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256" r:id="rId3"/>
    <p:sldId id="258" r:id="rId5"/>
    <p:sldId id="259" r:id="rId6"/>
    <p:sldId id="284" r:id="rId7"/>
    <p:sldId id="293" r:id="rId8"/>
    <p:sldId id="264" r:id="rId9"/>
    <p:sldId id="265" r:id="rId10"/>
    <p:sldId id="266" r:id="rId11"/>
    <p:sldId id="267" r:id="rId12"/>
    <p:sldId id="268" r:id="rId13"/>
    <p:sldId id="269" r:id="rId14"/>
    <p:sldId id="270" r:id="rId15"/>
    <p:sldId id="271" r:id="rId16"/>
    <p:sldId id="292" r:id="rId17"/>
    <p:sldId id="272" r:id="rId18"/>
    <p:sldId id="273" r:id="rId19"/>
    <p:sldId id="274" r:id="rId20"/>
    <p:sldId id="275" r:id="rId21"/>
    <p:sldId id="276" r:id="rId22"/>
    <p:sldId id="277" r:id="rId23"/>
    <p:sldId id="278" r:id="rId24"/>
    <p:sldId id="279" r:id="rId25"/>
    <p:sldId id="280" r:id="rId26"/>
    <p:sldId id="281" r:id="rId27"/>
    <p:sldId id="282" r:id="rId28"/>
    <p:sldId id="289" r:id="rId29"/>
    <p:sldId id="286" r:id="rId30"/>
    <p:sldId id="287" r:id="rId31"/>
    <p:sldId id="290" r:id="rId32"/>
    <p:sldId id="29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42"/>
        <p:guide pos="389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67.xml"/><Relationship Id="rId2" Type="http://schemas.openxmlformats.org/officeDocument/2006/relationships/image" Target="../media/image3.jpeg"/><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培训PPT封面"/>
          <p:cNvPicPr>
            <a:picLocks noChangeAspect="1"/>
          </p:cNvPicPr>
          <p:nvPr/>
        </p:nvPicPr>
        <p:blipFill>
          <a:blip r:embed="rId1"/>
          <a:stretch>
            <a:fillRect/>
          </a:stretch>
        </p:blipFill>
        <p:spPr>
          <a:xfrm>
            <a:off x="-10795" y="-47625"/>
            <a:ext cx="12282805" cy="6913880"/>
          </a:xfrm>
          <a:prstGeom prst="rect">
            <a:avLst/>
          </a:prstGeom>
        </p:spPr>
      </p:pic>
      <p:sp>
        <p:nvSpPr>
          <p:cNvPr id="7" name="文本框 6"/>
          <p:cNvSpPr txBox="1"/>
          <p:nvPr/>
        </p:nvSpPr>
        <p:spPr>
          <a:xfrm>
            <a:off x="862330" y="4227830"/>
            <a:ext cx="6220460" cy="583565"/>
          </a:xfrm>
          <a:prstGeom prst="rect">
            <a:avLst/>
          </a:prstGeom>
          <a:noFill/>
        </p:spPr>
        <p:txBody>
          <a:bodyPr wrap="square" rtlCol="0">
            <a:spAutoFit/>
          </a:bodyPr>
          <a:p>
            <a:r>
              <a:rPr lang="en-US" altLang="zh-CN" sz="3200" dirty="0">
                <a:gradFill flip="none" rotWithShape="1">
                  <a:gsLst>
                    <a:gs pos="32000">
                      <a:schemeClr val="accent2"/>
                    </a:gs>
                    <a:gs pos="100000">
                      <a:schemeClr val="accent3"/>
                    </a:gs>
                  </a:gsLst>
                  <a:lin ang="3600000" scaled="0"/>
                  <a:tileRect/>
                </a:gradFill>
                <a:latin typeface="Impact" panose="020B0806030902050204" pitchFamily="34" charset="0"/>
                <a:sym typeface="+mn-ea"/>
              </a:rPr>
              <a:t>基于Repmgr的高可用方案的优化</a:t>
            </a:r>
            <a:endParaRPr lang="zh-CN" altLang="en-US" sz="3200">
              <a:solidFill>
                <a:schemeClr val="bg1"/>
              </a:solidFill>
              <a:latin typeface="方正兰亭准黑_GBK" panose="02000000000000000000" charset="-122"/>
              <a:ea typeface="方正兰亭准黑_GBK" panose="02000000000000000000" charset="-122"/>
            </a:endParaRPr>
          </a:p>
        </p:txBody>
      </p:sp>
      <p:sp>
        <p:nvSpPr>
          <p:cNvPr id="8" name="文本框 7"/>
          <p:cNvSpPr txBox="1"/>
          <p:nvPr/>
        </p:nvSpPr>
        <p:spPr>
          <a:xfrm>
            <a:off x="946785" y="5061585"/>
            <a:ext cx="3423285" cy="553085"/>
          </a:xfrm>
          <a:prstGeom prst="rect">
            <a:avLst/>
          </a:prstGeom>
          <a:noFill/>
        </p:spPr>
        <p:txBody>
          <a:bodyPr wrap="square" rtlCol="0">
            <a:spAutoFit/>
          </a:bodyPr>
          <a:p>
            <a:r>
              <a:rPr lang="zh-CN" altLang="en-US" sz="3000" dirty="0">
                <a:solidFill>
                  <a:schemeClr val="bg1"/>
                </a:solidFill>
                <a:sym typeface="+mn-ea"/>
              </a:rPr>
              <a:t>瀚高软件</a:t>
            </a:r>
            <a:r>
              <a:rPr lang="en-US" altLang="zh-CN" sz="3000" dirty="0">
                <a:solidFill>
                  <a:schemeClr val="bg1"/>
                </a:solidFill>
                <a:sym typeface="+mn-ea"/>
              </a:rPr>
              <a:t>	</a:t>
            </a:r>
            <a:r>
              <a:rPr lang="zh-CN" altLang="en-US" sz="3000" dirty="0">
                <a:solidFill>
                  <a:schemeClr val="bg1"/>
                </a:solidFill>
                <a:sym typeface="+mn-ea"/>
              </a:rPr>
              <a:t>田兵</a:t>
            </a:r>
            <a:r>
              <a:rPr lang="en-US" altLang="zh-CN" sz="3000">
                <a:solidFill>
                  <a:schemeClr val="bg1"/>
                </a:solidFill>
                <a:latin typeface="方正兰亭准黑_GBK" panose="02000000000000000000" charset="-122"/>
                <a:ea typeface="方正兰亭准黑_GBK" panose="02000000000000000000" charset="-122"/>
              </a:rPr>
              <a:t>	</a:t>
            </a:r>
            <a:endParaRPr lang="en-US" altLang="zh-CN" sz="3000">
              <a:solidFill>
                <a:schemeClr val="bg1"/>
              </a:solidFill>
              <a:latin typeface="方正兰亭准黑_GBK" panose="02000000000000000000" charset="-122"/>
              <a:ea typeface="方正兰亭准黑_GBK" panose="02000000000000000000"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sym typeface="+mn-ea"/>
              </a:rPr>
              <a:t>Auto Failover</a:t>
            </a:r>
            <a:endParaRPr lang="zh-CN" altLang="en-US" sz="3200" b="1">
              <a:solidFill>
                <a:schemeClr val="bg1"/>
              </a:solidFill>
              <a:latin typeface="+mj-lt"/>
              <a:cs typeface="+mj-lt"/>
            </a:endParaRPr>
          </a:p>
        </p:txBody>
      </p:sp>
      <p:sp>
        <p:nvSpPr>
          <p:cNvPr id="6" name="database_151078"/>
          <p:cNvSpPr>
            <a:spLocks noChangeAspect="1"/>
          </p:cNvSpPr>
          <p:nvPr/>
        </p:nvSpPr>
        <p:spPr bwMode="auto">
          <a:xfrm>
            <a:off x="7936230" y="190627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5" name="cardiogram_245422"/>
          <p:cNvSpPr>
            <a:spLocks noChangeAspect="1"/>
          </p:cNvSpPr>
          <p:nvPr/>
        </p:nvSpPr>
        <p:spPr bwMode="auto">
          <a:xfrm>
            <a:off x="6602730" y="204406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16" name="直接箭头连接符 15"/>
          <p:cNvCxnSpPr/>
          <p:nvPr/>
        </p:nvCxnSpPr>
        <p:spPr>
          <a:xfrm flipH="1">
            <a:off x="7472680" y="2807970"/>
            <a:ext cx="699770" cy="12617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8961755" y="2807970"/>
            <a:ext cx="647065" cy="12706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700520" y="4522470"/>
            <a:ext cx="267970" cy="1905"/>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10071735" y="4524375"/>
            <a:ext cx="280670" cy="952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21" name="database_151078"/>
          <p:cNvSpPr>
            <a:spLocks noChangeAspect="1"/>
          </p:cNvSpPr>
          <p:nvPr/>
        </p:nvSpPr>
        <p:spPr bwMode="auto">
          <a:xfrm>
            <a:off x="8820150" y="415925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22" name="database_151078"/>
          <p:cNvSpPr>
            <a:spLocks noChangeAspect="1"/>
          </p:cNvSpPr>
          <p:nvPr/>
        </p:nvSpPr>
        <p:spPr bwMode="auto">
          <a:xfrm>
            <a:off x="7038340" y="415925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23" name="直接箭头连接符 22"/>
          <p:cNvCxnSpPr/>
          <p:nvPr/>
        </p:nvCxnSpPr>
        <p:spPr>
          <a:xfrm flipV="1">
            <a:off x="6573520" y="2495550"/>
            <a:ext cx="1199515" cy="1767205"/>
          </a:xfrm>
          <a:prstGeom prst="straightConnector1">
            <a:avLst/>
          </a:prstGeom>
          <a:ln w="127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185025" y="2258060"/>
            <a:ext cx="655955" cy="6350"/>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sp>
        <p:nvSpPr>
          <p:cNvPr id="25" name="cardiogram_245422"/>
          <p:cNvSpPr>
            <a:spLocks noChangeAspect="1"/>
          </p:cNvSpPr>
          <p:nvPr/>
        </p:nvSpPr>
        <p:spPr bwMode="auto">
          <a:xfrm>
            <a:off x="10419715" y="4315460"/>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26" name="cardiogram_245422"/>
          <p:cNvSpPr>
            <a:spLocks noChangeAspect="1"/>
          </p:cNvSpPr>
          <p:nvPr/>
        </p:nvSpPr>
        <p:spPr bwMode="auto">
          <a:xfrm>
            <a:off x="6199505" y="430974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27" name="直接箭头连接符 26"/>
          <p:cNvCxnSpPr/>
          <p:nvPr/>
        </p:nvCxnSpPr>
        <p:spPr>
          <a:xfrm flipH="1" flipV="1">
            <a:off x="9391015" y="2491105"/>
            <a:ext cx="1028700" cy="1771650"/>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730885" y="2515235"/>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30885" y="4271010"/>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30885" y="3384550"/>
            <a:ext cx="4504690" cy="38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749300" y="5153660"/>
            <a:ext cx="4394200" cy="190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49300" y="2046605"/>
            <a:ext cx="4394200"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候选节点提升为新主节点</a:t>
            </a:r>
            <a:endParaRPr lang="zh-CN" altLang="en-US" sz="1400">
              <a:solidFill>
                <a:schemeClr val="bg1"/>
              </a:solidFill>
            </a:endParaRPr>
          </a:p>
        </p:txBody>
      </p:sp>
      <p:sp>
        <p:nvSpPr>
          <p:cNvPr id="40" name="文本框 39"/>
          <p:cNvSpPr txBox="1"/>
          <p:nvPr/>
        </p:nvSpPr>
        <p:spPr>
          <a:xfrm>
            <a:off x="749300" y="2874010"/>
            <a:ext cx="4625975"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其他备节点接收到新主的信息后</a:t>
            </a:r>
            <a:r>
              <a:rPr lang="en-US" altLang="zh-CN" sz="1400">
                <a:solidFill>
                  <a:schemeClr val="bg1"/>
                </a:solidFill>
              </a:rPr>
              <a:t>Follow</a:t>
            </a:r>
            <a:r>
              <a:rPr lang="zh-CN" altLang="en-US" sz="1400">
                <a:solidFill>
                  <a:schemeClr val="bg1"/>
                </a:solidFill>
              </a:rPr>
              <a:t>该新主</a:t>
            </a:r>
            <a:endParaRPr lang="zh-CN" altLang="en-US" sz="1400">
              <a:solidFill>
                <a:schemeClr val="bg1"/>
              </a:solidFill>
            </a:endParaRPr>
          </a:p>
        </p:txBody>
      </p:sp>
      <p:sp>
        <p:nvSpPr>
          <p:cNvPr id="41" name="文本框 40"/>
          <p:cNvSpPr txBox="1"/>
          <p:nvPr/>
        </p:nvSpPr>
        <p:spPr>
          <a:xfrm>
            <a:off x="749300" y="3766820"/>
            <a:ext cx="4184015" cy="306705"/>
          </a:xfrm>
          <a:prstGeom prst="rect">
            <a:avLst/>
          </a:prstGeom>
          <a:noFill/>
        </p:spPr>
        <p:txBody>
          <a:bodyPr wrap="square" rtlCol="0">
            <a:spAutoFit/>
          </a:bodyPr>
          <a:p>
            <a:pPr indent="0">
              <a:buFont typeface="Arial" panose="020B0604020202020204" pitchFamily="34" charset="0"/>
              <a:buNone/>
            </a:pPr>
            <a:r>
              <a:rPr lang="en-US" altLang="zh-CN" sz="1400">
                <a:solidFill>
                  <a:schemeClr val="bg1"/>
                </a:solidFill>
              </a:rPr>
              <a:t>        Failover</a:t>
            </a:r>
            <a:r>
              <a:rPr lang="zh-CN" altLang="en-US" sz="1400">
                <a:solidFill>
                  <a:schemeClr val="bg1"/>
                </a:solidFill>
              </a:rPr>
              <a:t>完成，形成一个新集群状态</a:t>
            </a:r>
            <a:endParaRPr lang="zh-CN" altLang="en-US" sz="1400">
              <a:solidFill>
                <a:schemeClr val="bg1"/>
              </a:solidFill>
            </a:endParaRPr>
          </a:p>
        </p:txBody>
      </p:sp>
      <p:sp>
        <p:nvSpPr>
          <p:cNvPr id="42" name="ïṩḷîḑé"/>
          <p:cNvSpPr/>
          <p:nvPr/>
        </p:nvSpPr>
        <p:spPr>
          <a:xfrm>
            <a:off x="5554345" y="1637030"/>
            <a:ext cx="89535" cy="4300220"/>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45" name="işḷïḍê"/>
          <p:cNvSpPr txBox="1"/>
          <p:nvPr/>
        </p:nvSpPr>
        <p:spPr>
          <a:xfrm>
            <a:off x="655955" y="3728720"/>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7</a:t>
            </a:r>
            <a:endParaRPr lang="en-US" altLang="zh-CN" sz="3200" b="1" i="1" dirty="0">
              <a:solidFill>
                <a:schemeClr val="bg1"/>
              </a:solidFill>
            </a:endParaRPr>
          </a:p>
        </p:txBody>
      </p:sp>
      <p:sp>
        <p:nvSpPr>
          <p:cNvPr id="46" name="işḷïḍê"/>
          <p:cNvSpPr txBox="1"/>
          <p:nvPr/>
        </p:nvSpPr>
        <p:spPr>
          <a:xfrm>
            <a:off x="655955" y="2835910"/>
            <a:ext cx="395605" cy="382270"/>
          </a:xfrm>
          <a:prstGeom prst="rect">
            <a:avLst/>
          </a:prstGeom>
          <a:solidFill>
            <a:schemeClr val="accent4"/>
          </a:solidFill>
        </p:spPr>
        <p:txBody>
          <a:bodyPr wrap="square" lIns="91440" tIns="45720" rIns="91440" bIns="45720" rtlCol="0" anchor="ctr">
            <a:normAutofit fontScale="60000"/>
          </a:bodyPr>
          <a:p>
            <a:pPr algn="ctr"/>
            <a:r>
              <a:rPr lang="en-US" sz="3200" b="1" i="1" dirty="0">
                <a:solidFill>
                  <a:schemeClr val="bg1"/>
                </a:solidFill>
              </a:rPr>
              <a:t>6</a:t>
            </a:r>
            <a:endParaRPr lang="en-US" sz="3200" b="1" i="1" dirty="0">
              <a:solidFill>
                <a:schemeClr val="bg1"/>
              </a:solidFill>
            </a:endParaRPr>
          </a:p>
        </p:txBody>
      </p:sp>
      <p:sp>
        <p:nvSpPr>
          <p:cNvPr id="47" name="işḷïḍê"/>
          <p:cNvSpPr txBox="1"/>
          <p:nvPr/>
        </p:nvSpPr>
        <p:spPr>
          <a:xfrm>
            <a:off x="655955" y="1971040"/>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5</a:t>
            </a:r>
            <a:endParaRPr lang="en-US" altLang="zh-CN" sz="3200" b="1" i="1" dirty="0">
              <a:solidFill>
                <a:schemeClr val="bg1"/>
              </a:solidFill>
            </a:endParaRPr>
          </a:p>
        </p:txBody>
      </p:sp>
      <p:sp>
        <p:nvSpPr>
          <p:cNvPr id="48" name="文本框 47"/>
          <p:cNvSpPr txBox="1"/>
          <p:nvPr/>
        </p:nvSpPr>
        <p:spPr>
          <a:xfrm>
            <a:off x="8178165" y="186055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49" name="文本框 48"/>
          <p:cNvSpPr txBox="1"/>
          <p:nvPr/>
        </p:nvSpPr>
        <p:spPr>
          <a:xfrm>
            <a:off x="7261225" y="413258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0" name="文本框 49"/>
          <p:cNvSpPr txBox="1"/>
          <p:nvPr/>
        </p:nvSpPr>
        <p:spPr>
          <a:xfrm>
            <a:off x="9062720" y="412369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1" name="wrong-access_73876"/>
          <p:cNvSpPr>
            <a:spLocks noChangeAspect="1"/>
          </p:cNvSpPr>
          <p:nvPr/>
        </p:nvSpPr>
        <p:spPr bwMode="auto">
          <a:xfrm>
            <a:off x="8418830" y="2136140"/>
            <a:ext cx="320675" cy="320675"/>
          </a:xfrm>
          <a:custGeom>
            <a:avLst/>
            <a:gdLst>
              <a:gd name="T0" fmla="*/ 2533 w 5067"/>
              <a:gd name="T1" fmla="*/ 0 h 5067"/>
              <a:gd name="T2" fmla="*/ 0 w 5067"/>
              <a:gd name="T3" fmla="*/ 2533 h 5067"/>
              <a:gd name="T4" fmla="*/ 2533 w 5067"/>
              <a:gd name="T5" fmla="*/ 5067 h 5067"/>
              <a:gd name="T6" fmla="*/ 5067 w 5067"/>
              <a:gd name="T7" fmla="*/ 2533 h 5067"/>
              <a:gd name="T8" fmla="*/ 2533 w 5067"/>
              <a:gd name="T9" fmla="*/ 0 h 5067"/>
              <a:gd name="T10" fmla="*/ 2533 w 5067"/>
              <a:gd name="T11" fmla="*/ 856 h 5067"/>
              <a:gd name="T12" fmla="*/ 3377 w 5067"/>
              <a:gd name="T13" fmla="*/ 1084 h 5067"/>
              <a:gd name="T14" fmla="*/ 1084 w 5067"/>
              <a:gd name="T15" fmla="*/ 3377 h 5067"/>
              <a:gd name="T16" fmla="*/ 856 w 5067"/>
              <a:gd name="T17" fmla="*/ 2533 h 5067"/>
              <a:gd name="T18" fmla="*/ 2533 w 5067"/>
              <a:gd name="T19" fmla="*/ 856 h 5067"/>
              <a:gd name="T20" fmla="*/ 2533 w 5067"/>
              <a:gd name="T21" fmla="*/ 4210 h 5067"/>
              <a:gd name="T22" fmla="*/ 1690 w 5067"/>
              <a:gd name="T23" fmla="*/ 3982 h 5067"/>
              <a:gd name="T24" fmla="*/ 3982 w 5067"/>
              <a:gd name="T25" fmla="*/ 1690 h 5067"/>
              <a:gd name="T26" fmla="*/ 4210 w 5067"/>
              <a:gd name="T27" fmla="*/ 2533 h 5067"/>
              <a:gd name="T28" fmla="*/ 2533 w 5067"/>
              <a:gd name="T29" fmla="*/ 4210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7" h="5067">
                <a:moveTo>
                  <a:pt x="2533" y="0"/>
                </a:moveTo>
                <a:cubicBezTo>
                  <a:pt x="1136" y="0"/>
                  <a:pt x="0" y="1136"/>
                  <a:pt x="0" y="2533"/>
                </a:cubicBezTo>
                <a:cubicBezTo>
                  <a:pt x="0" y="3930"/>
                  <a:pt x="1136" y="5067"/>
                  <a:pt x="2533" y="5067"/>
                </a:cubicBezTo>
                <a:cubicBezTo>
                  <a:pt x="3930" y="5067"/>
                  <a:pt x="5067" y="3930"/>
                  <a:pt x="5067" y="2533"/>
                </a:cubicBezTo>
                <a:cubicBezTo>
                  <a:pt x="5067" y="1136"/>
                  <a:pt x="3930" y="0"/>
                  <a:pt x="2533" y="0"/>
                </a:cubicBezTo>
                <a:close/>
                <a:moveTo>
                  <a:pt x="2533" y="856"/>
                </a:moveTo>
                <a:cubicBezTo>
                  <a:pt x="2841" y="856"/>
                  <a:pt x="3129" y="939"/>
                  <a:pt x="3377" y="1084"/>
                </a:cubicBezTo>
                <a:lnTo>
                  <a:pt x="1084" y="3377"/>
                </a:lnTo>
                <a:cubicBezTo>
                  <a:pt x="939" y="3129"/>
                  <a:pt x="856" y="2841"/>
                  <a:pt x="856" y="2533"/>
                </a:cubicBezTo>
                <a:cubicBezTo>
                  <a:pt x="856" y="1609"/>
                  <a:pt x="1609" y="856"/>
                  <a:pt x="2533" y="856"/>
                </a:cubicBezTo>
                <a:close/>
                <a:moveTo>
                  <a:pt x="2533" y="4210"/>
                </a:moveTo>
                <a:cubicBezTo>
                  <a:pt x="2226" y="4210"/>
                  <a:pt x="1938" y="4127"/>
                  <a:pt x="1690" y="3982"/>
                </a:cubicBezTo>
                <a:lnTo>
                  <a:pt x="3982" y="1690"/>
                </a:lnTo>
                <a:cubicBezTo>
                  <a:pt x="4127" y="1938"/>
                  <a:pt x="4210" y="2226"/>
                  <a:pt x="4210" y="2533"/>
                </a:cubicBezTo>
                <a:cubicBezTo>
                  <a:pt x="4210" y="3458"/>
                  <a:pt x="3458" y="4210"/>
                  <a:pt x="2533" y="4210"/>
                </a:cubicBezTo>
                <a:close/>
              </a:path>
            </a:pathLst>
          </a:custGeom>
          <a:solidFill>
            <a:srgbClr val="FF0000"/>
          </a:solidFill>
          <a:ln>
            <a:noFill/>
          </a:ln>
        </p:spPr>
      </p:sp>
      <p:sp>
        <p:nvSpPr>
          <p:cNvPr id="52" name="victory_231483"/>
          <p:cNvSpPr>
            <a:spLocks noChangeAspect="1"/>
          </p:cNvSpPr>
          <p:nvPr/>
        </p:nvSpPr>
        <p:spPr bwMode="auto">
          <a:xfrm>
            <a:off x="7882890" y="4516120"/>
            <a:ext cx="280670" cy="484505"/>
          </a:xfrm>
          <a:custGeom>
            <a:avLst/>
            <a:gdLst>
              <a:gd name="T0" fmla="*/ 3817 w 3963"/>
              <a:gd name="T1" fmla="*/ 3304 h 6827"/>
              <a:gd name="T2" fmla="*/ 3828 w 3963"/>
              <a:gd name="T3" fmla="*/ 3201 h 6827"/>
              <a:gd name="T4" fmla="*/ 3818 w 3963"/>
              <a:gd name="T5" fmla="*/ 3095 h 6827"/>
              <a:gd name="T6" fmla="*/ 3785 w 3963"/>
              <a:gd name="T7" fmla="*/ 2987 h 6827"/>
              <a:gd name="T8" fmla="*/ 3773 w 3963"/>
              <a:gd name="T9" fmla="*/ 2956 h 6827"/>
              <a:gd name="T10" fmla="*/ 3718 w 3963"/>
              <a:gd name="T11" fmla="*/ 2868 h 6827"/>
              <a:gd name="T12" fmla="*/ 3647 w 3963"/>
              <a:gd name="T13" fmla="*/ 2792 h 6827"/>
              <a:gd name="T14" fmla="*/ 3563 w 3963"/>
              <a:gd name="T15" fmla="*/ 2731 h 6827"/>
              <a:gd name="T16" fmla="*/ 3370 w 3963"/>
              <a:gd name="T17" fmla="*/ 2664 h 6827"/>
              <a:gd name="T18" fmla="*/ 3272 w 3963"/>
              <a:gd name="T19" fmla="*/ 2659 h 6827"/>
              <a:gd name="T20" fmla="*/ 3173 w 3963"/>
              <a:gd name="T21" fmla="*/ 2673 h 6827"/>
              <a:gd name="T22" fmla="*/ 3119 w 3963"/>
              <a:gd name="T23" fmla="*/ 2687 h 6827"/>
              <a:gd name="T24" fmla="*/ 3114 w 3963"/>
              <a:gd name="T25" fmla="*/ 2638 h 6827"/>
              <a:gd name="T26" fmla="*/ 3096 w 3963"/>
              <a:gd name="T27" fmla="*/ 2544 h 6827"/>
              <a:gd name="T28" fmla="*/ 3064 w 3963"/>
              <a:gd name="T29" fmla="*/ 2457 h 6827"/>
              <a:gd name="T30" fmla="*/ 3000 w 3963"/>
              <a:gd name="T31" fmla="*/ 2360 h 6827"/>
              <a:gd name="T32" fmla="*/ 2930 w 3963"/>
              <a:gd name="T33" fmla="*/ 2288 h 6827"/>
              <a:gd name="T34" fmla="*/ 2851 w 3963"/>
              <a:gd name="T35" fmla="*/ 2232 h 6827"/>
              <a:gd name="T36" fmla="*/ 2742 w 3963"/>
              <a:gd name="T37" fmla="*/ 2184 h 6827"/>
              <a:gd name="T38" fmla="*/ 2597 w 3963"/>
              <a:gd name="T39" fmla="*/ 2159 h 6827"/>
              <a:gd name="T40" fmla="*/ 2490 w 3963"/>
              <a:gd name="T41" fmla="*/ 2164 h 6827"/>
              <a:gd name="T42" fmla="*/ 2389 w 3963"/>
              <a:gd name="T43" fmla="*/ 2191 h 6827"/>
              <a:gd name="T44" fmla="*/ 2623 w 3963"/>
              <a:gd name="T45" fmla="*/ 726 h 6827"/>
              <a:gd name="T46" fmla="*/ 2114 w 3963"/>
              <a:gd name="T47" fmla="*/ 0 h 6827"/>
              <a:gd name="T48" fmla="*/ 1324 w 3963"/>
              <a:gd name="T49" fmla="*/ 2127 h 6827"/>
              <a:gd name="T50" fmla="*/ 557 w 3963"/>
              <a:gd name="T51" fmla="*/ 120 h 6827"/>
              <a:gd name="T52" fmla="*/ 26 w 3963"/>
              <a:gd name="T53" fmla="*/ 834 h 6827"/>
              <a:gd name="T54" fmla="*/ 519 w 3963"/>
              <a:gd name="T55" fmla="*/ 3892 h 6827"/>
              <a:gd name="T56" fmla="*/ 11 w 3963"/>
              <a:gd name="T57" fmla="*/ 4896 h 6827"/>
              <a:gd name="T58" fmla="*/ 489 w 3963"/>
              <a:gd name="T59" fmla="*/ 5922 h 6827"/>
              <a:gd name="T60" fmla="*/ 967 w 3963"/>
              <a:gd name="T61" fmla="*/ 6827 h 6827"/>
              <a:gd name="T62" fmla="*/ 3603 w 3963"/>
              <a:gd name="T63" fmla="*/ 6349 h 6827"/>
              <a:gd name="T64" fmla="*/ 3963 w 3963"/>
              <a:gd name="T65" fmla="*/ 4431 h 6827"/>
              <a:gd name="T66" fmla="*/ 1905 w 3963"/>
              <a:gd name="T67" fmla="*/ 2998 h 6827"/>
              <a:gd name="T68" fmla="*/ 733 w 3963"/>
              <a:gd name="T69" fmla="*/ 3735 h 6827"/>
              <a:gd name="T70" fmla="*/ 263 w 3963"/>
              <a:gd name="T71" fmla="*/ 799 h 6827"/>
              <a:gd name="T72" fmla="*/ 557 w 3963"/>
              <a:gd name="T73" fmla="*/ 359 h 6827"/>
              <a:gd name="T74" fmla="*/ 1209 w 3963"/>
              <a:gd name="T75" fmla="*/ 2894 h 6827"/>
              <a:gd name="T76" fmla="*/ 1328 w 3963"/>
              <a:gd name="T77" fmla="*/ 2994 h 6827"/>
              <a:gd name="T78" fmla="*/ 1805 w 3963"/>
              <a:gd name="T79" fmla="*/ 619 h 6827"/>
              <a:gd name="T80" fmla="*/ 2340 w 3963"/>
              <a:gd name="T81" fmla="*/ 383 h 6827"/>
              <a:gd name="T82" fmla="*/ 2023 w 3963"/>
              <a:gd name="T83" fmla="*/ 2649 h 6827"/>
              <a:gd name="T84" fmla="*/ 1905 w 3963"/>
              <a:gd name="T85" fmla="*/ 2998 h 6827"/>
              <a:gd name="T86" fmla="*/ 2022 w 3963"/>
              <a:gd name="T87" fmla="*/ 4343 h 6827"/>
              <a:gd name="T88" fmla="*/ 1949 w 3963"/>
              <a:gd name="T89" fmla="*/ 4311 h 6827"/>
              <a:gd name="T90" fmla="*/ 2370 w 3963"/>
              <a:gd name="T91" fmla="*/ 3661 h 6827"/>
              <a:gd name="T92" fmla="*/ 2344 w 3963"/>
              <a:gd name="T93" fmla="*/ 3213 h 6827"/>
              <a:gd name="T94" fmla="*/ 2297 w 3963"/>
              <a:gd name="T95" fmla="*/ 2590 h 6827"/>
              <a:gd name="T96" fmla="*/ 2684 w 3963"/>
              <a:gd name="T97" fmla="*/ 2418 h 6827"/>
              <a:gd name="T98" fmla="*/ 2863 w 3963"/>
              <a:gd name="T99" fmla="*/ 2785 h 6827"/>
              <a:gd name="T100" fmla="*/ 2389 w 3963"/>
              <a:gd name="T101" fmla="*/ 4164 h 6827"/>
              <a:gd name="T102" fmla="*/ 3572 w 3963"/>
              <a:gd name="T103" fmla="*/ 3302 h 6827"/>
              <a:gd name="T104" fmla="*/ 2994 w 3963"/>
              <a:gd name="T105" fmla="*/ 4711 h 6827"/>
              <a:gd name="T106" fmla="*/ 2580 w 3963"/>
              <a:gd name="T107" fmla="*/ 4345 h 6827"/>
              <a:gd name="T108" fmla="*/ 2616 w 3963"/>
              <a:gd name="T109" fmla="*/ 4242 h 6827"/>
              <a:gd name="T110" fmla="*/ 3015 w 3963"/>
              <a:gd name="T111" fmla="*/ 3086 h 6827"/>
              <a:gd name="T112" fmla="*/ 3047 w 3963"/>
              <a:gd name="T113" fmla="*/ 3026 h 6827"/>
              <a:gd name="T114" fmla="*/ 3093 w 3963"/>
              <a:gd name="T115" fmla="*/ 2975 h 6827"/>
              <a:gd name="T116" fmla="*/ 3160 w 3963"/>
              <a:gd name="T117" fmla="*/ 2928 h 6827"/>
              <a:gd name="T118" fmla="*/ 3244 w 3963"/>
              <a:gd name="T119" fmla="*/ 2903 h 6827"/>
              <a:gd name="T120" fmla="*/ 3320 w 3963"/>
              <a:gd name="T121" fmla="*/ 2900 h 6827"/>
              <a:gd name="T122" fmla="*/ 3389 w 3963"/>
              <a:gd name="T123" fmla="*/ 2914 h 6827"/>
              <a:gd name="T124" fmla="*/ 3572 w 3963"/>
              <a:gd name="T125" fmla="*/ 33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3" h="6827">
                <a:moveTo>
                  <a:pt x="3810" y="3344"/>
                </a:moveTo>
                <a:cubicBezTo>
                  <a:pt x="3814" y="3331"/>
                  <a:pt x="3814" y="3318"/>
                  <a:pt x="3817" y="3304"/>
                </a:cubicBezTo>
                <a:cubicBezTo>
                  <a:pt x="3821" y="3288"/>
                  <a:pt x="3824" y="3272"/>
                  <a:pt x="3826" y="3255"/>
                </a:cubicBezTo>
                <a:cubicBezTo>
                  <a:pt x="3828" y="3237"/>
                  <a:pt x="3828" y="3219"/>
                  <a:pt x="3828" y="3201"/>
                </a:cubicBezTo>
                <a:cubicBezTo>
                  <a:pt x="3828" y="3184"/>
                  <a:pt x="3829" y="3168"/>
                  <a:pt x="3828" y="3152"/>
                </a:cubicBezTo>
                <a:cubicBezTo>
                  <a:pt x="3826" y="3133"/>
                  <a:pt x="3822" y="3114"/>
                  <a:pt x="3818" y="3095"/>
                </a:cubicBezTo>
                <a:cubicBezTo>
                  <a:pt x="3815" y="3080"/>
                  <a:pt x="3814" y="3066"/>
                  <a:pt x="3810" y="3052"/>
                </a:cubicBezTo>
                <a:cubicBezTo>
                  <a:pt x="3803" y="3029"/>
                  <a:pt x="3794" y="3008"/>
                  <a:pt x="3785" y="2987"/>
                </a:cubicBezTo>
                <a:cubicBezTo>
                  <a:pt x="3782" y="2978"/>
                  <a:pt x="3780" y="2969"/>
                  <a:pt x="3775" y="2960"/>
                </a:cubicBezTo>
                <a:cubicBezTo>
                  <a:pt x="3775" y="2959"/>
                  <a:pt x="3774" y="2958"/>
                  <a:pt x="3773" y="2956"/>
                </a:cubicBezTo>
                <a:cubicBezTo>
                  <a:pt x="3761" y="2933"/>
                  <a:pt x="3747" y="2912"/>
                  <a:pt x="3733" y="2891"/>
                </a:cubicBezTo>
                <a:cubicBezTo>
                  <a:pt x="3727" y="2883"/>
                  <a:pt x="3723" y="2875"/>
                  <a:pt x="3718" y="2868"/>
                </a:cubicBezTo>
                <a:cubicBezTo>
                  <a:pt x="3703" y="2848"/>
                  <a:pt x="3685" y="2831"/>
                  <a:pt x="3667" y="2813"/>
                </a:cubicBezTo>
                <a:cubicBezTo>
                  <a:pt x="3660" y="2806"/>
                  <a:pt x="3654" y="2798"/>
                  <a:pt x="3647" y="2792"/>
                </a:cubicBezTo>
                <a:cubicBezTo>
                  <a:pt x="3628" y="2775"/>
                  <a:pt x="3606" y="2760"/>
                  <a:pt x="3583" y="2746"/>
                </a:cubicBezTo>
                <a:cubicBezTo>
                  <a:pt x="3576" y="2741"/>
                  <a:pt x="3570" y="2735"/>
                  <a:pt x="3563" y="2731"/>
                </a:cubicBezTo>
                <a:cubicBezTo>
                  <a:pt x="3533" y="2714"/>
                  <a:pt x="3501" y="2699"/>
                  <a:pt x="3467" y="2687"/>
                </a:cubicBezTo>
                <a:cubicBezTo>
                  <a:pt x="3435" y="2676"/>
                  <a:pt x="3402" y="2669"/>
                  <a:pt x="3370" y="2664"/>
                </a:cubicBezTo>
                <a:cubicBezTo>
                  <a:pt x="3360" y="2663"/>
                  <a:pt x="3350" y="2663"/>
                  <a:pt x="3340" y="2662"/>
                </a:cubicBezTo>
                <a:cubicBezTo>
                  <a:pt x="3317" y="2660"/>
                  <a:pt x="3295" y="2658"/>
                  <a:pt x="3272" y="2659"/>
                </a:cubicBezTo>
                <a:cubicBezTo>
                  <a:pt x="3260" y="2660"/>
                  <a:pt x="3249" y="2661"/>
                  <a:pt x="3238" y="2662"/>
                </a:cubicBezTo>
                <a:cubicBezTo>
                  <a:pt x="3216" y="2664"/>
                  <a:pt x="3195" y="2668"/>
                  <a:pt x="3173" y="2673"/>
                </a:cubicBezTo>
                <a:cubicBezTo>
                  <a:pt x="3163" y="2675"/>
                  <a:pt x="3152" y="2678"/>
                  <a:pt x="3141" y="2681"/>
                </a:cubicBezTo>
                <a:cubicBezTo>
                  <a:pt x="3134" y="2683"/>
                  <a:pt x="3126" y="2684"/>
                  <a:pt x="3119" y="2687"/>
                </a:cubicBezTo>
                <a:cubicBezTo>
                  <a:pt x="3118" y="2680"/>
                  <a:pt x="3117" y="2674"/>
                  <a:pt x="3117" y="2667"/>
                </a:cubicBezTo>
                <a:cubicBezTo>
                  <a:pt x="3116" y="2657"/>
                  <a:pt x="3115" y="2648"/>
                  <a:pt x="3114" y="2638"/>
                </a:cubicBezTo>
                <a:cubicBezTo>
                  <a:pt x="3112" y="2615"/>
                  <a:pt x="3108" y="2593"/>
                  <a:pt x="3103" y="2572"/>
                </a:cubicBezTo>
                <a:cubicBezTo>
                  <a:pt x="3101" y="2562"/>
                  <a:pt x="3099" y="2553"/>
                  <a:pt x="3096" y="2544"/>
                </a:cubicBezTo>
                <a:cubicBezTo>
                  <a:pt x="3089" y="2519"/>
                  <a:pt x="3080" y="2494"/>
                  <a:pt x="3069" y="2470"/>
                </a:cubicBezTo>
                <a:cubicBezTo>
                  <a:pt x="3067" y="2466"/>
                  <a:pt x="3065" y="2461"/>
                  <a:pt x="3064" y="2457"/>
                </a:cubicBezTo>
                <a:cubicBezTo>
                  <a:pt x="3050" y="2430"/>
                  <a:pt x="3033" y="2403"/>
                  <a:pt x="3015" y="2378"/>
                </a:cubicBezTo>
                <a:cubicBezTo>
                  <a:pt x="3010" y="2372"/>
                  <a:pt x="3005" y="2366"/>
                  <a:pt x="3000" y="2360"/>
                </a:cubicBezTo>
                <a:cubicBezTo>
                  <a:pt x="2985" y="2342"/>
                  <a:pt x="2969" y="2324"/>
                  <a:pt x="2952" y="2308"/>
                </a:cubicBezTo>
                <a:cubicBezTo>
                  <a:pt x="2945" y="2301"/>
                  <a:pt x="2938" y="2295"/>
                  <a:pt x="2930" y="2288"/>
                </a:cubicBezTo>
                <a:cubicBezTo>
                  <a:pt x="2912" y="2273"/>
                  <a:pt x="2894" y="2260"/>
                  <a:pt x="2875" y="2247"/>
                </a:cubicBezTo>
                <a:cubicBezTo>
                  <a:pt x="2867" y="2242"/>
                  <a:pt x="2859" y="2237"/>
                  <a:pt x="2851" y="2232"/>
                </a:cubicBezTo>
                <a:cubicBezTo>
                  <a:pt x="2823" y="2216"/>
                  <a:pt x="2794" y="2202"/>
                  <a:pt x="2762" y="2191"/>
                </a:cubicBezTo>
                <a:lnTo>
                  <a:pt x="2742" y="2184"/>
                </a:lnTo>
                <a:cubicBezTo>
                  <a:pt x="2708" y="2173"/>
                  <a:pt x="2674" y="2165"/>
                  <a:pt x="2640" y="2160"/>
                </a:cubicBezTo>
                <a:cubicBezTo>
                  <a:pt x="2626" y="2158"/>
                  <a:pt x="2612" y="2159"/>
                  <a:pt x="2597" y="2159"/>
                </a:cubicBezTo>
                <a:cubicBezTo>
                  <a:pt x="2577" y="2158"/>
                  <a:pt x="2557" y="2156"/>
                  <a:pt x="2537" y="2157"/>
                </a:cubicBezTo>
                <a:cubicBezTo>
                  <a:pt x="2521" y="2158"/>
                  <a:pt x="2506" y="2162"/>
                  <a:pt x="2490" y="2164"/>
                </a:cubicBezTo>
                <a:cubicBezTo>
                  <a:pt x="2472" y="2167"/>
                  <a:pt x="2455" y="2168"/>
                  <a:pt x="2438" y="2173"/>
                </a:cubicBezTo>
                <a:cubicBezTo>
                  <a:pt x="2421" y="2177"/>
                  <a:pt x="2405" y="2184"/>
                  <a:pt x="2389" y="2191"/>
                </a:cubicBezTo>
                <a:cubicBezTo>
                  <a:pt x="2375" y="2195"/>
                  <a:pt x="2362" y="2199"/>
                  <a:pt x="2349" y="2204"/>
                </a:cubicBezTo>
                <a:lnTo>
                  <a:pt x="2623" y="726"/>
                </a:lnTo>
                <a:cubicBezTo>
                  <a:pt x="2655" y="554"/>
                  <a:pt x="2626" y="386"/>
                  <a:pt x="2541" y="254"/>
                </a:cubicBezTo>
                <a:cubicBezTo>
                  <a:pt x="2439" y="95"/>
                  <a:pt x="2280" y="0"/>
                  <a:pt x="2114" y="0"/>
                </a:cubicBezTo>
                <a:cubicBezTo>
                  <a:pt x="1820" y="0"/>
                  <a:pt x="1617" y="291"/>
                  <a:pt x="1568" y="580"/>
                </a:cubicBezTo>
                <a:lnTo>
                  <a:pt x="1324" y="2127"/>
                </a:lnTo>
                <a:lnTo>
                  <a:pt x="1085" y="692"/>
                </a:lnTo>
                <a:cubicBezTo>
                  <a:pt x="971" y="194"/>
                  <a:pt x="705" y="120"/>
                  <a:pt x="557" y="120"/>
                </a:cubicBezTo>
                <a:cubicBezTo>
                  <a:pt x="390" y="120"/>
                  <a:pt x="226" y="214"/>
                  <a:pt x="120" y="371"/>
                </a:cubicBezTo>
                <a:cubicBezTo>
                  <a:pt x="34" y="499"/>
                  <a:pt x="0" y="663"/>
                  <a:pt x="26" y="834"/>
                </a:cubicBezTo>
                <a:lnTo>
                  <a:pt x="372" y="3137"/>
                </a:lnTo>
                <a:lnTo>
                  <a:pt x="519" y="3892"/>
                </a:lnTo>
                <a:lnTo>
                  <a:pt x="417" y="3977"/>
                </a:lnTo>
                <a:cubicBezTo>
                  <a:pt x="44" y="4240"/>
                  <a:pt x="11" y="4513"/>
                  <a:pt x="11" y="4896"/>
                </a:cubicBezTo>
                <a:cubicBezTo>
                  <a:pt x="10" y="4901"/>
                  <a:pt x="10" y="4906"/>
                  <a:pt x="10" y="4910"/>
                </a:cubicBezTo>
                <a:cubicBezTo>
                  <a:pt x="10" y="5425"/>
                  <a:pt x="363" y="5803"/>
                  <a:pt x="489" y="5922"/>
                </a:cubicBezTo>
                <a:lnTo>
                  <a:pt x="489" y="6349"/>
                </a:lnTo>
                <a:cubicBezTo>
                  <a:pt x="489" y="6612"/>
                  <a:pt x="703" y="6827"/>
                  <a:pt x="967" y="6827"/>
                </a:cubicBezTo>
                <a:lnTo>
                  <a:pt x="3132" y="6827"/>
                </a:lnTo>
                <a:cubicBezTo>
                  <a:pt x="3394" y="6827"/>
                  <a:pt x="3601" y="6617"/>
                  <a:pt x="3603" y="6349"/>
                </a:cubicBezTo>
                <a:lnTo>
                  <a:pt x="3604" y="5907"/>
                </a:lnTo>
                <a:cubicBezTo>
                  <a:pt x="3953" y="5435"/>
                  <a:pt x="3963" y="5267"/>
                  <a:pt x="3963" y="4431"/>
                </a:cubicBezTo>
                <a:cubicBezTo>
                  <a:pt x="3963" y="3987"/>
                  <a:pt x="3844" y="3481"/>
                  <a:pt x="3810" y="3344"/>
                </a:cubicBezTo>
                <a:close/>
                <a:moveTo>
                  <a:pt x="1905" y="2998"/>
                </a:moveTo>
                <a:cubicBezTo>
                  <a:pt x="1799" y="3010"/>
                  <a:pt x="1669" y="3054"/>
                  <a:pt x="1515" y="3157"/>
                </a:cubicBezTo>
                <a:cubicBezTo>
                  <a:pt x="1363" y="3259"/>
                  <a:pt x="1043" y="3499"/>
                  <a:pt x="733" y="3735"/>
                </a:cubicBezTo>
                <a:lnTo>
                  <a:pt x="608" y="3096"/>
                </a:lnTo>
                <a:lnTo>
                  <a:pt x="263" y="799"/>
                </a:lnTo>
                <a:cubicBezTo>
                  <a:pt x="246" y="687"/>
                  <a:pt x="266" y="583"/>
                  <a:pt x="318" y="506"/>
                </a:cubicBezTo>
                <a:cubicBezTo>
                  <a:pt x="380" y="414"/>
                  <a:pt x="469" y="359"/>
                  <a:pt x="557" y="359"/>
                </a:cubicBezTo>
                <a:cubicBezTo>
                  <a:pt x="727" y="359"/>
                  <a:pt x="811" y="569"/>
                  <a:pt x="850" y="738"/>
                </a:cubicBezTo>
                <a:lnTo>
                  <a:pt x="1209" y="2894"/>
                </a:lnTo>
                <a:cubicBezTo>
                  <a:pt x="1219" y="2952"/>
                  <a:pt x="1269" y="2994"/>
                  <a:pt x="1327" y="2994"/>
                </a:cubicBezTo>
                <a:lnTo>
                  <a:pt x="1328" y="2994"/>
                </a:lnTo>
                <a:cubicBezTo>
                  <a:pt x="1387" y="2994"/>
                  <a:pt x="1436" y="2951"/>
                  <a:pt x="1446" y="2893"/>
                </a:cubicBezTo>
                <a:lnTo>
                  <a:pt x="1805" y="619"/>
                </a:lnTo>
                <a:cubicBezTo>
                  <a:pt x="1836" y="436"/>
                  <a:pt x="1963" y="240"/>
                  <a:pt x="2114" y="240"/>
                </a:cubicBezTo>
                <a:cubicBezTo>
                  <a:pt x="2199" y="240"/>
                  <a:pt x="2281" y="292"/>
                  <a:pt x="2340" y="383"/>
                </a:cubicBezTo>
                <a:cubicBezTo>
                  <a:pt x="2391" y="464"/>
                  <a:pt x="2408" y="570"/>
                  <a:pt x="2387" y="683"/>
                </a:cubicBezTo>
                <a:lnTo>
                  <a:pt x="2023" y="2649"/>
                </a:lnTo>
                <a:lnTo>
                  <a:pt x="1906" y="2990"/>
                </a:lnTo>
                <a:cubicBezTo>
                  <a:pt x="1905" y="2993"/>
                  <a:pt x="1906" y="2995"/>
                  <a:pt x="1905" y="2998"/>
                </a:cubicBezTo>
                <a:close/>
                <a:moveTo>
                  <a:pt x="2242" y="4329"/>
                </a:moveTo>
                <a:cubicBezTo>
                  <a:pt x="2173" y="4363"/>
                  <a:pt x="2095" y="4368"/>
                  <a:pt x="2022" y="4343"/>
                </a:cubicBezTo>
                <a:lnTo>
                  <a:pt x="2002" y="4336"/>
                </a:lnTo>
                <a:cubicBezTo>
                  <a:pt x="1983" y="4330"/>
                  <a:pt x="1965" y="4321"/>
                  <a:pt x="1949" y="4311"/>
                </a:cubicBezTo>
                <a:cubicBezTo>
                  <a:pt x="2155" y="4053"/>
                  <a:pt x="2307" y="3820"/>
                  <a:pt x="2370" y="3662"/>
                </a:cubicBezTo>
                <a:cubicBezTo>
                  <a:pt x="2370" y="3661"/>
                  <a:pt x="2370" y="3661"/>
                  <a:pt x="2370" y="3661"/>
                </a:cubicBezTo>
                <a:cubicBezTo>
                  <a:pt x="2370" y="3660"/>
                  <a:pt x="2371" y="3660"/>
                  <a:pt x="2371" y="3660"/>
                </a:cubicBezTo>
                <a:cubicBezTo>
                  <a:pt x="2429" y="3507"/>
                  <a:pt x="2416" y="3341"/>
                  <a:pt x="2344" y="3213"/>
                </a:cubicBezTo>
                <a:cubicBezTo>
                  <a:pt x="2303" y="3120"/>
                  <a:pt x="2241" y="3036"/>
                  <a:pt x="2164" y="2977"/>
                </a:cubicBezTo>
                <a:lnTo>
                  <a:pt x="2297" y="2590"/>
                </a:lnTo>
                <a:cubicBezTo>
                  <a:pt x="2349" y="2440"/>
                  <a:pt x="2513" y="2359"/>
                  <a:pt x="2664" y="2411"/>
                </a:cubicBezTo>
                <a:lnTo>
                  <a:pt x="2684" y="2418"/>
                </a:lnTo>
                <a:lnTo>
                  <a:pt x="2684" y="2418"/>
                </a:lnTo>
                <a:cubicBezTo>
                  <a:pt x="2835" y="2470"/>
                  <a:pt x="2915" y="2634"/>
                  <a:pt x="2863" y="2785"/>
                </a:cubicBezTo>
                <a:lnTo>
                  <a:pt x="2782" y="3021"/>
                </a:lnTo>
                <a:lnTo>
                  <a:pt x="2389" y="4164"/>
                </a:lnTo>
                <a:cubicBezTo>
                  <a:pt x="2364" y="4237"/>
                  <a:pt x="2312" y="4295"/>
                  <a:pt x="2242" y="4329"/>
                </a:cubicBezTo>
                <a:close/>
                <a:moveTo>
                  <a:pt x="3572" y="3302"/>
                </a:moveTo>
                <a:lnTo>
                  <a:pt x="3146" y="4540"/>
                </a:lnTo>
                <a:cubicBezTo>
                  <a:pt x="3120" y="4615"/>
                  <a:pt x="3066" y="4676"/>
                  <a:pt x="2994" y="4711"/>
                </a:cubicBezTo>
                <a:cubicBezTo>
                  <a:pt x="2922" y="4746"/>
                  <a:pt x="2841" y="4752"/>
                  <a:pt x="2766" y="4726"/>
                </a:cubicBezTo>
                <a:cubicBezTo>
                  <a:pt x="2610" y="4672"/>
                  <a:pt x="2526" y="4501"/>
                  <a:pt x="2580" y="4345"/>
                </a:cubicBezTo>
                <a:lnTo>
                  <a:pt x="2615" y="4242"/>
                </a:lnTo>
                <a:cubicBezTo>
                  <a:pt x="2615" y="4242"/>
                  <a:pt x="2615" y="4242"/>
                  <a:pt x="2616" y="4242"/>
                </a:cubicBezTo>
                <a:lnTo>
                  <a:pt x="3009" y="3099"/>
                </a:lnTo>
                <a:cubicBezTo>
                  <a:pt x="3010" y="3094"/>
                  <a:pt x="3013" y="3090"/>
                  <a:pt x="3015" y="3086"/>
                </a:cubicBezTo>
                <a:cubicBezTo>
                  <a:pt x="3020" y="3072"/>
                  <a:pt x="3026" y="3058"/>
                  <a:pt x="3034" y="3045"/>
                </a:cubicBezTo>
                <a:cubicBezTo>
                  <a:pt x="3038" y="3038"/>
                  <a:pt x="3043" y="3032"/>
                  <a:pt x="3047" y="3026"/>
                </a:cubicBezTo>
                <a:cubicBezTo>
                  <a:pt x="3054" y="3016"/>
                  <a:pt x="3060" y="3006"/>
                  <a:pt x="3068" y="2998"/>
                </a:cubicBezTo>
                <a:cubicBezTo>
                  <a:pt x="3076" y="2989"/>
                  <a:pt x="3085" y="2982"/>
                  <a:pt x="3093" y="2975"/>
                </a:cubicBezTo>
                <a:cubicBezTo>
                  <a:pt x="3099" y="2969"/>
                  <a:pt x="3105" y="2963"/>
                  <a:pt x="3111" y="2959"/>
                </a:cubicBezTo>
                <a:cubicBezTo>
                  <a:pt x="3126" y="2947"/>
                  <a:pt x="3143" y="2937"/>
                  <a:pt x="3160" y="2928"/>
                </a:cubicBezTo>
                <a:cubicBezTo>
                  <a:pt x="3180" y="2919"/>
                  <a:pt x="3200" y="2912"/>
                  <a:pt x="3220" y="2907"/>
                </a:cubicBezTo>
                <a:cubicBezTo>
                  <a:pt x="3228" y="2905"/>
                  <a:pt x="3236" y="2904"/>
                  <a:pt x="3244" y="2903"/>
                </a:cubicBezTo>
                <a:cubicBezTo>
                  <a:pt x="3256" y="2901"/>
                  <a:pt x="3269" y="2899"/>
                  <a:pt x="3282" y="2899"/>
                </a:cubicBezTo>
                <a:cubicBezTo>
                  <a:pt x="3294" y="2898"/>
                  <a:pt x="3307" y="2898"/>
                  <a:pt x="3320" y="2900"/>
                </a:cubicBezTo>
                <a:cubicBezTo>
                  <a:pt x="3325" y="2900"/>
                  <a:pt x="3329" y="2900"/>
                  <a:pt x="3334" y="2901"/>
                </a:cubicBezTo>
                <a:cubicBezTo>
                  <a:pt x="3352" y="2903"/>
                  <a:pt x="3371" y="2907"/>
                  <a:pt x="3389" y="2914"/>
                </a:cubicBezTo>
                <a:cubicBezTo>
                  <a:pt x="3464" y="2939"/>
                  <a:pt x="3525" y="2993"/>
                  <a:pt x="3560" y="3066"/>
                </a:cubicBezTo>
                <a:cubicBezTo>
                  <a:pt x="3595" y="3138"/>
                  <a:pt x="3601" y="3219"/>
                  <a:pt x="3572" y="3302"/>
                </a:cubicBezTo>
                <a:close/>
              </a:path>
            </a:pathLst>
          </a:custGeom>
          <a:solidFill>
            <a:srgbClr val="FFC000"/>
          </a:solidFill>
          <a:ln>
            <a:noFill/>
          </a:ln>
        </p:spPr>
      </p:sp>
      <p:sp>
        <p:nvSpPr>
          <p:cNvPr id="70" name="文本框 69"/>
          <p:cNvSpPr txBox="1"/>
          <p:nvPr/>
        </p:nvSpPr>
        <p:spPr>
          <a:xfrm>
            <a:off x="6062980" y="401764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1" name="文本框 70"/>
          <p:cNvSpPr txBox="1"/>
          <p:nvPr/>
        </p:nvSpPr>
        <p:spPr>
          <a:xfrm>
            <a:off x="10509250" y="401764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2" name="文本框 71"/>
          <p:cNvSpPr txBox="1"/>
          <p:nvPr/>
        </p:nvSpPr>
        <p:spPr>
          <a:xfrm>
            <a:off x="7237730" y="180149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3" name="文本框 72"/>
          <p:cNvSpPr txBox="1"/>
          <p:nvPr/>
        </p:nvSpPr>
        <p:spPr>
          <a:xfrm>
            <a:off x="7621905" y="338836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74" name="文本框 73"/>
          <p:cNvSpPr txBox="1"/>
          <p:nvPr/>
        </p:nvSpPr>
        <p:spPr>
          <a:xfrm>
            <a:off x="9071610" y="341503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2" name="文本框 1"/>
          <p:cNvSpPr txBox="1"/>
          <p:nvPr/>
        </p:nvSpPr>
        <p:spPr>
          <a:xfrm>
            <a:off x="7105650" y="4133215"/>
            <a:ext cx="1151255" cy="275590"/>
          </a:xfrm>
          <a:prstGeom prst="rect">
            <a:avLst/>
          </a:prstGeom>
          <a:noFill/>
        </p:spPr>
        <p:txBody>
          <a:bodyPr wrap="square" rtlCol="0">
            <a:spAutoFit/>
          </a:bodyPr>
          <a:p>
            <a:r>
              <a:rPr lang="en-US" altLang="zh-CN" sz="1200">
                <a:solidFill>
                  <a:schemeClr val="bg1"/>
                </a:solidFill>
              </a:rPr>
              <a:t>New  Primary</a:t>
            </a:r>
            <a:endParaRPr lang="en-US" altLang="zh-CN" sz="1200">
              <a:solidFill>
                <a:schemeClr val="bg1"/>
              </a:solidFill>
            </a:endParaRPr>
          </a:p>
        </p:txBody>
      </p:sp>
      <p:cxnSp>
        <p:nvCxnSpPr>
          <p:cNvPr id="8" name="直接箭头连接符 7"/>
          <p:cNvCxnSpPr>
            <a:stCxn id="22" idx="45"/>
            <a:endCxn id="21" idx="39"/>
          </p:cNvCxnSpPr>
          <p:nvPr/>
        </p:nvCxnSpPr>
        <p:spPr>
          <a:xfrm>
            <a:off x="8209915" y="4495165"/>
            <a:ext cx="6102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292465" y="4197985"/>
            <a:ext cx="527685"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cxnSp>
        <p:nvCxnSpPr>
          <p:cNvPr id="10" name="直接箭头连接符 9"/>
          <p:cNvCxnSpPr/>
          <p:nvPr/>
        </p:nvCxnSpPr>
        <p:spPr>
          <a:xfrm flipH="1">
            <a:off x="8547735" y="4784090"/>
            <a:ext cx="2032000" cy="99250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7820025" y="5029835"/>
            <a:ext cx="690245" cy="69024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3" name="í$ľîḍe"/>
          <p:cNvSpPr/>
          <p:nvPr/>
        </p:nvSpPr>
        <p:spPr bwMode="gray">
          <a:xfrm>
            <a:off x="5840730" y="3560445"/>
            <a:ext cx="5512435" cy="239839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rmAutofit/>
          </a:bodyPr>
          <a:p>
            <a:pPr indent="0">
              <a:lnSpc>
                <a:spcPct val="120000"/>
              </a:lnSpc>
              <a:buFont typeface="Arial" panose="020B0604020202020204" pitchFamily="34" charset="0"/>
              <a:buNone/>
            </a:pPr>
            <a:endParaRPr lang="en-US" altLang="zh-CN" sz="11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73"/>
                                        </p:tgtEl>
                                      </p:cBhvr>
                                    </p:animEffect>
                                    <p:set>
                                      <p:cBhvr>
                                        <p:cTn id="13" dur="1" fill="hold">
                                          <p:stCondLst>
                                            <p:cond delay="499"/>
                                          </p:stCondLst>
                                        </p:cTn>
                                        <p:tgtEl>
                                          <p:spTgt spid="73"/>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49"/>
                                        </p:tgtEl>
                                      </p:cBhvr>
                                    </p:animEffect>
                                    <p:set>
                                      <p:cBhvr>
                                        <p:cTn id="16" dur="1" fill="hold">
                                          <p:stCondLst>
                                            <p:cond delay="499"/>
                                          </p:stCondLst>
                                        </p:cTn>
                                        <p:tgtEl>
                                          <p:spTgt spid="49"/>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22" presetClass="exit" presetSubtype="4" fill="hold" grpId="0" nodeType="withEffect">
                                  <p:stCondLst>
                                    <p:cond delay="0"/>
                                  </p:stCondLst>
                                  <p:childTnLst>
                                    <p:animEffect transition="out" filter="wipe(down)">
                                      <p:cBhvr>
                                        <p:cTn id="29" dur="500"/>
                                        <p:tgtEl>
                                          <p:spTgt spid="74"/>
                                        </p:tgtEl>
                                      </p:cBhvr>
                                    </p:animEffect>
                                    <p:set>
                                      <p:cBhvr>
                                        <p:cTn id="30" dur="1" fill="hold">
                                          <p:stCondLst>
                                            <p:cond delay="499"/>
                                          </p:stCondLst>
                                        </p:cTn>
                                        <p:tgtEl>
                                          <p:spTgt spid="74"/>
                                        </p:tgtEl>
                                        <p:attrNameLst>
                                          <p:attrName>style.visibility</p:attrName>
                                        </p:attrNameLst>
                                      </p:cBhvr>
                                      <p:to>
                                        <p:strVal val="hidden"/>
                                      </p:to>
                                    </p:set>
                                  </p:childTnLst>
                                </p:cTn>
                              </p:par>
                              <p:par>
                                <p:cTn id="31" presetID="2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49" grpId="0"/>
      <p:bldP spid="2" grpId="0"/>
      <p:bldP spid="74" grpId="0"/>
      <p:bldP spid="9" grpId="0"/>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sym typeface="+mn-ea"/>
              </a:rPr>
              <a:t>Manual Switchover</a:t>
            </a:r>
            <a:endParaRPr lang="en-US" altLang="zh-CN" sz="3200" b="1">
              <a:solidFill>
                <a:schemeClr val="bg1"/>
              </a:solidFill>
              <a:latin typeface="+mj-lt"/>
              <a:cs typeface="+mj-lt"/>
            </a:endParaRPr>
          </a:p>
        </p:txBody>
      </p:sp>
      <p:sp>
        <p:nvSpPr>
          <p:cNvPr id="6" name="database_151078"/>
          <p:cNvSpPr>
            <a:spLocks noChangeAspect="1"/>
          </p:cNvSpPr>
          <p:nvPr/>
        </p:nvSpPr>
        <p:spPr bwMode="auto">
          <a:xfrm>
            <a:off x="2047240" y="227012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16" name="直接箭头连接符 15"/>
          <p:cNvCxnSpPr/>
          <p:nvPr/>
        </p:nvCxnSpPr>
        <p:spPr>
          <a:xfrm>
            <a:off x="2595245" y="3069590"/>
            <a:ext cx="6985" cy="9963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database_151078"/>
          <p:cNvSpPr>
            <a:spLocks noChangeAspect="1"/>
          </p:cNvSpPr>
          <p:nvPr/>
        </p:nvSpPr>
        <p:spPr bwMode="auto">
          <a:xfrm>
            <a:off x="8903335" y="230568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22" name="database_151078"/>
          <p:cNvSpPr>
            <a:spLocks noChangeAspect="1"/>
          </p:cNvSpPr>
          <p:nvPr/>
        </p:nvSpPr>
        <p:spPr bwMode="auto">
          <a:xfrm>
            <a:off x="2047240" y="413766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48" name="文本框 47"/>
          <p:cNvSpPr txBox="1"/>
          <p:nvPr/>
        </p:nvSpPr>
        <p:spPr>
          <a:xfrm>
            <a:off x="2289175" y="2224405"/>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49" name="文本框 48"/>
          <p:cNvSpPr txBox="1"/>
          <p:nvPr/>
        </p:nvSpPr>
        <p:spPr>
          <a:xfrm>
            <a:off x="2270125" y="411099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0" name="文本框 49"/>
          <p:cNvSpPr txBox="1"/>
          <p:nvPr/>
        </p:nvSpPr>
        <p:spPr>
          <a:xfrm>
            <a:off x="9145905" y="2270125"/>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73" name="文本框 72"/>
          <p:cNvSpPr txBox="1"/>
          <p:nvPr/>
        </p:nvSpPr>
        <p:spPr>
          <a:xfrm>
            <a:off x="2615565" y="3444875"/>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2" name="database_151078"/>
          <p:cNvSpPr>
            <a:spLocks noChangeAspect="1"/>
          </p:cNvSpPr>
          <p:nvPr/>
        </p:nvSpPr>
        <p:spPr bwMode="auto">
          <a:xfrm>
            <a:off x="8903970" y="418338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7" name="文本框 6"/>
          <p:cNvSpPr txBox="1"/>
          <p:nvPr/>
        </p:nvSpPr>
        <p:spPr>
          <a:xfrm>
            <a:off x="9145905" y="413766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cxnSp>
        <p:nvCxnSpPr>
          <p:cNvPr id="8" name="直接箭头连接符 7"/>
          <p:cNvCxnSpPr/>
          <p:nvPr/>
        </p:nvCxnSpPr>
        <p:spPr>
          <a:xfrm flipH="1" flipV="1">
            <a:off x="9481820" y="3141980"/>
            <a:ext cx="6350" cy="9690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557385" y="345948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cxnSp>
        <p:nvCxnSpPr>
          <p:cNvPr id="11" name="直接箭头连接符 10"/>
          <p:cNvCxnSpPr/>
          <p:nvPr/>
        </p:nvCxnSpPr>
        <p:spPr>
          <a:xfrm>
            <a:off x="3660140" y="2654935"/>
            <a:ext cx="48393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660140" y="4547235"/>
            <a:ext cx="48393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3908425" y="2392045"/>
            <a:ext cx="636905"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ea typeface="宋体" panose="02010600030101010101" pitchFamily="2" charset="-122"/>
              </a:rPr>
              <a:t>停掉主库</a:t>
            </a:r>
            <a:endParaRPr lang="zh-CN" altLang="en-US" sz="1400">
              <a:ea typeface="宋体" panose="02010600030101010101" pitchFamily="2" charset="-122"/>
            </a:endParaRPr>
          </a:p>
        </p:txBody>
      </p:sp>
      <p:sp>
        <p:nvSpPr>
          <p:cNvPr id="28" name="圆角矩形 27"/>
          <p:cNvSpPr/>
          <p:nvPr/>
        </p:nvSpPr>
        <p:spPr>
          <a:xfrm>
            <a:off x="4852035" y="4224020"/>
            <a:ext cx="732155"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ea typeface="宋体" panose="02010600030101010101" pitchFamily="2" charset="-122"/>
              </a:rPr>
              <a:t>checkpoint</a:t>
            </a:r>
            <a:endParaRPr lang="en-US" altLang="zh-CN" sz="1400">
              <a:ea typeface="宋体" panose="02010600030101010101" pitchFamily="2" charset="-122"/>
            </a:endParaRPr>
          </a:p>
        </p:txBody>
      </p:sp>
      <p:sp>
        <p:nvSpPr>
          <p:cNvPr id="29" name="圆角矩形 28"/>
          <p:cNvSpPr/>
          <p:nvPr/>
        </p:nvSpPr>
        <p:spPr>
          <a:xfrm>
            <a:off x="5984240" y="4224020"/>
            <a:ext cx="732155"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ea typeface="宋体" panose="02010600030101010101" pitchFamily="2" charset="-122"/>
              </a:rPr>
              <a:t>提升备库</a:t>
            </a:r>
            <a:endParaRPr lang="zh-CN" altLang="en-US" sz="1400">
              <a:ea typeface="宋体" panose="02010600030101010101" pitchFamily="2" charset="-122"/>
            </a:endParaRPr>
          </a:p>
        </p:txBody>
      </p:sp>
      <p:sp>
        <p:nvSpPr>
          <p:cNvPr id="31" name="圆角矩形 30"/>
          <p:cNvSpPr/>
          <p:nvPr/>
        </p:nvSpPr>
        <p:spPr>
          <a:xfrm>
            <a:off x="7075805" y="2376805"/>
            <a:ext cx="1120140"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ea typeface="宋体" panose="02010600030101010101" pitchFamily="2" charset="-122"/>
              </a:rPr>
              <a:t>rejoin</a:t>
            </a:r>
            <a:r>
              <a:rPr lang="zh-CN" altLang="en-US" sz="1400">
                <a:ea typeface="宋体" panose="02010600030101010101" pitchFamily="2" charset="-122"/>
              </a:rPr>
              <a:t>新</a:t>
            </a:r>
            <a:r>
              <a:rPr lang="zh-CN" altLang="en-US" sz="1400">
                <a:ea typeface="宋体" panose="02010600030101010101" pitchFamily="2" charset="-122"/>
              </a:rPr>
              <a:t>主</a:t>
            </a:r>
            <a:endParaRPr lang="zh-CN" altLang="en-US" sz="1400">
              <a:ea typeface="宋体" panose="02010600030101010101" pitchFamily="2" charset="-122"/>
            </a:endParaRPr>
          </a:p>
        </p:txBody>
      </p:sp>
      <p:sp>
        <p:nvSpPr>
          <p:cNvPr id="75" name="文本框 74"/>
          <p:cNvSpPr txBox="1"/>
          <p:nvPr/>
        </p:nvSpPr>
        <p:spPr>
          <a:xfrm>
            <a:off x="4072255" y="2998470"/>
            <a:ext cx="309880" cy="368300"/>
          </a:xfrm>
          <a:prstGeom prst="rect">
            <a:avLst/>
          </a:prstGeom>
          <a:noFill/>
        </p:spPr>
        <p:txBody>
          <a:bodyPr wrap="none" rtlCol="0" anchor="t">
            <a:spAutoFit/>
          </a:bodyPr>
          <a:p>
            <a:r>
              <a:rPr lang="en-US" altLang="zh-CN" b="1" i="1" dirty="0">
                <a:solidFill>
                  <a:srgbClr val="00B050"/>
                </a:solidFill>
                <a:sym typeface="+mn-ea"/>
              </a:rPr>
              <a:t>1</a:t>
            </a:r>
            <a:endParaRPr lang="en-US" altLang="zh-CN" b="1" i="1" dirty="0">
              <a:solidFill>
                <a:srgbClr val="00B050"/>
              </a:solidFill>
              <a:sym typeface="+mn-ea"/>
            </a:endParaRPr>
          </a:p>
        </p:txBody>
      </p:sp>
      <p:sp>
        <p:nvSpPr>
          <p:cNvPr id="77" name="文本框 76"/>
          <p:cNvSpPr txBox="1"/>
          <p:nvPr/>
        </p:nvSpPr>
        <p:spPr>
          <a:xfrm>
            <a:off x="5062855" y="4865370"/>
            <a:ext cx="309880" cy="368300"/>
          </a:xfrm>
          <a:prstGeom prst="rect">
            <a:avLst/>
          </a:prstGeom>
          <a:noFill/>
        </p:spPr>
        <p:txBody>
          <a:bodyPr wrap="none" rtlCol="0" anchor="t">
            <a:spAutoFit/>
          </a:bodyPr>
          <a:p>
            <a:r>
              <a:rPr lang="en-US" altLang="zh-CN" b="1" i="1" dirty="0">
                <a:solidFill>
                  <a:srgbClr val="00B050"/>
                </a:solidFill>
                <a:sym typeface="+mn-ea"/>
              </a:rPr>
              <a:t>2</a:t>
            </a:r>
            <a:endParaRPr lang="en-US" altLang="zh-CN" b="1" i="1" dirty="0">
              <a:solidFill>
                <a:srgbClr val="00B050"/>
              </a:solidFill>
              <a:sym typeface="+mn-ea"/>
            </a:endParaRPr>
          </a:p>
        </p:txBody>
      </p:sp>
      <p:sp>
        <p:nvSpPr>
          <p:cNvPr id="78" name="文本框 77"/>
          <p:cNvSpPr txBox="1"/>
          <p:nvPr/>
        </p:nvSpPr>
        <p:spPr>
          <a:xfrm>
            <a:off x="6195695" y="4865370"/>
            <a:ext cx="309880" cy="368300"/>
          </a:xfrm>
          <a:prstGeom prst="rect">
            <a:avLst/>
          </a:prstGeom>
          <a:noFill/>
        </p:spPr>
        <p:txBody>
          <a:bodyPr wrap="none" rtlCol="0" anchor="t">
            <a:spAutoFit/>
          </a:bodyPr>
          <a:p>
            <a:r>
              <a:rPr lang="en-US" altLang="zh-CN" b="1" i="1" dirty="0">
                <a:solidFill>
                  <a:srgbClr val="00B050"/>
                </a:solidFill>
                <a:sym typeface="+mn-ea"/>
              </a:rPr>
              <a:t>3</a:t>
            </a:r>
            <a:endParaRPr lang="en-US" altLang="zh-CN" b="1" i="1" dirty="0">
              <a:solidFill>
                <a:srgbClr val="00B050"/>
              </a:solidFill>
              <a:sym typeface="+mn-ea"/>
            </a:endParaRPr>
          </a:p>
        </p:txBody>
      </p:sp>
      <p:sp>
        <p:nvSpPr>
          <p:cNvPr id="79" name="文本框 78"/>
          <p:cNvSpPr txBox="1"/>
          <p:nvPr/>
        </p:nvSpPr>
        <p:spPr>
          <a:xfrm>
            <a:off x="7480935" y="2998470"/>
            <a:ext cx="309880" cy="368300"/>
          </a:xfrm>
          <a:prstGeom prst="rect">
            <a:avLst/>
          </a:prstGeom>
          <a:noFill/>
        </p:spPr>
        <p:txBody>
          <a:bodyPr wrap="none" rtlCol="0" anchor="t">
            <a:spAutoFit/>
          </a:bodyPr>
          <a:p>
            <a:r>
              <a:rPr lang="en-US" altLang="zh-CN" b="1" i="1" dirty="0">
                <a:solidFill>
                  <a:srgbClr val="00B050"/>
                </a:solidFill>
                <a:sym typeface="+mn-ea"/>
              </a:rPr>
              <a:t>4</a:t>
            </a:r>
            <a:endParaRPr lang="en-US" altLang="zh-CN" b="1" i="1" dirty="0">
              <a:solidFill>
                <a:srgbClr val="00B050"/>
              </a:solidFill>
              <a:sym typeface="+mn-ea"/>
            </a:endParaRPr>
          </a:p>
        </p:txBody>
      </p:sp>
      <p:sp>
        <p:nvSpPr>
          <p:cNvPr id="80" name="燕尾形箭头 79"/>
          <p:cNvSpPr/>
          <p:nvPr/>
        </p:nvSpPr>
        <p:spPr>
          <a:xfrm>
            <a:off x="5090795" y="3267710"/>
            <a:ext cx="1625600" cy="718185"/>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b="1">
                <a:solidFill>
                  <a:schemeClr val="tx1"/>
                </a:solidFill>
              </a:rPr>
              <a:t>switchover</a:t>
            </a:r>
            <a:endParaRPr lang="en-US" altLang="zh-CN" sz="1600" b="1">
              <a:solidFill>
                <a:schemeClr val="tx1"/>
              </a:solidFill>
            </a:endParaRPr>
          </a:p>
        </p:txBody>
      </p:sp>
      <p:sp>
        <p:nvSpPr>
          <p:cNvPr id="3" name="í$ľîḍe"/>
          <p:cNvSpPr/>
          <p:nvPr/>
        </p:nvSpPr>
        <p:spPr bwMode="gray">
          <a:xfrm>
            <a:off x="1553210" y="1851660"/>
            <a:ext cx="2107565" cy="345948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rmAutofit/>
          </a:bodyPr>
          <a:p>
            <a:pPr indent="0">
              <a:lnSpc>
                <a:spcPct val="120000"/>
              </a:lnSpc>
              <a:buFont typeface="Arial" panose="020B0604020202020204" pitchFamily="34" charset="0"/>
              <a:buNone/>
            </a:pPr>
            <a:endParaRPr lang="en-US" altLang="zh-CN" sz="1100" dirty="0">
              <a:solidFill>
                <a:schemeClr val="tx1"/>
              </a:solidFill>
            </a:endParaRPr>
          </a:p>
        </p:txBody>
      </p:sp>
      <p:sp>
        <p:nvSpPr>
          <p:cNvPr id="4" name="í$ľîḍe"/>
          <p:cNvSpPr/>
          <p:nvPr/>
        </p:nvSpPr>
        <p:spPr bwMode="gray">
          <a:xfrm>
            <a:off x="8492490" y="1897380"/>
            <a:ext cx="2107565" cy="345948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rmAutofit/>
          </a:bodyPr>
          <a:p>
            <a:pPr indent="0">
              <a:lnSpc>
                <a:spcPct val="120000"/>
              </a:lnSpc>
              <a:buFont typeface="Arial" panose="020B0604020202020204" pitchFamily="34" charset="0"/>
              <a:buNone/>
            </a:pPr>
            <a:endParaRPr lang="en-US" altLang="zh-CN" sz="1100"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sz="3200" smtClean="0">
                <a:solidFill>
                  <a:schemeClr val="bg1"/>
                </a:solidFill>
                <a:sym typeface="+mn-ea"/>
              </a:rPr>
              <a:t>Witnes</a:t>
            </a:r>
            <a:r>
              <a:rPr lang="zh-CN" altLang="en-US" sz="3200" smtClean="0">
                <a:solidFill>
                  <a:schemeClr val="bg1"/>
                </a:solidFill>
                <a:sym typeface="+mn-ea"/>
              </a:rPr>
              <a:t>仲裁机制</a:t>
            </a:r>
            <a:endParaRPr lang="zh-CN" altLang="en-US" sz="3200" b="1" smtClean="0">
              <a:solidFill>
                <a:schemeClr val="bg1"/>
              </a:solidFill>
              <a:latin typeface="+mj-lt"/>
              <a:cs typeface="+mj-lt"/>
              <a:sym typeface="+mn-ea"/>
            </a:endParaRPr>
          </a:p>
        </p:txBody>
      </p:sp>
      <p:sp>
        <p:nvSpPr>
          <p:cNvPr id="8" name="ïşļïdê"/>
          <p:cNvSpPr/>
          <p:nvPr/>
        </p:nvSpPr>
        <p:spPr bwMode="auto">
          <a:xfrm>
            <a:off x="415897" y="1730263"/>
            <a:ext cx="10845856" cy="4070350"/>
          </a:xfrm>
          <a:custGeom>
            <a:avLst/>
            <a:gdLst>
              <a:gd name="T0" fmla="*/ 29692 w 31855"/>
              <a:gd name="T1" fmla="*/ 10966 h 11955"/>
              <a:gd name="T2" fmla="*/ 29483 w 31855"/>
              <a:gd name="T3" fmla="*/ 10656 h 11955"/>
              <a:gd name="T4" fmla="*/ 29171 w 31855"/>
              <a:gd name="T5" fmla="*/ 10428 h 11955"/>
              <a:gd name="T6" fmla="*/ 31629 w 31855"/>
              <a:gd name="T7" fmla="*/ 9884 h 11955"/>
              <a:gd name="T8" fmla="*/ 29667 w 31855"/>
              <a:gd name="T9" fmla="*/ 9909 h 11955"/>
              <a:gd name="T10" fmla="*/ 31159 w 31855"/>
              <a:gd name="T11" fmla="*/ 9523 h 11955"/>
              <a:gd name="T12" fmla="*/ 30246 w 31855"/>
              <a:gd name="T13" fmla="*/ 9423 h 11955"/>
              <a:gd name="T14" fmla="*/ 29331 w 31855"/>
              <a:gd name="T15" fmla="*/ 9289 h 11955"/>
              <a:gd name="T16" fmla="*/ 27210 w 31855"/>
              <a:gd name="T17" fmla="*/ 9087 h 11955"/>
              <a:gd name="T18" fmla="*/ 29381 w 31855"/>
              <a:gd name="T19" fmla="*/ 8777 h 11955"/>
              <a:gd name="T20" fmla="*/ 28266 w 31855"/>
              <a:gd name="T21" fmla="*/ 8618 h 11955"/>
              <a:gd name="T22" fmla="*/ 29533 w 31855"/>
              <a:gd name="T23" fmla="*/ 8132 h 11955"/>
              <a:gd name="T24" fmla="*/ 30648 w 31855"/>
              <a:gd name="T25" fmla="*/ 7662 h 11955"/>
              <a:gd name="T26" fmla="*/ 28242 w 31855"/>
              <a:gd name="T27" fmla="*/ 7461 h 11955"/>
              <a:gd name="T28" fmla="*/ 27260 w 31855"/>
              <a:gd name="T29" fmla="*/ 7251 h 11955"/>
              <a:gd name="T30" fmla="*/ 30002 w 31855"/>
              <a:gd name="T31" fmla="*/ 6757 h 11955"/>
              <a:gd name="T32" fmla="*/ 30338 w 31855"/>
              <a:gd name="T33" fmla="*/ 6371 h 11955"/>
              <a:gd name="T34" fmla="*/ 27990 w 31855"/>
              <a:gd name="T35" fmla="*/ 6170 h 11955"/>
              <a:gd name="T36" fmla="*/ 29976 w 31855"/>
              <a:gd name="T37" fmla="*/ 5728 h 11955"/>
              <a:gd name="T38" fmla="*/ 28040 w 31855"/>
              <a:gd name="T39" fmla="*/ 5728 h 11955"/>
              <a:gd name="T40" fmla="*/ 25684 w 31855"/>
              <a:gd name="T41" fmla="*/ 5392 h 11955"/>
              <a:gd name="T42" fmla="*/ 26329 w 31855"/>
              <a:gd name="T43" fmla="*/ 5006 h 11955"/>
              <a:gd name="T44" fmla="*/ 25818 w 31855"/>
              <a:gd name="T45" fmla="*/ 4696 h 11955"/>
              <a:gd name="T46" fmla="*/ 25776 w 31855"/>
              <a:gd name="T47" fmla="*/ 4511 h 11955"/>
              <a:gd name="T48" fmla="*/ 24937 w 31855"/>
              <a:gd name="T49" fmla="*/ 4259 h 11955"/>
              <a:gd name="T50" fmla="*/ 16803 w 31855"/>
              <a:gd name="T51" fmla="*/ 696 h 11955"/>
              <a:gd name="T52" fmla="*/ 15464 w 31855"/>
              <a:gd name="T53" fmla="*/ 412 h 11955"/>
              <a:gd name="T54" fmla="*/ 14691 w 31855"/>
              <a:gd name="T55" fmla="*/ 722 h 11955"/>
              <a:gd name="T56" fmla="*/ 23286 w 31855"/>
              <a:gd name="T57" fmla="*/ 5082 h 11955"/>
              <a:gd name="T58" fmla="*/ 13166 w 31855"/>
              <a:gd name="T59" fmla="*/ 436 h 11955"/>
              <a:gd name="T60" fmla="*/ 13064 w 31855"/>
              <a:gd name="T61" fmla="*/ 898 h 11955"/>
              <a:gd name="T62" fmla="*/ 13987 w 31855"/>
              <a:gd name="T63" fmla="*/ 1601 h 11955"/>
              <a:gd name="T64" fmla="*/ 11228 w 31855"/>
              <a:gd name="T65" fmla="*/ 1208 h 11955"/>
              <a:gd name="T66" fmla="*/ 13651 w 31855"/>
              <a:gd name="T67" fmla="*/ 2013 h 11955"/>
              <a:gd name="T68" fmla="*/ 14147 w 31855"/>
              <a:gd name="T69" fmla="*/ 2424 h 11955"/>
              <a:gd name="T70" fmla="*/ 15278 w 31855"/>
              <a:gd name="T71" fmla="*/ 3120 h 11955"/>
              <a:gd name="T72" fmla="*/ 11949 w 31855"/>
              <a:gd name="T73" fmla="*/ 2323 h 11955"/>
              <a:gd name="T74" fmla="*/ 10944 w 31855"/>
              <a:gd name="T75" fmla="*/ 2273 h 11955"/>
              <a:gd name="T76" fmla="*/ 12209 w 31855"/>
              <a:gd name="T77" fmla="*/ 2994 h 11955"/>
              <a:gd name="T78" fmla="*/ 10248 w 31855"/>
              <a:gd name="T79" fmla="*/ 3044 h 11955"/>
              <a:gd name="T80" fmla="*/ 11773 w 31855"/>
              <a:gd name="T81" fmla="*/ 3639 h 11955"/>
              <a:gd name="T82" fmla="*/ 10088 w 31855"/>
              <a:gd name="T83" fmla="*/ 3589 h 11955"/>
              <a:gd name="T84" fmla="*/ 15052 w 31855"/>
              <a:gd name="T85" fmla="*/ 5266 h 11955"/>
              <a:gd name="T86" fmla="*/ 2734 w 31855"/>
              <a:gd name="T87" fmla="*/ 4235 h 11955"/>
              <a:gd name="T88" fmla="*/ 7404 w 31855"/>
              <a:gd name="T89" fmla="*/ 3899 h 11955"/>
              <a:gd name="T90" fmla="*/ 12360 w 31855"/>
              <a:gd name="T91" fmla="*/ 4796 h 11955"/>
              <a:gd name="T92" fmla="*/ 772 w 31855"/>
              <a:gd name="T93" fmla="*/ 5442 h 11955"/>
              <a:gd name="T94" fmla="*/ 712 w 31855"/>
              <a:gd name="T95" fmla="*/ 6094 h 11955"/>
              <a:gd name="T96" fmla="*/ 276 w 31855"/>
              <a:gd name="T97" fmla="*/ 6891 h 11955"/>
              <a:gd name="T98" fmla="*/ 8310 w 31855"/>
              <a:gd name="T99" fmla="*/ 6605 h 11955"/>
              <a:gd name="T100" fmla="*/ 11849 w 31855"/>
              <a:gd name="T101" fmla="*/ 6991 h 11955"/>
              <a:gd name="T102" fmla="*/ 14817 w 31855"/>
              <a:gd name="T103" fmla="*/ 8106 h 11955"/>
              <a:gd name="T104" fmla="*/ 21557 w 31855"/>
              <a:gd name="T105" fmla="*/ 11435 h 11955"/>
              <a:gd name="T106" fmla="*/ 24527 w 31855"/>
              <a:gd name="T107" fmla="*/ 11721 h 11955"/>
              <a:gd name="T108" fmla="*/ 23286 w 31855"/>
              <a:gd name="T109" fmla="*/ 11511 h 11955"/>
              <a:gd name="T110" fmla="*/ 29331 w 31855"/>
              <a:gd name="T111" fmla="*/ 11485 h 1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855" h="11955">
                <a:moveTo>
                  <a:pt x="31781" y="10966"/>
                </a:moveTo>
                <a:lnTo>
                  <a:pt x="31781" y="10966"/>
                </a:lnTo>
                <a:cubicBezTo>
                  <a:pt x="31747" y="10940"/>
                  <a:pt x="30933" y="11100"/>
                  <a:pt x="31343" y="10966"/>
                </a:cubicBezTo>
                <a:cubicBezTo>
                  <a:pt x="31579" y="10890"/>
                  <a:pt x="30975" y="10940"/>
                  <a:pt x="30824" y="10940"/>
                </a:cubicBezTo>
                <a:cubicBezTo>
                  <a:pt x="30748" y="10950"/>
                  <a:pt x="30640" y="10966"/>
                  <a:pt x="30648" y="10916"/>
                </a:cubicBezTo>
                <a:cubicBezTo>
                  <a:pt x="30640" y="10950"/>
                  <a:pt x="30798" y="10856"/>
                  <a:pt x="30824" y="10864"/>
                </a:cubicBezTo>
                <a:cubicBezTo>
                  <a:pt x="30698" y="10832"/>
                  <a:pt x="30480" y="10882"/>
                  <a:pt x="30338" y="10890"/>
                </a:cubicBezTo>
                <a:cubicBezTo>
                  <a:pt x="30178" y="10908"/>
                  <a:pt x="29902" y="11000"/>
                  <a:pt x="29692" y="10966"/>
                </a:cubicBezTo>
                <a:cubicBezTo>
                  <a:pt x="29549" y="10950"/>
                  <a:pt x="29934" y="10908"/>
                  <a:pt x="30002" y="10890"/>
                </a:cubicBezTo>
                <a:cubicBezTo>
                  <a:pt x="30060" y="10882"/>
                  <a:pt x="30278" y="10856"/>
                  <a:pt x="29952" y="10864"/>
                </a:cubicBezTo>
                <a:cubicBezTo>
                  <a:pt x="29583" y="10882"/>
                  <a:pt x="29558" y="10908"/>
                  <a:pt x="29307" y="10890"/>
                </a:cubicBezTo>
                <a:cubicBezTo>
                  <a:pt x="29289" y="10890"/>
                  <a:pt x="28384" y="10908"/>
                  <a:pt x="28911" y="10864"/>
                </a:cubicBezTo>
                <a:cubicBezTo>
                  <a:pt x="29205" y="10840"/>
                  <a:pt x="29968" y="10782"/>
                  <a:pt x="30312" y="10714"/>
                </a:cubicBezTo>
                <a:cubicBezTo>
                  <a:pt x="30404" y="10688"/>
                  <a:pt x="30548" y="10698"/>
                  <a:pt x="30338" y="10688"/>
                </a:cubicBezTo>
                <a:cubicBezTo>
                  <a:pt x="30194" y="10672"/>
                  <a:pt x="29893" y="10698"/>
                  <a:pt x="29742" y="10688"/>
                </a:cubicBezTo>
                <a:cubicBezTo>
                  <a:pt x="29675" y="10680"/>
                  <a:pt x="29063" y="10722"/>
                  <a:pt x="29483" y="10656"/>
                </a:cubicBezTo>
                <a:cubicBezTo>
                  <a:pt x="29499" y="10656"/>
                  <a:pt x="29625" y="10656"/>
                  <a:pt x="29558" y="10630"/>
                </a:cubicBezTo>
                <a:cubicBezTo>
                  <a:pt x="29339" y="10562"/>
                  <a:pt x="29121" y="10730"/>
                  <a:pt x="28945" y="10656"/>
                </a:cubicBezTo>
                <a:cubicBezTo>
                  <a:pt x="28945" y="10688"/>
                  <a:pt x="28903" y="10672"/>
                  <a:pt x="28945" y="10656"/>
                </a:cubicBezTo>
                <a:cubicBezTo>
                  <a:pt x="29717" y="10546"/>
                  <a:pt x="30706" y="10462"/>
                  <a:pt x="31579" y="10320"/>
                </a:cubicBezTo>
                <a:cubicBezTo>
                  <a:pt x="31579" y="10320"/>
                  <a:pt x="31771" y="10278"/>
                  <a:pt x="31755" y="10270"/>
                </a:cubicBezTo>
                <a:cubicBezTo>
                  <a:pt x="31695" y="10218"/>
                  <a:pt x="31403" y="10336"/>
                  <a:pt x="31469" y="10244"/>
                </a:cubicBezTo>
                <a:cubicBezTo>
                  <a:pt x="30874" y="10244"/>
                  <a:pt x="30136" y="10420"/>
                  <a:pt x="29433" y="10454"/>
                </a:cubicBezTo>
                <a:cubicBezTo>
                  <a:pt x="29415" y="10454"/>
                  <a:pt x="29155" y="10462"/>
                  <a:pt x="29171" y="10428"/>
                </a:cubicBezTo>
                <a:cubicBezTo>
                  <a:pt x="29189" y="10404"/>
                  <a:pt x="29944" y="10362"/>
                  <a:pt x="30028" y="10354"/>
                </a:cubicBezTo>
                <a:cubicBezTo>
                  <a:pt x="30254" y="10320"/>
                  <a:pt x="30614" y="10294"/>
                  <a:pt x="30824" y="10244"/>
                </a:cubicBezTo>
                <a:cubicBezTo>
                  <a:pt x="30858" y="10236"/>
                  <a:pt x="30908" y="10186"/>
                  <a:pt x="30983" y="10168"/>
                </a:cubicBezTo>
                <a:cubicBezTo>
                  <a:pt x="31101" y="10136"/>
                  <a:pt x="31335" y="10136"/>
                  <a:pt x="31519" y="10093"/>
                </a:cubicBezTo>
                <a:cubicBezTo>
                  <a:pt x="31781" y="10035"/>
                  <a:pt x="31561" y="10093"/>
                  <a:pt x="31393" y="10043"/>
                </a:cubicBezTo>
                <a:cubicBezTo>
                  <a:pt x="31311" y="10010"/>
                  <a:pt x="31487" y="10001"/>
                  <a:pt x="31343" y="9985"/>
                </a:cubicBezTo>
                <a:cubicBezTo>
                  <a:pt x="31351" y="9993"/>
                  <a:pt x="31075" y="10052"/>
                  <a:pt x="31109" y="9985"/>
                </a:cubicBezTo>
                <a:cubicBezTo>
                  <a:pt x="31117" y="9976"/>
                  <a:pt x="31613" y="9951"/>
                  <a:pt x="31629" y="9884"/>
                </a:cubicBezTo>
                <a:cubicBezTo>
                  <a:pt x="31629" y="9884"/>
                  <a:pt x="31511" y="9884"/>
                  <a:pt x="31495" y="9884"/>
                </a:cubicBezTo>
                <a:cubicBezTo>
                  <a:pt x="31437" y="9867"/>
                  <a:pt x="31537" y="9843"/>
                  <a:pt x="31445" y="9834"/>
                </a:cubicBezTo>
                <a:cubicBezTo>
                  <a:pt x="31259" y="9809"/>
                  <a:pt x="30882" y="9867"/>
                  <a:pt x="30648" y="9884"/>
                </a:cubicBezTo>
                <a:cubicBezTo>
                  <a:pt x="30220" y="9917"/>
                  <a:pt x="29926" y="10001"/>
                  <a:pt x="29507" y="10018"/>
                </a:cubicBezTo>
                <a:cubicBezTo>
                  <a:pt x="29131" y="10018"/>
                  <a:pt x="29934" y="9917"/>
                  <a:pt x="30002" y="9909"/>
                </a:cubicBezTo>
                <a:cubicBezTo>
                  <a:pt x="30194" y="9893"/>
                  <a:pt x="30288" y="9901"/>
                  <a:pt x="30598" y="9834"/>
                </a:cubicBezTo>
                <a:cubicBezTo>
                  <a:pt x="30454" y="9809"/>
                  <a:pt x="30304" y="9867"/>
                  <a:pt x="30128" y="9884"/>
                </a:cubicBezTo>
                <a:cubicBezTo>
                  <a:pt x="29968" y="9901"/>
                  <a:pt x="29725" y="9951"/>
                  <a:pt x="29667" y="9909"/>
                </a:cubicBezTo>
                <a:cubicBezTo>
                  <a:pt x="29683" y="9917"/>
                  <a:pt x="29725" y="9834"/>
                  <a:pt x="29717" y="9834"/>
                </a:cubicBezTo>
                <a:cubicBezTo>
                  <a:pt x="29541" y="9817"/>
                  <a:pt x="29650" y="9875"/>
                  <a:pt x="29558" y="9884"/>
                </a:cubicBezTo>
                <a:cubicBezTo>
                  <a:pt x="29415" y="9901"/>
                  <a:pt x="28911" y="9893"/>
                  <a:pt x="28761" y="9909"/>
                </a:cubicBezTo>
                <a:cubicBezTo>
                  <a:pt x="28610" y="9926"/>
                  <a:pt x="28326" y="9926"/>
                  <a:pt x="28661" y="9884"/>
                </a:cubicBezTo>
                <a:cubicBezTo>
                  <a:pt x="28777" y="9875"/>
                  <a:pt x="28953" y="9859"/>
                  <a:pt x="29097" y="9834"/>
                </a:cubicBezTo>
                <a:cubicBezTo>
                  <a:pt x="29121" y="9825"/>
                  <a:pt x="29105" y="9791"/>
                  <a:pt x="29147" y="9783"/>
                </a:cubicBezTo>
                <a:cubicBezTo>
                  <a:pt x="29457" y="9691"/>
                  <a:pt x="29742" y="9741"/>
                  <a:pt x="30262" y="9675"/>
                </a:cubicBezTo>
                <a:cubicBezTo>
                  <a:pt x="30472" y="9649"/>
                  <a:pt x="30958" y="9565"/>
                  <a:pt x="31159" y="9523"/>
                </a:cubicBezTo>
                <a:cubicBezTo>
                  <a:pt x="31445" y="9465"/>
                  <a:pt x="31017" y="9533"/>
                  <a:pt x="30774" y="9523"/>
                </a:cubicBezTo>
                <a:cubicBezTo>
                  <a:pt x="30682" y="9523"/>
                  <a:pt x="30514" y="9473"/>
                  <a:pt x="30412" y="9473"/>
                </a:cubicBezTo>
                <a:cubicBezTo>
                  <a:pt x="30204" y="9473"/>
                  <a:pt x="29952" y="9565"/>
                  <a:pt x="29692" y="9549"/>
                </a:cubicBezTo>
                <a:cubicBezTo>
                  <a:pt x="29465" y="9533"/>
                  <a:pt x="29818" y="9507"/>
                  <a:pt x="29868" y="9499"/>
                </a:cubicBezTo>
                <a:cubicBezTo>
                  <a:pt x="29952" y="9489"/>
                  <a:pt x="30018" y="9523"/>
                  <a:pt x="30102" y="9473"/>
                </a:cubicBezTo>
                <a:cubicBezTo>
                  <a:pt x="29968" y="9499"/>
                  <a:pt x="30068" y="9389"/>
                  <a:pt x="30102" y="9473"/>
                </a:cubicBezTo>
                <a:cubicBezTo>
                  <a:pt x="30204" y="9489"/>
                  <a:pt x="30296" y="9457"/>
                  <a:pt x="30312" y="9447"/>
                </a:cubicBezTo>
                <a:cubicBezTo>
                  <a:pt x="30320" y="9439"/>
                  <a:pt x="30278" y="9431"/>
                  <a:pt x="30246" y="9423"/>
                </a:cubicBezTo>
                <a:cubicBezTo>
                  <a:pt x="30204" y="9431"/>
                  <a:pt x="30178" y="9431"/>
                  <a:pt x="30178" y="9423"/>
                </a:cubicBezTo>
                <a:cubicBezTo>
                  <a:pt x="30186" y="9415"/>
                  <a:pt x="30212" y="9415"/>
                  <a:pt x="30246" y="9423"/>
                </a:cubicBezTo>
                <a:cubicBezTo>
                  <a:pt x="30388" y="9415"/>
                  <a:pt x="30706" y="9347"/>
                  <a:pt x="30674" y="9313"/>
                </a:cubicBezTo>
                <a:cubicBezTo>
                  <a:pt x="30682" y="9331"/>
                  <a:pt x="30254" y="9331"/>
                  <a:pt x="30128" y="9339"/>
                </a:cubicBezTo>
                <a:cubicBezTo>
                  <a:pt x="29952" y="9355"/>
                  <a:pt x="29675" y="9439"/>
                  <a:pt x="29433" y="9423"/>
                </a:cubicBezTo>
                <a:cubicBezTo>
                  <a:pt x="29223" y="9407"/>
                  <a:pt x="29599" y="9373"/>
                  <a:pt x="29641" y="9373"/>
                </a:cubicBezTo>
                <a:cubicBezTo>
                  <a:pt x="29700" y="9365"/>
                  <a:pt x="29759" y="9397"/>
                  <a:pt x="29818" y="9339"/>
                </a:cubicBezTo>
                <a:cubicBezTo>
                  <a:pt x="29725" y="9365"/>
                  <a:pt x="28979" y="9389"/>
                  <a:pt x="29331" y="9289"/>
                </a:cubicBezTo>
                <a:cubicBezTo>
                  <a:pt x="29399" y="9271"/>
                  <a:pt x="29575" y="9213"/>
                  <a:pt x="29641" y="9187"/>
                </a:cubicBezTo>
                <a:cubicBezTo>
                  <a:pt x="29633" y="9187"/>
                  <a:pt x="29675" y="9129"/>
                  <a:pt x="29717" y="9129"/>
                </a:cubicBezTo>
                <a:cubicBezTo>
                  <a:pt x="29541" y="9087"/>
                  <a:pt x="28568" y="9213"/>
                  <a:pt x="28350" y="9213"/>
                </a:cubicBezTo>
                <a:cubicBezTo>
                  <a:pt x="28066" y="9213"/>
                  <a:pt x="27746" y="9163"/>
                  <a:pt x="27444" y="9187"/>
                </a:cubicBezTo>
                <a:cubicBezTo>
                  <a:pt x="27394" y="9187"/>
                  <a:pt x="26949" y="9171"/>
                  <a:pt x="26909" y="9163"/>
                </a:cubicBezTo>
                <a:cubicBezTo>
                  <a:pt x="26941" y="9171"/>
                  <a:pt x="27227" y="9155"/>
                  <a:pt x="27159" y="9137"/>
                </a:cubicBezTo>
                <a:cubicBezTo>
                  <a:pt x="27201" y="9155"/>
                  <a:pt x="26405" y="9113"/>
                  <a:pt x="26413" y="9113"/>
                </a:cubicBezTo>
                <a:cubicBezTo>
                  <a:pt x="26447" y="9079"/>
                  <a:pt x="27177" y="9087"/>
                  <a:pt x="27210" y="9087"/>
                </a:cubicBezTo>
                <a:cubicBezTo>
                  <a:pt x="27402" y="9071"/>
                  <a:pt x="27461" y="9095"/>
                  <a:pt x="27680" y="9087"/>
                </a:cubicBezTo>
                <a:cubicBezTo>
                  <a:pt x="28200" y="9063"/>
                  <a:pt x="27386" y="9063"/>
                  <a:pt x="27210" y="9063"/>
                </a:cubicBezTo>
                <a:cubicBezTo>
                  <a:pt x="27167" y="9063"/>
                  <a:pt x="26791" y="9045"/>
                  <a:pt x="26799" y="9029"/>
                </a:cubicBezTo>
                <a:cubicBezTo>
                  <a:pt x="26833" y="8995"/>
                  <a:pt x="27520" y="9020"/>
                  <a:pt x="27654" y="9003"/>
                </a:cubicBezTo>
                <a:cubicBezTo>
                  <a:pt x="27704" y="9003"/>
                  <a:pt x="27738" y="8969"/>
                  <a:pt x="27804" y="8953"/>
                </a:cubicBezTo>
                <a:cubicBezTo>
                  <a:pt x="28166" y="8903"/>
                  <a:pt x="28777" y="8911"/>
                  <a:pt x="29171" y="8878"/>
                </a:cubicBezTo>
                <a:cubicBezTo>
                  <a:pt x="29491" y="8853"/>
                  <a:pt x="28903" y="8886"/>
                  <a:pt x="28945" y="8802"/>
                </a:cubicBezTo>
                <a:cubicBezTo>
                  <a:pt x="28945" y="8794"/>
                  <a:pt x="29373" y="8777"/>
                  <a:pt x="29381" y="8777"/>
                </a:cubicBezTo>
                <a:cubicBezTo>
                  <a:pt x="29633" y="8752"/>
                  <a:pt x="29944" y="8710"/>
                  <a:pt x="30204" y="8668"/>
                </a:cubicBezTo>
                <a:cubicBezTo>
                  <a:pt x="30346" y="8652"/>
                  <a:pt x="30590" y="8676"/>
                  <a:pt x="30538" y="8568"/>
                </a:cubicBezTo>
                <a:cubicBezTo>
                  <a:pt x="30506" y="8492"/>
                  <a:pt x="29659" y="8610"/>
                  <a:pt x="29507" y="8618"/>
                </a:cubicBezTo>
                <a:cubicBezTo>
                  <a:pt x="29307" y="8635"/>
                  <a:pt x="28903" y="8668"/>
                  <a:pt x="28785" y="8668"/>
                </a:cubicBezTo>
                <a:cubicBezTo>
                  <a:pt x="28685" y="8676"/>
                  <a:pt x="28376" y="8710"/>
                  <a:pt x="28250" y="8694"/>
                </a:cubicBezTo>
                <a:cubicBezTo>
                  <a:pt x="28232" y="8694"/>
                  <a:pt x="28208" y="8694"/>
                  <a:pt x="28192" y="8668"/>
                </a:cubicBezTo>
                <a:cubicBezTo>
                  <a:pt x="28200" y="8685"/>
                  <a:pt x="28224" y="8685"/>
                  <a:pt x="28250" y="8694"/>
                </a:cubicBezTo>
                <a:cubicBezTo>
                  <a:pt x="28300" y="8685"/>
                  <a:pt x="28334" y="8602"/>
                  <a:pt x="28266" y="8618"/>
                </a:cubicBezTo>
                <a:cubicBezTo>
                  <a:pt x="28543" y="8542"/>
                  <a:pt x="28677" y="8618"/>
                  <a:pt x="28887" y="8568"/>
                </a:cubicBezTo>
                <a:cubicBezTo>
                  <a:pt x="29289" y="8468"/>
                  <a:pt x="29926" y="8408"/>
                  <a:pt x="30388" y="8308"/>
                </a:cubicBezTo>
                <a:cubicBezTo>
                  <a:pt x="30656" y="8248"/>
                  <a:pt x="30110" y="8292"/>
                  <a:pt x="30002" y="8282"/>
                </a:cubicBezTo>
                <a:cubicBezTo>
                  <a:pt x="29926" y="8274"/>
                  <a:pt x="29776" y="8282"/>
                  <a:pt x="29667" y="8282"/>
                </a:cubicBezTo>
                <a:cubicBezTo>
                  <a:pt x="29659" y="8282"/>
                  <a:pt x="29331" y="8224"/>
                  <a:pt x="29331" y="8232"/>
                </a:cubicBezTo>
                <a:cubicBezTo>
                  <a:pt x="29339" y="8198"/>
                  <a:pt x="30144" y="8114"/>
                  <a:pt x="30262" y="8106"/>
                </a:cubicBezTo>
                <a:cubicBezTo>
                  <a:pt x="30236" y="8106"/>
                  <a:pt x="30422" y="8124"/>
                  <a:pt x="30412" y="8082"/>
                </a:cubicBezTo>
                <a:cubicBezTo>
                  <a:pt x="30254" y="8030"/>
                  <a:pt x="29742" y="8190"/>
                  <a:pt x="29533" y="8132"/>
                </a:cubicBezTo>
                <a:cubicBezTo>
                  <a:pt x="29475" y="8106"/>
                  <a:pt x="29583" y="8082"/>
                  <a:pt x="29483" y="8082"/>
                </a:cubicBezTo>
                <a:cubicBezTo>
                  <a:pt x="29407" y="8072"/>
                  <a:pt x="29097" y="8106"/>
                  <a:pt x="29121" y="8082"/>
                </a:cubicBezTo>
                <a:cubicBezTo>
                  <a:pt x="29181" y="8006"/>
                  <a:pt x="30028" y="8072"/>
                  <a:pt x="30128" y="7946"/>
                </a:cubicBezTo>
                <a:cubicBezTo>
                  <a:pt x="30110" y="7964"/>
                  <a:pt x="29650" y="7972"/>
                  <a:pt x="30028" y="7922"/>
                </a:cubicBezTo>
                <a:cubicBezTo>
                  <a:pt x="30120" y="7914"/>
                  <a:pt x="30606" y="7864"/>
                  <a:pt x="30312" y="7822"/>
                </a:cubicBezTo>
                <a:cubicBezTo>
                  <a:pt x="30044" y="7780"/>
                  <a:pt x="30522" y="7720"/>
                  <a:pt x="30622" y="7712"/>
                </a:cubicBezTo>
                <a:cubicBezTo>
                  <a:pt x="30556" y="7720"/>
                  <a:pt x="30748" y="7754"/>
                  <a:pt x="30774" y="7712"/>
                </a:cubicBezTo>
                <a:cubicBezTo>
                  <a:pt x="30816" y="7662"/>
                  <a:pt x="30564" y="7637"/>
                  <a:pt x="30648" y="7662"/>
                </a:cubicBezTo>
                <a:cubicBezTo>
                  <a:pt x="30580" y="7637"/>
                  <a:pt x="30598" y="7620"/>
                  <a:pt x="30538" y="7612"/>
                </a:cubicBezTo>
                <a:cubicBezTo>
                  <a:pt x="30498" y="7612"/>
                  <a:pt x="29750" y="7720"/>
                  <a:pt x="30228" y="7637"/>
                </a:cubicBezTo>
                <a:cubicBezTo>
                  <a:pt x="30572" y="7578"/>
                  <a:pt x="30044" y="7620"/>
                  <a:pt x="30052" y="7537"/>
                </a:cubicBezTo>
                <a:cubicBezTo>
                  <a:pt x="30052" y="7562"/>
                  <a:pt x="30178" y="7503"/>
                  <a:pt x="30128" y="7486"/>
                </a:cubicBezTo>
                <a:cubicBezTo>
                  <a:pt x="30120" y="7477"/>
                  <a:pt x="30044" y="7545"/>
                  <a:pt x="29893" y="7486"/>
                </a:cubicBezTo>
                <a:cubicBezTo>
                  <a:pt x="29842" y="7461"/>
                  <a:pt x="29851" y="7411"/>
                  <a:pt x="29792" y="7403"/>
                </a:cubicBezTo>
                <a:cubicBezTo>
                  <a:pt x="29641" y="7385"/>
                  <a:pt x="29533" y="7461"/>
                  <a:pt x="29331" y="7461"/>
                </a:cubicBezTo>
                <a:cubicBezTo>
                  <a:pt x="28987" y="7461"/>
                  <a:pt x="28619" y="7445"/>
                  <a:pt x="28242" y="7461"/>
                </a:cubicBezTo>
                <a:cubicBezTo>
                  <a:pt x="27319" y="7495"/>
                  <a:pt x="26555" y="7461"/>
                  <a:pt x="25792" y="7436"/>
                </a:cubicBezTo>
                <a:cubicBezTo>
                  <a:pt x="25776" y="7427"/>
                  <a:pt x="25508" y="7427"/>
                  <a:pt x="25558" y="7377"/>
                </a:cubicBezTo>
                <a:cubicBezTo>
                  <a:pt x="25582" y="7353"/>
                  <a:pt x="25734" y="7403"/>
                  <a:pt x="25818" y="7403"/>
                </a:cubicBezTo>
                <a:cubicBezTo>
                  <a:pt x="26086" y="7419"/>
                  <a:pt x="26815" y="7427"/>
                  <a:pt x="27059" y="7436"/>
                </a:cubicBezTo>
                <a:cubicBezTo>
                  <a:pt x="27344" y="7436"/>
                  <a:pt x="28074" y="7453"/>
                  <a:pt x="28326" y="7377"/>
                </a:cubicBezTo>
                <a:cubicBezTo>
                  <a:pt x="28242" y="7395"/>
                  <a:pt x="28317" y="7243"/>
                  <a:pt x="28400" y="7277"/>
                </a:cubicBezTo>
                <a:cubicBezTo>
                  <a:pt x="28200" y="7201"/>
                  <a:pt x="28006" y="7277"/>
                  <a:pt x="27804" y="7277"/>
                </a:cubicBezTo>
                <a:cubicBezTo>
                  <a:pt x="27788" y="7277"/>
                  <a:pt x="27260" y="7251"/>
                  <a:pt x="27260" y="7251"/>
                </a:cubicBezTo>
                <a:cubicBezTo>
                  <a:pt x="27310" y="7201"/>
                  <a:pt x="27646" y="7251"/>
                  <a:pt x="27680" y="7251"/>
                </a:cubicBezTo>
                <a:cubicBezTo>
                  <a:pt x="27990" y="7251"/>
                  <a:pt x="28098" y="7209"/>
                  <a:pt x="28300" y="7175"/>
                </a:cubicBezTo>
                <a:cubicBezTo>
                  <a:pt x="28827" y="7075"/>
                  <a:pt x="29659" y="7117"/>
                  <a:pt x="30262" y="6991"/>
                </a:cubicBezTo>
                <a:cubicBezTo>
                  <a:pt x="30354" y="6975"/>
                  <a:pt x="30412" y="6941"/>
                  <a:pt x="30598" y="6915"/>
                </a:cubicBezTo>
                <a:cubicBezTo>
                  <a:pt x="30841" y="6883"/>
                  <a:pt x="30480" y="6857"/>
                  <a:pt x="30338" y="6865"/>
                </a:cubicBezTo>
                <a:cubicBezTo>
                  <a:pt x="29876" y="6891"/>
                  <a:pt x="29608" y="6933"/>
                  <a:pt x="29097" y="6941"/>
                </a:cubicBezTo>
                <a:cubicBezTo>
                  <a:pt x="28827" y="6941"/>
                  <a:pt x="29205" y="6883"/>
                  <a:pt x="29331" y="6865"/>
                </a:cubicBezTo>
                <a:cubicBezTo>
                  <a:pt x="29599" y="6815"/>
                  <a:pt x="29683" y="6815"/>
                  <a:pt x="30002" y="6757"/>
                </a:cubicBezTo>
                <a:cubicBezTo>
                  <a:pt x="30110" y="6739"/>
                  <a:pt x="30278" y="6681"/>
                  <a:pt x="30288" y="6681"/>
                </a:cubicBezTo>
                <a:cubicBezTo>
                  <a:pt x="30254" y="6647"/>
                  <a:pt x="29944" y="6731"/>
                  <a:pt x="29893" y="6731"/>
                </a:cubicBezTo>
                <a:cubicBezTo>
                  <a:pt x="29289" y="6799"/>
                  <a:pt x="28811" y="6689"/>
                  <a:pt x="28166" y="6705"/>
                </a:cubicBezTo>
                <a:cubicBezTo>
                  <a:pt x="27914" y="6715"/>
                  <a:pt x="27620" y="6697"/>
                  <a:pt x="27319" y="6681"/>
                </a:cubicBezTo>
                <a:cubicBezTo>
                  <a:pt x="27193" y="6681"/>
                  <a:pt x="26681" y="6673"/>
                  <a:pt x="26699" y="6655"/>
                </a:cubicBezTo>
                <a:cubicBezTo>
                  <a:pt x="26749" y="6605"/>
                  <a:pt x="27654" y="6673"/>
                  <a:pt x="27780" y="6655"/>
                </a:cubicBezTo>
                <a:cubicBezTo>
                  <a:pt x="28468" y="6589"/>
                  <a:pt x="29289" y="6572"/>
                  <a:pt x="30002" y="6480"/>
                </a:cubicBezTo>
                <a:cubicBezTo>
                  <a:pt x="30152" y="6455"/>
                  <a:pt x="30682" y="6371"/>
                  <a:pt x="30338" y="6371"/>
                </a:cubicBezTo>
                <a:cubicBezTo>
                  <a:pt x="30320" y="6371"/>
                  <a:pt x="30220" y="6388"/>
                  <a:pt x="30204" y="6371"/>
                </a:cubicBezTo>
                <a:cubicBezTo>
                  <a:pt x="30220" y="6388"/>
                  <a:pt x="30270" y="6304"/>
                  <a:pt x="30262" y="6296"/>
                </a:cubicBezTo>
                <a:cubicBezTo>
                  <a:pt x="30236" y="6304"/>
                  <a:pt x="29533" y="6329"/>
                  <a:pt x="29926" y="6296"/>
                </a:cubicBezTo>
                <a:cubicBezTo>
                  <a:pt x="30018" y="6287"/>
                  <a:pt x="30254" y="6262"/>
                  <a:pt x="30338" y="6220"/>
                </a:cubicBezTo>
                <a:cubicBezTo>
                  <a:pt x="30598" y="6086"/>
                  <a:pt x="29725" y="6228"/>
                  <a:pt x="29483" y="6246"/>
                </a:cubicBezTo>
                <a:cubicBezTo>
                  <a:pt x="28769" y="6287"/>
                  <a:pt x="28106" y="6287"/>
                  <a:pt x="27319" y="6246"/>
                </a:cubicBezTo>
                <a:cubicBezTo>
                  <a:pt x="27177" y="6237"/>
                  <a:pt x="26875" y="6196"/>
                  <a:pt x="26875" y="6196"/>
                </a:cubicBezTo>
                <a:cubicBezTo>
                  <a:pt x="26883" y="6178"/>
                  <a:pt x="27796" y="6178"/>
                  <a:pt x="27990" y="6170"/>
                </a:cubicBezTo>
                <a:cubicBezTo>
                  <a:pt x="28576" y="6136"/>
                  <a:pt x="28661" y="6162"/>
                  <a:pt x="28937" y="6120"/>
                </a:cubicBezTo>
                <a:cubicBezTo>
                  <a:pt x="28911" y="6120"/>
                  <a:pt x="29433" y="6036"/>
                  <a:pt x="29407" y="6010"/>
                </a:cubicBezTo>
                <a:cubicBezTo>
                  <a:pt x="29331" y="5962"/>
                  <a:pt x="29155" y="6052"/>
                  <a:pt x="29071" y="6010"/>
                </a:cubicBezTo>
                <a:cubicBezTo>
                  <a:pt x="28937" y="6094"/>
                  <a:pt x="28819" y="5978"/>
                  <a:pt x="29071" y="6010"/>
                </a:cubicBezTo>
                <a:cubicBezTo>
                  <a:pt x="29323" y="5928"/>
                  <a:pt x="29784" y="5994"/>
                  <a:pt x="30002" y="5911"/>
                </a:cubicBezTo>
                <a:cubicBezTo>
                  <a:pt x="30044" y="5895"/>
                  <a:pt x="29994" y="5870"/>
                  <a:pt x="30052" y="5861"/>
                </a:cubicBezTo>
                <a:cubicBezTo>
                  <a:pt x="30136" y="5836"/>
                  <a:pt x="30330" y="5811"/>
                  <a:pt x="30312" y="5811"/>
                </a:cubicBezTo>
                <a:cubicBezTo>
                  <a:pt x="30320" y="5811"/>
                  <a:pt x="29625" y="5802"/>
                  <a:pt x="29976" y="5728"/>
                </a:cubicBezTo>
                <a:cubicBezTo>
                  <a:pt x="30060" y="5710"/>
                  <a:pt x="30338" y="5744"/>
                  <a:pt x="30312" y="5652"/>
                </a:cubicBezTo>
                <a:cubicBezTo>
                  <a:pt x="30296" y="5602"/>
                  <a:pt x="29709" y="5694"/>
                  <a:pt x="29533" y="5702"/>
                </a:cubicBezTo>
                <a:cubicBezTo>
                  <a:pt x="29147" y="5728"/>
                  <a:pt x="28879" y="5710"/>
                  <a:pt x="28451" y="5728"/>
                </a:cubicBezTo>
                <a:cubicBezTo>
                  <a:pt x="28358" y="5736"/>
                  <a:pt x="28192" y="5736"/>
                  <a:pt x="28040" y="5728"/>
                </a:cubicBezTo>
                <a:cubicBezTo>
                  <a:pt x="27990" y="5736"/>
                  <a:pt x="27940" y="5728"/>
                  <a:pt x="27880" y="5728"/>
                </a:cubicBezTo>
                <a:cubicBezTo>
                  <a:pt x="27754" y="5728"/>
                  <a:pt x="27654" y="5728"/>
                  <a:pt x="27654" y="5728"/>
                </a:cubicBezTo>
                <a:cubicBezTo>
                  <a:pt x="27670" y="5710"/>
                  <a:pt x="27772" y="5718"/>
                  <a:pt x="27880" y="5728"/>
                </a:cubicBezTo>
                <a:cubicBezTo>
                  <a:pt x="27930" y="5728"/>
                  <a:pt x="27982" y="5728"/>
                  <a:pt x="28040" y="5728"/>
                </a:cubicBezTo>
                <a:lnTo>
                  <a:pt x="28040" y="5728"/>
                </a:lnTo>
                <a:cubicBezTo>
                  <a:pt x="28284" y="5718"/>
                  <a:pt x="29045" y="5652"/>
                  <a:pt x="29433" y="5626"/>
                </a:cubicBezTo>
                <a:cubicBezTo>
                  <a:pt x="29675" y="5610"/>
                  <a:pt x="29633" y="5634"/>
                  <a:pt x="29742" y="5576"/>
                </a:cubicBezTo>
                <a:cubicBezTo>
                  <a:pt x="29926" y="5468"/>
                  <a:pt x="29457" y="5568"/>
                  <a:pt x="29307" y="5576"/>
                </a:cubicBezTo>
                <a:cubicBezTo>
                  <a:pt x="28652" y="5602"/>
                  <a:pt x="27788" y="5560"/>
                  <a:pt x="27210" y="5526"/>
                </a:cubicBezTo>
                <a:cubicBezTo>
                  <a:pt x="26723" y="5492"/>
                  <a:pt x="26455" y="5476"/>
                  <a:pt x="25844" y="5442"/>
                </a:cubicBezTo>
                <a:cubicBezTo>
                  <a:pt x="25600" y="5434"/>
                  <a:pt x="24853" y="5458"/>
                  <a:pt x="25096" y="5366"/>
                </a:cubicBezTo>
                <a:cubicBezTo>
                  <a:pt x="25214" y="5324"/>
                  <a:pt x="25574" y="5392"/>
                  <a:pt x="25684" y="5392"/>
                </a:cubicBezTo>
                <a:cubicBezTo>
                  <a:pt x="25768" y="5392"/>
                  <a:pt x="26321" y="5384"/>
                  <a:pt x="25918" y="5316"/>
                </a:cubicBezTo>
                <a:cubicBezTo>
                  <a:pt x="25490" y="5240"/>
                  <a:pt x="26337" y="5282"/>
                  <a:pt x="26329" y="5266"/>
                </a:cubicBezTo>
                <a:cubicBezTo>
                  <a:pt x="26313" y="5232"/>
                  <a:pt x="25760" y="5216"/>
                  <a:pt x="25658" y="5216"/>
                </a:cubicBezTo>
                <a:cubicBezTo>
                  <a:pt x="25390" y="5198"/>
                  <a:pt x="25104" y="5148"/>
                  <a:pt x="24862" y="5106"/>
                </a:cubicBezTo>
                <a:cubicBezTo>
                  <a:pt x="24643" y="5072"/>
                  <a:pt x="25021" y="5056"/>
                  <a:pt x="25072" y="5056"/>
                </a:cubicBezTo>
                <a:cubicBezTo>
                  <a:pt x="25348" y="5056"/>
                  <a:pt x="25936" y="5132"/>
                  <a:pt x="26052" y="5106"/>
                </a:cubicBezTo>
                <a:cubicBezTo>
                  <a:pt x="26069" y="5106"/>
                  <a:pt x="26019" y="5030"/>
                  <a:pt x="26078" y="5006"/>
                </a:cubicBezTo>
                <a:cubicBezTo>
                  <a:pt x="26145" y="4972"/>
                  <a:pt x="26211" y="5022"/>
                  <a:pt x="26329" y="5006"/>
                </a:cubicBezTo>
                <a:cubicBezTo>
                  <a:pt x="26395" y="4998"/>
                  <a:pt x="26455" y="4946"/>
                  <a:pt x="26539" y="4930"/>
                </a:cubicBezTo>
                <a:cubicBezTo>
                  <a:pt x="26681" y="4896"/>
                  <a:pt x="26865" y="4896"/>
                  <a:pt x="26925" y="4880"/>
                </a:cubicBezTo>
                <a:cubicBezTo>
                  <a:pt x="27025" y="4846"/>
                  <a:pt x="26823" y="4846"/>
                  <a:pt x="26975" y="4830"/>
                </a:cubicBezTo>
                <a:cubicBezTo>
                  <a:pt x="27327" y="4780"/>
                  <a:pt x="27604" y="4830"/>
                  <a:pt x="27930" y="4830"/>
                </a:cubicBezTo>
                <a:cubicBezTo>
                  <a:pt x="28274" y="4830"/>
                  <a:pt x="27654" y="4796"/>
                  <a:pt x="27544" y="4796"/>
                </a:cubicBezTo>
                <a:cubicBezTo>
                  <a:pt x="27319" y="4796"/>
                  <a:pt x="27059" y="4780"/>
                  <a:pt x="26875" y="4771"/>
                </a:cubicBezTo>
                <a:cubicBezTo>
                  <a:pt x="26891" y="4771"/>
                  <a:pt x="26463" y="4804"/>
                  <a:pt x="26439" y="4746"/>
                </a:cubicBezTo>
                <a:cubicBezTo>
                  <a:pt x="26413" y="4687"/>
                  <a:pt x="25936" y="4721"/>
                  <a:pt x="25818" y="4696"/>
                </a:cubicBezTo>
                <a:cubicBezTo>
                  <a:pt x="25834" y="4704"/>
                  <a:pt x="25692" y="4621"/>
                  <a:pt x="25684" y="4621"/>
                </a:cubicBezTo>
                <a:cubicBezTo>
                  <a:pt x="25718" y="4587"/>
                  <a:pt x="26061" y="4637"/>
                  <a:pt x="26153" y="4645"/>
                </a:cubicBezTo>
                <a:cubicBezTo>
                  <a:pt x="26849" y="4679"/>
                  <a:pt x="27302" y="4671"/>
                  <a:pt x="27704" y="4671"/>
                </a:cubicBezTo>
                <a:cubicBezTo>
                  <a:pt x="27982" y="4671"/>
                  <a:pt x="28426" y="4671"/>
                  <a:pt x="28677" y="4637"/>
                </a:cubicBezTo>
                <a:cubicBezTo>
                  <a:pt x="28551" y="4645"/>
                  <a:pt x="28769" y="4537"/>
                  <a:pt x="28837" y="4571"/>
                </a:cubicBezTo>
                <a:cubicBezTo>
                  <a:pt x="28811" y="4553"/>
                  <a:pt x="28693" y="4545"/>
                  <a:pt x="28661" y="4545"/>
                </a:cubicBezTo>
                <a:cubicBezTo>
                  <a:pt x="28224" y="4537"/>
                  <a:pt x="27227" y="4604"/>
                  <a:pt x="26539" y="4571"/>
                </a:cubicBezTo>
                <a:cubicBezTo>
                  <a:pt x="26329" y="4561"/>
                  <a:pt x="25977" y="4579"/>
                  <a:pt x="25776" y="4511"/>
                </a:cubicBezTo>
                <a:cubicBezTo>
                  <a:pt x="25768" y="4511"/>
                  <a:pt x="25742" y="4503"/>
                  <a:pt x="25718" y="4487"/>
                </a:cubicBezTo>
                <a:cubicBezTo>
                  <a:pt x="25734" y="4503"/>
                  <a:pt x="25750" y="4503"/>
                  <a:pt x="25776" y="4511"/>
                </a:cubicBezTo>
                <a:cubicBezTo>
                  <a:pt x="25802" y="4511"/>
                  <a:pt x="25750" y="4461"/>
                  <a:pt x="25708" y="4437"/>
                </a:cubicBezTo>
                <a:cubicBezTo>
                  <a:pt x="25684" y="4445"/>
                  <a:pt x="25658" y="4445"/>
                  <a:pt x="25658" y="4437"/>
                </a:cubicBezTo>
                <a:cubicBezTo>
                  <a:pt x="25666" y="4419"/>
                  <a:pt x="25684" y="4427"/>
                  <a:pt x="25708" y="4437"/>
                </a:cubicBezTo>
                <a:cubicBezTo>
                  <a:pt x="25742" y="4437"/>
                  <a:pt x="25784" y="4419"/>
                  <a:pt x="25768" y="4411"/>
                </a:cubicBezTo>
                <a:cubicBezTo>
                  <a:pt x="25692" y="4377"/>
                  <a:pt x="25600" y="4403"/>
                  <a:pt x="25508" y="4385"/>
                </a:cubicBezTo>
                <a:cubicBezTo>
                  <a:pt x="25332" y="4353"/>
                  <a:pt x="25122" y="4285"/>
                  <a:pt x="24937" y="4259"/>
                </a:cubicBezTo>
                <a:cubicBezTo>
                  <a:pt x="24643" y="4217"/>
                  <a:pt x="24309" y="4185"/>
                  <a:pt x="23981" y="4125"/>
                </a:cubicBezTo>
                <a:cubicBezTo>
                  <a:pt x="23780" y="4091"/>
                  <a:pt x="23981" y="4067"/>
                  <a:pt x="24007" y="4075"/>
                </a:cubicBezTo>
                <a:cubicBezTo>
                  <a:pt x="23981" y="4067"/>
                  <a:pt x="23855" y="4033"/>
                  <a:pt x="23830" y="4025"/>
                </a:cubicBezTo>
                <a:cubicBezTo>
                  <a:pt x="23412" y="3941"/>
                  <a:pt x="23008" y="3933"/>
                  <a:pt x="22640" y="3841"/>
                </a:cubicBezTo>
                <a:cubicBezTo>
                  <a:pt x="22463" y="3807"/>
                  <a:pt x="22271" y="3739"/>
                  <a:pt x="22095" y="3689"/>
                </a:cubicBezTo>
                <a:cubicBezTo>
                  <a:pt x="21767" y="3597"/>
                  <a:pt x="21499" y="3480"/>
                  <a:pt x="21197" y="3354"/>
                </a:cubicBezTo>
                <a:cubicBezTo>
                  <a:pt x="19805" y="2768"/>
                  <a:pt x="18732" y="1895"/>
                  <a:pt x="17474" y="1107"/>
                </a:cubicBezTo>
                <a:cubicBezTo>
                  <a:pt x="17265" y="974"/>
                  <a:pt x="17037" y="830"/>
                  <a:pt x="16803" y="696"/>
                </a:cubicBezTo>
                <a:cubicBezTo>
                  <a:pt x="16577" y="562"/>
                  <a:pt x="16325" y="386"/>
                  <a:pt x="16108" y="310"/>
                </a:cubicBezTo>
                <a:cubicBezTo>
                  <a:pt x="16040" y="286"/>
                  <a:pt x="15966" y="302"/>
                  <a:pt x="15899" y="286"/>
                </a:cubicBezTo>
                <a:cubicBezTo>
                  <a:pt x="15840" y="260"/>
                  <a:pt x="15782" y="202"/>
                  <a:pt x="15724" y="176"/>
                </a:cubicBezTo>
                <a:cubicBezTo>
                  <a:pt x="15622" y="142"/>
                  <a:pt x="15506" y="142"/>
                  <a:pt x="15388" y="101"/>
                </a:cubicBezTo>
                <a:cubicBezTo>
                  <a:pt x="15278" y="68"/>
                  <a:pt x="15202" y="0"/>
                  <a:pt x="15078" y="0"/>
                </a:cubicBezTo>
                <a:cubicBezTo>
                  <a:pt x="15128" y="76"/>
                  <a:pt x="15422" y="110"/>
                  <a:pt x="15362" y="176"/>
                </a:cubicBezTo>
                <a:cubicBezTo>
                  <a:pt x="15346" y="194"/>
                  <a:pt x="15202" y="184"/>
                  <a:pt x="15202" y="176"/>
                </a:cubicBezTo>
                <a:cubicBezTo>
                  <a:pt x="15220" y="210"/>
                  <a:pt x="15548" y="378"/>
                  <a:pt x="15464" y="412"/>
                </a:cubicBezTo>
                <a:cubicBezTo>
                  <a:pt x="15472" y="402"/>
                  <a:pt x="14683" y="92"/>
                  <a:pt x="15078" y="310"/>
                </a:cubicBezTo>
                <a:cubicBezTo>
                  <a:pt x="15186" y="370"/>
                  <a:pt x="15338" y="394"/>
                  <a:pt x="15438" y="486"/>
                </a:cubicBezTo>
                <a:cubicBezTo>
                  <a:pt x="15548" y="462"/>
                  <a:pt x="15446" y="562"/>
                  <a:pt x="15438" y="486"/>
                </a:cubicBezTo>
                <a:cubicBezTo>
                  <a:pt x="15044" y="428"/>
                  <a:pt x="14776" y="260"/>
                  <a:pt x="14407" y="176"/>
                </a:cubicBezTo>
                <a:cubicBezTo>
                  <a:pt x="14155" y="210"/>
                  <a:pt x="14599" y="360"/>
                  <a:pt x="14691" y="412"/>
                </a:cubicBezTo>
                <a:cubicBezTo>
                  <a:pt x="15010" y="580"/>
                  <a:pt x="15430" y="924"/>
                  <a:pt x="15698" y="1032"/>
                </a:cubicBezTo>
                <a:cubicBezTo>
                  <a:pt x="15807" y="1006"/>
                  <a:pt x="15698" y="1107"/>
                  <a:pt x="15698" y="1032"/>
                </a:cubicBezTo>
                <a:cubicBezTo>
                  <a:pt x="15430" y="1066"/>
                  <a:pt x="15036" y="822"/>
                  <a:pt x="14691" y="722"/>
                </a:cubicBezTo>
                <a:cubicBezTo>
                  <a:pt x="14473" y="654"/>
                  <a:pt x="14776" y="814"/>
                  <a:pt x="14842" y="848"/>
                </a:cubicBezTo>
                <a:cubicBezTo>
                  <a:pt x="15404" y="1124"/>
                  <a:pt x="16016" y="1375"/>
                  <a:pt x="16543" y="1677"/>
                </a:cubicBezTo>
                <a:cubicBezTo>
                  <a:pt x="18278" y="2658"/>
                  <a:pt x="19571" y="3915"/>
                  <a:pt x="21607" y="4621"/>
                </a:cubicBezTo>
                <a:cubicBezTo>
                  <a:pt x="21859" y="4704"/>
                  <a:pt x="22103" y="4729"/>
                  <a:pt x="22153" y="4796"/>
                </a:cubicBezTo>
                <a:cubicBezTo>
                  <a:pt x="22145" y="4788"/>
                  <a:pt x="22087" y="4813"/>
                  <a:pt x="22069" y="4796"/>
                </a:cubicBezTo>
                <a:cubicBezTo>
                  <a:pt x="22405" y="4914"/>
                  <a:pt x="22816" y="4956"/>
                  <a:pt x="23160" y="5056"/>
                </a:cubicBezTo>
                <a:cubicBezTo>
                  <a:pt x="23194" y="5072"/>
                  <a:pt x="23294" y="5030"/>
                  <a:pt x="23286" y="5082"/>
                </a:cubicBezTo>
                <a:cubicBezTo>
                  <a:pt x="23504" y="5056"/>
                  <a:pt x="23394" y="5164"/>
                  <a:pt x="23286" y="5082"/>
                </a:cubicBezTo>
                <a:cubicBezTo>
                  <a:pt x="23252" y="5072"/>
                  <a:pt x="23152" y="5114"/>
                  <a:pt x="23160" y="5056"/>
                </a:cubicBezTo>
                <a:cubicBezTo>
                  <a:pt x="22840" y="5048"/>
                  <a:pt x="22287" y="4888"/>
                  <a:pt x="21943" y="4796"/>
                </a:cubicBezTo>
                <a:cubicBezTo>
                  <a:pt x="21859" y="4780"/>
                  <a:pt x="21557" y="4696"/>
                  <a:pt x="21557" y="4696"/>
                </a:cubicBezTo>
                <a:cubicBezTo>
                  <a:pt x="21575" y="4687"/>
                  <a:pt x="21591" y="4679"/>
                  <a:pt x="21607" y="4679"/>
                </a:cubicBezTo>
                <a:cubicBezTo>
                  <a:pt x="20854" y="4469"/>
                  <a:pt x="20140" y="4109"/>
                  <a:pt x="19511" y="3715"/>
                </a:cubicBezTo>
                <a:cubicBezTo>
                  <a:pt x="18246" y="2926"/>
                  <a:pt x="16995" y="1921"/>
                  <a:pt x="15514" y="1291"/>
                </a:cubicBezTo>
                <a:cubicBezTo>
                  <a:pt x="14960" y="1049"/>
                  <a:pt x="14399" y="856"/>
                  <a:pt x="13761" y="646"/>
                </a:cubicBezTo>
                <a:cubicBezTo>
                  <a:pt x="13559" y="580"/>
                  <a:pt x="13358" y="470"/>
                  <a:pt x="13166" y="436"/>
                </a:cubicBezTo>
                <a:cubicBezTo>
                  <a:pt x="12712" y="344"/>
                  <a:pt x="13367" y="654"/>
                  <a:pt x="13476" y="696"/>
                </a:cubicBezTo>
                <a:cubicBezTo>
                  <a:pt x="13618" y="748"/>
                  <a:pt x="13777" y="798"/>
                  <a:pt x="13937" y="872"/>
                </a:cubicBezTo>
                <a:cubicBezTo>
                  <a:pt x="14105" y="956"/>
                  <a:pt x="13743" y="840"/>
                  <a:pt x="13627" y="798"/>
                </a:cubicBezTo>
                <a:cubicBezTo>
                  <a:pt x="13509" y="756"/>
                  <a:pt x="13408" y="730"/>
                  <a:pt x="13292" y="696"/>
                </a:cubicBezTo>
                <a:cubicBezTo>
                  <a:pt x="13098" y="630"/>
                  <a:pt x="12285" y="394"/>
                  <a:pt x="12730" y="646"/>
                </a:cubicBezTo>
                <a:cubicBezTo>
                  <a:pt x="13040" y="814"/>
                  <a:pt x="13408" y="830"/>
                  <a:pt x="13761" y="982"/>
                </a:cubicBezTo>
                <a:cubicBezTo>
                  <a:pt x="13929" y="1049"/>
                  <a:pt x="13609" y="1024"/>
                  <a:pt x="13501" y="1006"/>
                </a:cubicBezTo>
                <a:cubicBezTo>
                  <a:pt x="13375" y="982"/>
                  <a:pt x="13242" y="890"/>
                  <a:pt x="13064" y="898"/>
                </a:cubicBezTo>
                <a:cubicBezTo>
                  <a:pt x="13024" y="848"/>
                  <a:pt x="12964" y="882"/>
                  <a:pt x="12972" y="898"/>
                </a:cubicBezTo>
                <a:cubicBezTo>
                  <a:pt x="12478" y="872"/>
                  <a:pt x="11791" y="730"/>
                  <a:pt x="11178" y="672"/>
                </a:cubicBezTo>
                <a:cubicBezTo>
                  <a:pt x="11010" y="654"/>
                  <a:pt x="11303" y="738"/>
                  <a:pt x="11329" y="748"/>
                </a:cubicBezTo>
                <a:cubicBezTo>
                  <a:pt x="11681" y="822"/>
                  <a:pt x="12444" y="990"/>
                  <a:pt x="12780" y="1082"/>
                </a:cubicBezTo>
                <a:cubicBezTo>
                  <a:pt x="13459" y="1258"/>
                  <a:pt x="13945" y="1417"/>
                  <a:pt x="14247" y="1627"/>
                </a:cubicBezTo>
                <a:cubicBezTo>
                  <a:pt x="14221" y="1611"/>
                  <a:pt x="14163" y="1635"/>
                  <a:pt x="14171" y="1653"/>
                </a:cubicBezTo>
                <a:cubicBezTo>
                  <a:pt x="14197" y="1669"/>
                  <a:pt x="14473" y="1727"/>
                  <a:pt x="14357" y="1753"/>
                </a:cubicBezTo>
                <a:cubicBezTo>
                  <a:pt x="14289" y="1761"/>
                  <a:pt x="14037" y="1611"/>
                  <a:pt x="13987" y="1601"/>
                </a:cubicBezTo>
                <a:cubicBezTo>
                  <a:pt x="13903" y="1577"/>
                  <a:pt x="13827" y="1611"/>
                  <a:pt x="13761" y="1601"/>
                </a:cubicBezTo>
                <a:cubicBezTo>
                  <a:pt x="13618" y="1577"/>
                  <a:pt x="13509" y="1467"/>
                  <a:pt x="13316" y="1467"/>
                </a:cubicBezTo>
                <a:cubicBezTo>
                  <a:pt x="13476" y="1551"/>
                  <a:pt x="13627" y="1643"/>
                  <a:pt x="13785" y="1727"/>
                </a:cubicBezTo>
                <a:cubicBezTo>
                  <a:pt x="13819" y="1727"/>
                  <a:pt x="13803" y="1761"/>
                  <a:pt x="13785" y="1727"/>
                </a:cubicBezTo>
                <a:cubicBezTo>
                  <a:pt x="13467" y="1661"/>
                  <a:pt x="13224" y="1509"/>
                  <a:pt x="12880" y="1467"/>
                </a:cubicBezTo>
                <a:cubicBezTo>
                  <a:pt x="13224" y="1569"/>
                  <a:pt x="13543" y="1703"/>
                  <a:pt x="13861" y="1853"/>
                </a:cubicBezTo>
                <a:cubicBezTo>
                  <a:pt x="13987" y="1921"/>
                  <a:pt x="13609" y="1795"/>
                  <a:pt x="13551" y="1777"/>
                </a:cubicBezTo>
                <a:cubicBezTo>
                  <a:pt x="12812" y="1527"/>
                  <a:pt x="12125" y="1341"/>
                  <a:pt x="11228" y="1208"/>
                </a:cubicBezTo>
                <a:cubicBezTo>
                  <a:pt x="10852" y="1158"/>
                  <a:pt x="11371" y="1275"/>
                  <a:pt x="11463" y="1291"/>
                </a:cubicBezTo>
                <a:cubicBezTo>
                  <a:pt x="11823" y="1359"/>
                  <a:pt x="12134" y="1417"/>
                  <a:pt x="12520" y="1519"/>
                </a:cubicBezTo>
                <a:cubicBezTo>
                  <a:pt x="12762" y="1585"/>
                  <a:pt x="12159" y="1519"/>
                  <a:pt x="12159" y="1519"/>
                </a:cubicBezTo>
                <a:cubicBezTo>
                  <a:pt x="12159" y="1551"/>
                  <a:pt x="12822" y="1719"/>
                  <a:pt x="12856" y="1727"/>
                </a:cubicBezTo>
                <a:cubicBezTo>
                  <a:pt x="13148" y="1811"/>
                  <a:pt x="13282" y="1845"/>
                  <a:pt x="13501" y="1963"/>
                </a:cubicBezTo>
                <a:cubicBezTo>
                  <a:pt x="13534" y="1963"/>
                  <a:pt x="13576" y="1955"/>
                  <a:pt x="13576" y="1987"/>
                </a:cubicBezTo>
                <a:cubicBezTo>
                  <a:pt x="13609" y="1987"/>
                  <a:pt x="13651" y="1979"/>
                  <a:pt x="13651" y="2013"/>
                </a:cubicBezTo>
                <a:cubicBezTo>
                  <a:pt x="13761" y="1987"/>
                  <a:pt x="13659" y="2089"/>
                  <a:pt x="13651" y="2013"/>
                </a:cubicBezTo>
                <a:cubicBezTo>
                  <a:pt x="13627" y="2005"/>
                  <a:pt x="13585" y="2013"/>
                  <a:pt x="13576" y="1987"/>
                </a:cubicBezTo>
                <a:cubicBezTo>
                  <a:pt x="13551" y="1979"/>
                  <a:pt x="13501" y="1987"/>
                  <a:pt x="13501" y="1963"/>
                </a:cubicBezTo>
                <a:cubicBezTo>
                  <a:pt x="13300" y="1945"/>
                  <a:pt x="12822" y="1727"/>
                  <a:pt x="12520" y="1727"/>
                </a:cubicBezTo>
                <a:cubicBezTo>
                  <a:pt x="12377" y="1727"/>
                  <a:pt x="12444" y="1803"/>
                  <a:pt x="12620" y="1803"/>
                </a:cubicBezTo>
                <a:cubicBezTo>
                  <a:pt x="12628" y="1727"/>
                  <a:pt x="12730" y="1829"/>
                  <a:pt x="12620" y="1803"/>
                </a:cubicBezTo>
                <a:cubicBezTo>
                  <a:pt x="13090" y="1987"/>
                  <a:pt x="13568" y="2147"/>
                  <a:pt x="13987" y="2373"/>
                </a:cubicBezTo>
                <a:cubicBezTo>
                  <a:pt x="14021" y="2373"/>
                  <a:pt x="14063" y="2365"/>
                  <a:pt x="14071" y="2398"/>
                </a:cubicBezTo>
                <a:cubicBezTo>
                  <a:pt x="14097" y="2407"/>
                  <a:pt x="14139" y="2390"/>
                  <a:pt x="14147" y="2424"/>
                </a:cubicBezTo>
                <a:cubicBezTo>
                  <a:pt x="14181" y="2424"/>
                  <a:pt x="14163" y="2466"/>
                  <a:pt x="14147" y="2424"/>
                </a:cubicBezTo>
                <a:cubicBezTo>
                  <a:pt x="14113" y="2424"/>
                  <a:pt x="14071" y="2432"/>
                  <a:pt x="14071" y="2398"/>
                </a:cubicBezTo>
                <a:cubicBezTo>
                  <a:pt x="14037" y="2398"/>
                  <a:pt x="13995" y="2407"/>
                  <a:pt x="13987" y="2373"/>
                </a:cubicBezTo>
                <a:cubicBezTo>
                  <a:pt x="13074" y="2081"/>
                  <a:pt x="12151" y="1787"/>
                  <a:pt x="11069" y="1653"/>
                </a:cubicBezTo>
                <a:cubicBezTo>
                  <a:pt x="11153" y="1685"/>
                  <a:pt x="11581" y="1761"/>
                  <a:pt x="11773" y="1803"/>
                </a:cubicBezTo>
                <a:cubicBezTo>
                  <a:pt x="11949" y="1845"/>
                  <a:pt x="11715" y="1853"/>
                  <a:pt x="11715" y="1853"/>
                </a:cubicBezTo>
                <a:cubicBezTo>
                  <a:pt x="11773" y="1879"/>
                  <a:pt x="11899" y="1887"/>
                  <a:pt x="11975" y="1913"/>
                </a:cubicBezTo>
                <a:cubicBezTo>
                  <a:pt x="13174" y="2231"/>
                  <a:pt x="14247" y="2608"/>
                  <a:pt x="15278" y="3120"/>
                </a:cubicBezTo>
                <a:cubicBezTo>
                  <a:pt x="16141" y="3547"/>
                  <a:pt x="16769" y="3967"/>
                  <a:pt x="17550" y="4487"/>
                </a:cubicBezTo>
                <a:cubicBezTo>
                  <a:pt x="17667" y="4571"/>
                  <a:pt x="18002" y="4771"/>
                  <a:pt x="18170" y="4930"/>
                </a:cubicBezTo>
                <a:cubicBezTo>
                  <a:pt x="18196" y="4946"/>
                  <a:pt x="18246" y="4964"/>
                  <a:pt x="18196" y="4980"/>
                </a:cubicBezTo>
                <a:cubicBezTo>
                  <a:pt x="18112" y="5006"/>
                  <a:pt x="17566" y="4587"/>
                  <a:pt x="17449" y="4519"/>
                </a:cubicBezTo>
                <a:cubicBezTo>
                  <a:pt x="16711" y="4051"/>
                  <a:pt x="16066" y="3606"/>
                  <a:pt x="15152" y="3228"/>
                </a:cubicBezTo>
                <a:cubicBezTo>
                  <a:pt x="14625" y="3002"/>
                  <a:pt x="14021" y="2742"/>
                  <a:pt x="13425" y="2549"/>
                </a:cubicBezTo>
                <a:cubicBezTo>
                  <a:pt x="12620" y="2306"/>
                  <a:pt x="11949" y="2105"/>
                  <a:pt x="10994" y="2089"/>
                </a:cubicBezTo>
                <a:cubicBezTo>
                  <a:pt x="11303" y="2173"/>
                  <a:pt x="11673" y="2197"/>
                  <a:pt x="11949" y="2323"/>
                </a:cubicBezTo>
                <a:cubicBezTo>
                  <a:pt x="12051" y="2323"/>
                  <a:pt x="12125" y="2331"/>
                  <a:pt x="12185" y="2373"/>
                </a:cubicBezTo>
                <a:cubicBezTo>
                  <a:pt x="12318" y="2348"/>
                  <a:pt x="12218" y="2448"/>
                  <a:pt x="12185" y="2373"/>
                </a:cubicBezTo>
                <a:cubicBezTo>
                  <a:pt x="12084" y="2373"/>
                  <a:pt x="12009" y="2365"/>
                  <a:pt x="11949" y="2323"/>
                </a:cubicBezTo>
                <a:cubicBezTo>
                  <a:pt x="11823" y="2323"/>
                  <a:pt x="11371" y="2189"/>
                  <a:pt x="11153" y="2189"/>
                </a:cubicBezTo>
                <a:cubicBezTo>
                  <a:pt x="10910" y="2189"/>
                  <a:pt x="11195" y="2223"/>
                  <a:pt x="11253" y="2273"/>
                </a:cubicBezTo>
                <a:cubicBezTo>
                  <a:pt x="11421" y="2239"/>
                  <a:pt x="11311" y="2348"/>
                  <a:pt x="11253" y="2273"/>
                </a:cubicBezTo>
                <a:cubicBezTo>
                  <a:pt x="11027" y="2247"/>
                  <a:pt x="10952" y="2214"/>
                  <a:pt x="10792" y="2247"/>
                </a:cubicBezTo>
                <a:cubicBezTo>
                  <a:pt x="10800" y="2239"/>
                  <a:pt x="10952" y="2239"/>
                  <a:pt x="10944" y="2273"/>
                </a:cubicBezTo>
                <a:cubicBezTo>
                  <a:pt x="10926" y="2323"/>
                  <a:pt x="10374" y="2273"/>
                  <a:pt x="10684" y="2373"/>
                </a:cubicBezTo>
                <a:cubicBezTo>
                  <a:pt x="10884" y="2432"/>
                  <a:pt x="11203" y="2448"/>
                  <a:pt x="11405" y="2498"/>
                </a:cubicBezTo>
                <a:cubicBezTo>
                  <a:pt x="11571" y="2540"/>
                  <a:pt x="11807" y="2642"/>
                  <a:pt x="12051" y="2708"/>
                </a:cubicBezTo>
                <a:cubicBezTo>
                  <a:pt x="12143" y="2734"/>
                  <a:pt x="12335" y="2768"/>
                  <a:pt x="12444" y="2810"/>
                </a:cubicBezTo>
                <a:cubicBezTo>
                  <a:pt x="12746" y="2926"/>
                  <a:pt x="12243" y="2784"/>
                  <a:pt x="12109" y="2758"/>
                </a:cubicBezTo>
                <a:cubicBezTo>
                  <a:pt x="11765" y="2692"/>
                  <a:pt x="11639" y="2692"/>
                  <a:pt x="11279" y="2658"/>
                </a:cubicBezTo>
                <a:cubicBezTo>
                  <a:pt x="11136" y="2642"/>
                  <a:pt x="10784" y="2616"/>
                  <a:pt x="11069" y="2708"/>
                </a:cubicBezTo>
                <a:cubicBezTo>
                  <a:pt x="11447" y="2826"/>
                  <a:pt x="11823" y="2842"/>
                  <a:pt x="12209" y="2994"/>
                </a:cubicBezTo>
                <a:cubicBezTo>
                  <a:pt x="12444" y="3086"/>
                  <a:pt x="11925" y="2960"/>
                  <a:pt x="11689" y="2918"/>
                </a:cubicBezTo>
                <a:cubicBezTo>
                  <a:pt x="11555" y="2884"/>
                  <a:pt x="10792" y="2800"/>
                  <a:pt x="11203" y="2918"/>
                </a:cubicBezTo>
                <a:cubicBezTo>
                  <a:pt x="11287" y="2944"/>
                  <a:pt x="11631" y="3002"/>
                  <a:pt x="11615" y="3018"/>
                </a:cubicBezTo>
                <a:cubicBezTo>
                  <a:pt x="11571" y="3062"/>
                  <a:pt x="11303" y="2994"/>
                  <a:pt x="11279" y="2994"/>
                </a:cubicBezTo>
                <a:cubicBezTo>
                  <a:pt x="10742" y="2918"/>
                  <a:pt x="10256" y="2876"/>
                  <a:pt x="9677" y="2834"/>
                </a:cubicBezTo>
                <a:cubicBezTo>
                  <a:pt x="9485" y="2826"/>
                  <a:pt x="9367" y="2800"/>
                  <a:pt x="9215" y="2810"/>
                </a:cubicBezTo>
                <a:cubicBezTo>
                  <a:pt x="9207" y="2810"/>
                  <a:pt x="9107" y="2842"/>
                  <a:pt x="9107" y="2860"/>
                </a:cubicBezTo>
                <a:cubicBezTo>
                  <a:pt x="9123" y="2894"/>
                  <a:pt x="10180" y="3028"/>
                  <a:pt x="10248" y="3044"/>
                </a:cubicBezTo>
                <a:cubicBezTo>
                  <a:pt x="10792" y="3162"/>
                  <a:pt x="10826" y="3154"/>
                  <a:pt x="11329" y="3254"/>
                </a:cubicBezTo>
                <a:cubicBezTo>
                  <a:pt x="12117" y="3404"/>
                  <a:pt x="12646" y="3564"/>
                  <a:pt x="13342" y="3815"/>
                </a:cubicBezTo>
                <a:cubicBezTo>
                  <a:pt x="13450" y="3789"/>
                  <a:pt x="13350" y="3899"/>
                  <a:pt x="13342" y="3815"/>
                </a:cubicBezTo>
                <a:cubicBezTo>
                  <a:pt x="12562" y="3614"/>
                  <a:pt x="11849" y="3354"/>
                  <a:pt x="10944" y="3280"/>
                </a:cubicBezTo>
                <a:cubicBezTo>
                  <a:pt x="10860" y="3196"/>
                  <a:pt x="10750" y="3304"/>
                  <a:pt x="10944" y="3280"/>
                </a:cubicBezTo>
                <a:cubicBezTo>
                  <a:pt x="10960" y="3288"/>
                  <a:pt x="11531" y="3438"/>
                  <a:pt x="11539" y="3430"/>
                </a:cubicBezTo>
                <a:cubicBezTo>
                  <a:pt x="11521" y="3446"/>
                  <a:pt x="10768" y="3354"/>
                  <a:pt x="11203" y="3505"/>
                </a:cubicBezTo>
                <a:cubicBezTo>
                  <a:pt x="11353" y="3564"/>
                  <a:pt x="11563" y="3597"/>
                  <a:pt x="11773" y="3639"/>
                </a:cubicBezTo>
                <a:cubicBezTo>
                  <a:pt x="12017" y="3689"/>
                  <a:pt x="11949" y="3681"/>
                  <a:pt x="12084" y="3715"/>
                </a:cubicBezTo>
                <a:cubicBezTo>
                  <a:pt x="12344" y="3789"/>
                  <a:pt x="11773" y="3673"/>
                  <a:pt x="11749" y="3665"/>
                </a:cubicBezTo>
                <a:cubicBezTo>
                  <a:pt x="11363" y="3589"/>
                  <a:pt x="10944" y="3514"/>
                  <a:pt x="10482" y="3480"/>
                </a:cubicBezTo>
                <a:cubicBezTo>
                  <a:pt x="11497" y="3715"/>
                  <a:pt x="12670" y="3941"/>
                  <a:pt x="13651" y="4311"/>
                </a:cubicBezTo>
                <a:cubicBezTo>
                  <a:pt x="13887" y="4393"/>
                  <a:pt x="14139" y="4469"/>
                  <a:pt x="14323" y="4621"/>
                </a:cubicBezTo>
                <a:cubicBezTo>
                  <a:pt x="14431" y="4595"/>
                  <a:pt x="14331" y="4696"/>
                  <a:pt x="14323" y="4621"/>
                </a:cubicBezTo>
                <a:cubicBezTo>
                  <a:pt x="13408" y="4277"/>
                  <a:pt x="12377" y="3925"/>
                  <a:pt x="11253" y="3739"/>
                </a:cubicBezTo>
                <a:cubicBezTo>
                  <a:pt x="10868" y="3681"/>
                  <a:pt x="10456" y="3606"/>
                  <a:pt x="10088" y="3589"/>
                </a:cubicBezTo>
                <a:cubicBezTo>
                  <a:pt x="10054" y="3581"/>
                  <a:pt x="9870" y="3564"/>
                  <a:pt x="9836" y="3606"/>
                </a:cubicBezTo>
                <a:cubicBezTo>
                  <a:pt x="9878" y="3581"/>
                  <a:pt x="10146" y="3656"/>
                  <a:pt x="10130" y="3665"/>
                </a:cubicBezTo>
                <a:cubicBezTo>
                  <a:pt x="10280" y="3681"/>
                  <a:pt x="10448" y="3689"/>
                  <a:pt x="10632" y="3739"/>
                </a:cubicBezTo>
                <a:cubicBezTo>
                  <a:pt x="10792" y="3781"/>
                  <a:pt x="10910" y="3857"/>
                  <a:pt x="10582" y="3815"/>
                </a:cubicBezTo>
                <a:cubicBezTo>
                  <a:pt x="10112" y="3757"/>
                  <a:pt x="10834" y="3873"/>
                  <a:pt x="11069" y="3925"/>
                </a:cubicBezTo>
                <a:cubicBezTo>
                  <a:pt x="12536" y="4209"/>
                  <a:pt x="13853" y="4671"/>
                  <a:pt x="15002" y="5240"/>
                </a:cubicBezTo>
                <a:cubicBezTo>
                  <a:pt x="15018" y="5240"/>
                  <a:pt x="15052" y="5240"/>
                  <a:pt x="15052" y="5266"/>
                </a:cubicBezTo>
                <a:cubicBezTo>
                  <a:pt x="15160" y="5240"/>
                  <a:pt x="15052" y="5342"/>
                  <a:pt x="15052" y="5266"/>
                </a:cubicBezTo>
                <a:cubicBezTo>
                  <a:pt x="15026" y="5258"/>
                  <a:pt x="15002" y="5266"/>
                  <a:pt x="15002" y="5240"/>
                </a:cubicBezTo>
                <a:cubicBezTo>
                  <a:pt x="13258" y="4469"/>
                  <a:pt x="11169" y="3873"/>
                  <a:pt x="8981" y="3739"/>
                </a:cubicBezTo>
                <a:cubicBezTo>
                  <a:pt x="8420" y="3707"/>
                  <a:pt x="7764" y="3647"/>
                  <a:pt x="7119" y="3689"/>
                </a:cubicBezTo>
                <a:cubicBezTo>
                  <a:pt x="6767" y="3715"/>
                  <a:pt x="7295" y="3697"/>
                  <a:pt x="7513" y="3715"/>
                </a:cubicBezTo>
                <a:cubicBezTo>
                  <a:pt x="7722" y="3739"/>
                  <a:pt x="8294" y="3739"/>
                  <a:pt x="8570" y="3789"/>
                </a:cubicBezTo>
                <a:cubicBezTo>
                  <a:pt x="8763" y="3833"/>
                  <a:pt x="8268" y="3815"/>
                  <a:pt x="8126" y="3815"/>
                </a:cubicBezTo>
                <a:cubicBezTo>
                  <a:pt x="6977" y="3823"/>
                  <a:pt x="5542" y="3915"/>
                  <a:pt x="4285" y="3999"/>
                </a:cubicBezTo>
                <a:cubicBezTo>
                  <a:pt x="3891" y="4025"/>
                  <a:pt x="3236" y="4125"/>
                  <a:pt x="2734" y="4235"/>
                </a:cubicBezTo>
                <a:cubicBezTo>
                  <a:pt x="2390" y="4301"/>
                  <a:pt x="2063" y="4403"/>
                  <a:pt x="2021" y="4419"/>
                </a:cubicBezTo>
                <a:cubicBezTo>
                  <a:pt x="2021" y="4419"/>
                  <a:pt x="2029" y="4411"/>
                  <a:pt x="2037" y="4411"/>
                </a:cubicBezTo>
                <a:cubicBezTo>
                  <a:pt x="2013" y="4419"/>
                  <a:pt x="2013" y="4419"/>
                  <a:pt x="2021" y="4419"/>
                </a:cubicBezTo>
                <a:cubicBezTo>
                  <a:pt x="1853" y="4469"/>
                  <a:pt x="1685" y="4503"/>
                  <a:pt x="1517" y="4571"/>
                </a:cubicBezTo>
                <a:cubicBezTo>
                  <a:pt x="1140" y="4721"/>
                  <a:pt x="1837" y="4519"/>
                  <a:pt x="1929" y="4487"/>
                </a:cubicBezTo>
                <a:cubicBezTo>
                  <a:pt x="2683" y="4277"/>
                  <a:pt x="3404" y="4109"/>
                  <a:pt x="4385" y="4025"/>
                </a:cubicBezTo>
                <a:cubicBezTo>
                  <a:pt x="4855" y="3983"/>
                  <a:pt x="5358" y="3975"/>
                  <a:pt x="5912" y="3949"/>
                </a:cubicBezTo>
                <a:cubicBezTo>
                  <a:pt x="6407" y="3925"/>
                  <a:pt x="6993" y="3841"/>
                  <a:pt x="7404" y="3899"/>
                </a:cubicBezTo>
                <a:cubicBezTo>
                  <a:pt x="7722" y="3941"/>
                  <a:pt x="7304" y="3949"/>
                  <a:pt x="7119" y="3949"/>
                </a:cubicBezTo>
                <a:cubicBezTo>
                  <a:pt x="6675" y="3949"/>
                  <a:pt x="6155" y="3957"/>
                  <a:pt x="5728" y="4025"/>
                </a:cubicBezTo>
                <a:cubicBezTo>
                  <a:pt x="5450" y="4067"/>
                  <a:pt x="6063" y="4033"/>
                  <a:pt x="6163" y="4025"/>
                </a:cubicBezTo>
                <a:cubicBezTo>
                  <a:pt x="6633" y="4009"/>
                  <a:pt x="7103" y="4009"/>
                  <a:pt x="7538" y="4025"/>
                </a:cubicBezTo>
                <a:cubicBezTo>
                  <a:pt x="9015" y="4091"/>
                  <a:pt x="10390" y="4335"/>
                  <a:pt x="11757" y="4645"/>
                </a:cubicBezTo>
                <a:cubicBezTo>
                  <a:pt x="11899" y="4679"/>
                  <a:pt x="12041" y="4713"/>
                  <a:pt x="12185" y="4746"/>
                </a:cubicBezTo>
                <a:cubicBezTo>
                  <a:pt x="12260" y="4746"/>
                  <a:pt x="12327" y="4763"/>
                  <a:pt x="12360" y="4796"/>
                </a:cubicBezTo>
                <a:cubicBezTo>
                  <a:pt x="12502" y="4771"/>
                  <a:pt x="12394" y="4880"/>
                  <a:pt x="12360" y="4796"/>
                </a:cubicBezTo>
                <a:cubicBezTo>
                  <a:pt x="12285" y="4804"/>
                  <a:pt x="12218" y="4788"/>
                  <a:pt x="12185" y="4746"/>
                </a:cubicBezTo>
                <a:cubicBezTo>
                  <a:pt x="12041" y="4713"/>
                  <a:pt x="11899" y="4679"/>
                  <a:pt x="11757" y="4645"/>
                </a:cubicBezTo>
                <a:cubicBezTo>
                  <a:pt x="9753" y="4209"/>
                  <a:pt x="7035" y="4109"/>
                  <a:pt x="4671" y="4285"/>
                </a:cubicBezTo>
                <a:cubicBezTo>
                  <a:pt x="3757" y="4353"/>
                  <a:pt x="2541" y="4503"/>
                  <a:pt x="1727" y="4771"/>
                </a:cubicBezTo>
                <a:cubicBezTo>
                  <a:pt x="1325" y="4905"/>
                  <a:pt x="956" y="5030"/>
                  <a:pt x="898" y="5266"/>
                </a:cubicBezTo>
                <a:cubicBezTo>
                  <a:pt x="914" y="5216"/>
                  <a:pt x="906" y="5374"/>
                  <a:pt x="898" y="5366"/>
                </a:cubicBezTo>
                <a:cubicBezTo>
                  <a:pt x="922" y="5392"/>
                  <a:pt x="1108" y="5342"/>
                  <a:pt x="1082" y="5392"/>
                </a:cubicBezTo>
                <a:cubicBezTo>
                  <a:pt x="1024" y="5484"/>
                  <a:pt x="814" y="5374"/>
                  <a:pt x="772" y="5442"/>
                </a:cubicBezTo>
                <a:cubicBezTo>
                  <a:pt x="696" y="5552"/>
                  <a:pt x="922" y="5576"/>
                  <a:pt x="972" y="5576"/>
                </a:cubicBezTo>
                <a:cubicBezTo>
                  <a:pt x="1014" y="5576"/>
                  <a:pt x="1358" y="5468"/>
                  <a:pt x="1082" y="5576"/>
                </a:cubicBezTo>
                <a:cubicBezTo>
                  <a:pt x="1066" y="5576"/>
                  <a:pt x="1014" y="5626"/>
                  <a:pt x="998" y="5626"/>
                </a:cubicBezTo>
                <a:cubicBezTo>
                  <a:pt x="906" y="5652"/>
                  <a:pt x="754" y="5584"/>
                  <a:pt x="772" y="5778"/>
                </a:cubicBezTo>
                <a:cubicBezTo>
                  <a:pt x="772" y="5836"/>
                  <a:pt x="838" y="5828"/>
                  <a:pt x="822" y="5911"/>
                </a:cubicBezTo>
                <a:cubicBezTo>
                  <a:pt x="822" y="5920"/>
                  <a:pt x="722" y="5903"/>
                  <a:pt x="722" y="5911"/>
                </a:cubicBezTo>
                <a:cubicBezTo>
                  <a:pt x="688" y="5978"/>
                  <a:pt x="764" y="5928"/>
                  <a:pt x="772" y="6002"/>
                </a:cubicBezTo>
                <a:cubicBezTo>
                  <a:pt x="764" y="5978"/>
                  <a:pt x="688" y="6102"/>
                  <a:pt x="712" y="6094"/>
                </a:cubicBezTo>
                <a:cubicBezTo>
                  <a:pt x="604" y="6196"/>
                  <a:pt x="428" y="6170"/>
                  <a:pt x="436" y="6296"/>
                </a:cubicBezTo>
                <a:cubicBezTo>
                  <a:pt x="436" y="6371"/>
                  <a:pt x="612" y="6262"/>
                  <a:pt x="638" y="6371"/>
                </a:cubicBezTo>
                <a:cubicBezTo>
                  <a:pt x="646" y="6396"/>
                  <a:pt x="151" y="6581"/>
                  <a:pt x="460" y="6655"/>
                </a:cubicBezTo>
                <a:cubicBezTo>
                  <a:pt x="528" y="6673"/>
                  <a:pt x="578" y="6673"/>
                  <a:pt x="586" y="6673"/>
                </a:cubicBezTo>
                <a:cubicBezTo>
                  <a:pt x="578" y="6673"/>
                  <a:pt x="544" y="6681"/>
                  <a:pt x="486" y="6705"/>
                </a:cubicBezTo>
                <a:cubicBezTo>
                  <a:pt x="486" y="6705"/>
                  <a:pt x="402" y="6781"/>
                  <a:pt x="410" y="6791"/>
                </a:cubicBezTo>
                <a:cubicBezTo>
                  <a:pt x="428" y="6807"/>
                  <a:pt x="814" y="6665"/>
                  <a:pt x="612" y="6757"/>
                </a:cubicBezTo>
                <a:cubicBezTo>
                  <a:pt x="654" y="6739"/>
                  <a:pt x="268" y="6925"/>
                  <a:pt x="276" y="6891"/>
                </a:cubicBezTo>
                <a:cubicBezTo>
                  <a:pt x="234" y="7009"/>
                  <a:pt x="494" y="6975"/>
                  <a:pt x="486" y="7041"/>
                </a:cubicBezTo>
                <a:cubicBezTo>
                  <a:pt x="486" y="7041"/>
                  <a:pt x="0" y="7167"/>
                  <a:pt x="252" y="7201"/>
                </a:cubicBezTo>
                <a:cubicBezTo>
                  <a:pt x="368" y="7219"/>
                  <a:pt x="452" y="7311"/>
                  <a:pt x="536" y="7327"/>
                </a:cubicBezTo>
                <a:cubicBezTo>
                  <a:pt x="612" y="7343"/>
                  <a:pt x="696" y="7293"/>
                  <a:pt x="722" y="7301"/>
                </a:cubicBezTo>
                <a:cubicBezTo>
                  <a:pt x="796" y="7343"/>
                  <a:pt x="670" y="7411"/>
                  <a:pt x="822" y="7436"/>
                </a:cubicBezTo>
                <a:cubicBezTo>
                  <a:pt x="956" y="7453"/>
                  <a:pt x="1241" y="7285"/>
                  <a:pt x="1619" y="7151"/>
                </a:cubicBezTo>
                <a:cubicBezTo>
                  <a:pt x="2892" y="6681"/>
                  <a:pt x="4529" y="6665"/>
                  <a:pt x="6113" y="6530"/>
                </a:cubicBezTo>
                <a:cubicBezTo>
                  <a:pt x="6859" y="6463"/>
                  <a:pt x="7597" y="6581"/>
                  <a:pt x="8310" y="6605"/>
                </a:cubicBezTo>
                <a:cubicBezTo>
                  <a:pt x="8737" y="6623"/>
                  <a:pt x="9149" y="6623"/>
                  <a:pt x="9551" y="6655"/>
                </a:cubicBezTo>
                <a:cubicBezTo>
                  <a:pt x="10146" y="6715"/>
                  <a:pt x="10708" y="6865"/>
                  <a:pt x="11279" y="6883"/>
                </a:cubicBezTo>
                <a:cubicBezTo>
                  <a:pt x="11261" y="6865"/>
                  <a:pt x="11329" y="6841"/>
                  <a:pt x="11379" y="6891"/>
                </a:cubicBezTo>
                <a:cubicBezTo>
                  <a:pt x="11597" y="6907"/>
                  <a:pt x="11303" y="6941"/>
                  <a:pt x="11513" y="6915"/>
                </a:cubicBezTo>
                <a:cubicBezTo>
                  <a:pt x="11731" y="6891"/>
                  <a:pt x="11413" y="6991"/>
                  <a:pt x="11639" y="6967"/>
                </a:cubicBezTo>
                <a:cubicBezTo>
                  <a:pt x="11673" y="6891"/>
                  <a:pt x="11781" y="6991"/>
                  <a:pt x="11639" y="6967"/>
                </a:cubicBezTo>
                <a:cubicBezTo>
                  <a:pt x="11689" y="7009"/>
                  <a:pt x="11765" y="7017"/>
                  <a:pt x="11849" y="7017"/>
                </a:cubicBezTo>
                <a:cubicBezTo>
                  <a:pt x="11849" y="7009"/>
                  <a:pt x="11849" y="6999"/>
                  <a:pt x="11849" y="6991"/>
                </a:cubicBezTo>
                <a:cubicBezTo>
                  <a:pt x="11715" y="7025"/>
                  <a:pt x="11815" y="6915"/>
                  <a:pt x="11849" y="6991"/>
                </a:cubicBezTo>
                <a:cubicBezTo>
                  <a:pt x="11883" y="6999"/>
                  <a:pt x="11941" y="6983"/>
                  <a:pt x="11949" y="7017"/>
                </a:cubicBezTo>
                <a:cubicBezTo>
                  <a:pt x="11983" y="7025"/>
                  <a:pt x="12017" y="7033"/>
                  <a:pt x="12041" y="7041"/>
                </a:cubicBezTo>
                <a:cubicBezTo>
                  <a:pt x="12017" y="7041"/>
                  <a:pt x="11967" y="7059"/>
                  <a:pt x="11975" y="7067"/>
                </a:cubicBezTo>
                <a:cubicBezTo>
                  <a:pt x="11991" y="7083"/>
                  <a:pt x="12067" y="7059"/>
                  <a:pt x="12051" y="7041"/>
                </a:cubicBezTo>
                <a:lnTo>
                  <a:pt x="12051" y="7041"/>
                </a:lnTo>
                <a:cubicBezTo>
                  <a:pt x="12780" y="7219"/>
                  <a:pt x="13509" y="7486"/>
                  <a:pt x="14171" y="7770"/>
                </a:cubicBezTo>
                <a:cubicBezTo>
                  <a:pt x="14389" y="7864"/>
                  <a:pt x="14591" y="8022"/>
                  <a:pt x="14817" y="8106"/>
                </a:cubicBezTo>
                <a:cubicBezTo>
                  <a:pt x="14994" y="8166"/>
                  <a:pt x="15170" y="8166"/>
                  <a:pt x="15338" y="8232"/>
                </a:cubicBezTo>
                <a:cubicBezTo>
                  <a:pt x="15606" y="8342"/>
                  <a:pt x="15874" y="8550"/>
                  <a:pt x="16158" y="8727"/>
                </a:cubicBezTo>
                <a:cubicBezTo>
                  <a:pt x="16955" y="9205"/>
                  <a:pt x="17700" y="9775"/>
                  <a:pt x="18480" y="10270"/>
                </a:cubicBezTo>
                <a:cubicBezTo>
                  <a:pt x="19361" y="10832"/>
                  <a:pt x="20384" y="11317"/>
                  <a:pt x="21659" y="11611"/>
                </a:cubicBezTo>
                <a:cubicBezTo>
                  <a:pt x="21859" y="11661"/>
                  <a:pt x="22388" y="11753"/>
                  <a:pt x="22129" y="11669"/>
                </a:cubicBezTo>
                <a:cubicBezTo>
                  <a:pt x="21247" y="11367"/>
                  <a:pt x="20450" y="11209"/>
                  <a:pt x="19697" y="10814"/>
                </a:cubicBezTo>
                <a:cubicBezTo>
                  <a:pt x="19621" y="10772"/>
                  <a:pt x="19243" y="10538"/>
                  <a:pt x="19571" y="10688"/>
                </a:cubicBezTo>
                <a:cubicBezTo>
                  <a:pt x="20124" y="10940"/>
                  <a:pt x="20878" y="11251"/>
                  <a:pt x="21557" y="11435"/>
                </a:cubicBezTo>
                <a:cubicBezTo>
                  <a:pt x="21943" y="11535"/>
                  <a:pt x="22380" y="11619"/>
                  <a:pt x="22774" y="11695"/>
                </a:cubicBezTo>
                <a:cubicBezTo>
                  <a:pt x="23789" y="11879"/>
                  <a:pt x="24677" y="11871"/>
                  <a:pt x="25844" y="11921"/>
                </a:cubicBezTo>
                <a:cubicBezTo>
                  <a:pt x="26497" y="11955"/>
                  <a:pt x="27888" y="11955"/>
                  <a:pt x="28476" y="11921"/>
                </a:cubicBezTo>
                <a:cubicBezTo>
                  <a:pt x="28468" y="11921"/>
                  <a:pt x="29021" y="11939"/>
                  <a:pt x="29021" y="11871"/>
                </a:cubicBezTo>
                <a:cubicBezTo>
                  <a:pt x="29021" y="11855"/>
                  <a:pt x="28593" y="11795"/>
                  <a:pt x="28551" y="11795"/>
                </a:cubicBezTo>
                <a:cubicBezTo>
                  <a:pt x="28501" y="11795"/>
                  <a:pt x="28459" y="11845"/>
                  <a:pt x="28426" y="11845"/>
                </a:cubicBezTo>
                <a:cubicBezTo>
                  <a:pt x="28232" y="11863"/>
                  <a:pt x="27972" y="11829"/>
                  <a:pt x="27730" y="11821"/>
                </a:cubicBezTo>
                <a:cubicBezTo>
                  <a:pt x="26731" y="11779"/>
                  <a:pt x="25592" y="11803"/>
                  <a:pt x="24527" y="11721"/>
                </a:cubicBezTo>
                <a:cubicBezTo>
                  <a:pt x="24157" y="11687"/>
                  <a:pt x="23671" y="11569"/>
                  <a:pt x="23286" y="11511"/>
                </a:cubicBezTo>
                <a:cubicBezTo>
                  <a:pt x="23244" y="11493"/>
                  <a:pt x="23134" y="11543"/>
                  <a:pt x="23134" y="11485"/>
                </a:cubicBezTo>
                <a:cubicBezTo>
                  <a:pt x="23084" y="11469"/>
                  <a:pt x="22984" y="11519"/>
                  <a:pt x="22974" y="11459"/>
                </a:cubicBezTo>
                <a:cubicBezTo>
                  <a:pt x="22932" y="11443"/>
                  <a:pt x="22824" y="11493"/>
                  <a:pt x="22824" y="11435"/>
                </a:cubicBezTo>
                <a:cubicBezTo>
                  <a:pt x="22656" y="11459"/>
                  <a:pt x="22764" y="11351"/>
                  <a:pt x="22824" y="11435"/>
                </a:cubicBezTo>
                <a:cubicBezTo>
                  <a:pt x="22866" y="11451"/>
                  <a:pt x="22974" y="11401"/>
                  <a:pt x="22974" y="11459"/>
                </a:cubicBezTo>
                <a:cubicBezTo>
                  <a:pt x="23026" y="11477"/>
                  <a:pt x="23126" y="11427"/>
                  <a:pt x="23134" y="11485"/>
                </a:cubicBezTo>
                <a:cubicBezTo>
                  <a:pt x="23176" y="11501"/>
                  <a:pt x="23286" y="11451"/>
                  <a:pt x="23286" y="11511"/>
                </a:cubicBezTo>
                <a:cubicBezTo>
                  <a:pt x="23352" y="11485"/>
                  <a:pt x="23621" y="11561"/>
                  <a:pt x="23671" y="11561"/>
                </a:cubicBezTo>
                <a:cubicBezTo>
                  <a:pt x="23931" y="11585"/>
                  <a:pt x="23504" y="11493"/>
                  <a:pt x="23260" y="11459"/>
                </a:cubicBezTo>
                <a:cubicBezTo>
                  <a:pt x="23008" y="11417"/>
                  <a:pt x="22866" y="11393"/>
                  <a:pt x="22690" y="11385"/>
                </a:cubicBezTo>
                <a:cubicBezTo>
                  <a:pt x="22606" y="11459"/>
                  <a:pt x="22497" y="11351"/>
                  <a:pt x="22690" y="11385"/>
                </a:cubicBezTo>
                <a:cubicBezTo>
                  <a:pt x="22371" y="11292"/>
                  <a:pt x="23084" y="11385"/>
                  <a:pt x="23286" y="11409"/>
                </a:cubicBezTo>
                <a:cubicBezTo>
                  <a:pt x="23612" y="11451"/>
                  <a:pt x="23923" y="11527"/>
                  <a:pt x="24267" y="11535"/>
                </a:cubicBezTo>
                <a:cubicBezTo>
                  <a:pt x="24627" y="11553"/>
                  <a:pt x="24845" y="11519"/>
                  <a:pt x="25248" y="11535"/>
                </a:cubicBezTo>
                <a:cubicBezTo>
                  <a:pt x="26615" y="11603"/>
                  <a:pt x="28242" y="11635"/>
                  <a:pt x="29331" y="11485"/>
                </a:cubicBezTo>
                <a:cubicBezTo>
                  <a:pt x="29692" y="11435"/>
                  <a:pt x="30044" y="11351"/>
                  <a:pt x="30388" y="11301"/>
                </a:cubicBezTo>
                <a:cubicBezTo>
                  <a:pt x="30782" y="11251"/>
                  <a:pt x="31167" y="11242"/>
                  <a:pt x="31469" y="11150"/>
                </a:cubicBezTo>
                <a:cubicBezTo>
                  <a:pt x="31487" y="11142"/>
                  <a:pt x="31545" y="11083"/>
                  <a:pt x="31629" y="11050"/>
                </a:cubicBezTo>
                <a:cubicBezTo>
                  <a:pt x="31587" y="11066"/>
                  <a:pt x="31855" y="11050"/>
                  <a:pt x="31781" y="10966"/>
                </a:cubicBezTo>
              </a:path>
            </a:pathLst>
          </a:custGeom>
          <a:blipFill rotWithShape="1">
            <a:blip r:embed="rId1"/>
            <a:stretch>
              <a:fillRect/>
            </a:stretch>
          </a:blipFill>
          <a:ln w="3175">
            <a:no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lang="zh-CN" altLang="en-US"/>
          </a:p>
        </p:txBody>
      </p:sp>
      <p:sp>
        <p:nvSpPr>
          <p:cNvPr id="37" name="í$lïḑé"/>
          <p:cNvSpPr/>
          <p:nvPr/>
        </p:nvSpPr>
        <p:spPr>
          <a:xfrm>
            <a:off x="1962100" y="2730376"/>
            <a:ext cx="999175" cy="887449"/>
          </a:xfrm>
          <a:custGeom>
            <a:avLst/>
            <a:gdLst/>
            <a:ahLst/>
            <a:cxnLst>
              <a:cxn ang="0">
                <a:pos x="wd2" y="hd2"/>
              </a:cxn>
              <a:cxn ang="5400000">
                <a:pos x="wd2" y="hd2"/>
              </a:cxn>
              <a:cxn ang="10800000">
                <a:pos x="wd2" y="hd2"/>
              </a:cxn>
              <a:cxn ang="16200000">
                <a:pos x="wd2" y="hd2"/>
              </a:cxn>
            </a:cxnLst>
            <a:rect l="0" t="0" r="r" b="b"/>
            <a:pathLst>
              <a:path w="21434" h="21600" extrusionOk="0">
                <a:moveTo>
                  <a:pt x="4197" y="68"/>
                </a:moveTo>
                <a:lnTo>
                  <a:pt x="4197" y="6785"/>
                </a:lnTo>
                <a:lnTo>
                  <a:pt x="4194" y="6786"/>
                </a:lnTo>
                <a:lnTo>
                  <a:pt x="4192" y="6787"/>
                </a:lnTo>
                <a:cubicBezTo>
                  <a:pt x="2896" y="5829"/>
                  <a:pt x="179" y="6157"/>
                  <a:pt x="8" y="9154"/>
                </a:cubicBezTo>
                <a:cubicBezTo>
                  <a:pt x="-166" y="12217"/>
                  <a:pt x="2660" y="12863"/>
                  <a:pt x="4061" y="11976"/>
                </a:cubicBezTo>
                <a:cubicBezTo>
                  <a:pt x="4073" y="11979"/>
                  <a:pt x="4085" y="11983"/>
                  <a:pt x="4097" y="11986"/>
                </a:cubicBezTo>
                <a:cubicBezTo>
                  <a:pt x="4111" y="11989"/>
                  <a:pt x="4124" y="11993"/>
                  <a:pt x="4137" y="11996"/>
                </a:cubicBezTo>
                <a:lnTo>
                  <a:pt x="4137" y="19404"/>
                </a:lnTo>
                <a:lnTo>
                  <a:pt x="6544" y="21600"/>
                </a:lnTo>
                <a:lnTo>
                  <a:pt x="13093" y="21600"/>
                </a:lnTo>
                <a:cubicBezTo>
                  <a:pt x="13869" y="19084"/>
                  <a:pt x="14446" y="13105"/>
                  <a:pt x="18099" y="8186"/>
                </a:cubicBezTo>
                <a:cubicBezTo>
                  <a:pt x="20265" y="5269"/>
                  <a:pt x="21372" y="163"/>
                  <a:pt x="21434" y="16"/>
                </a:cubicBezTo>
                <a:lnTo>
                  <a:pt x="17052" y="1"/>
                </a:lnTo>
                <a:cubicBezTo>
                  <a:pt x="16729" y="966"/>
                  <a:pt x="16116" y="1868"/>
                  <a:pt x="15290" y="2502"/>
                </a:cubicBezTo>
                <a:cubicBezTo>
                  <a:pt x="14485" y="3121"/>
                  <a:pt x="13473" y="3484"/>
                  <a:pt x="12260" y="3410"/>
                </a:cubicBezTo>
                <a:cubicBezTo>
                  <a:pt x="11226" y="3347"/>
                  <a:pt x="10385" y="2998"/>
                  <a:pt x="9742" y="2424"/>
                </a:cubicBezTo>
                <a:cubicBezTo>
                  <a:pt x="8994" y="1756"/>
                  <a:pt x="8540" y="829"/>
                  <a:pt x="8368" y="0"/>
                </a:cubicBezTo>
                <a:lnTo>
                  <a:pt x="4197" y="68"/>
                </a:lnTo>
                <a:close/>
              </a:path>
            </a:pathLst>
          </a:custGeom>
          <a:solidFill>
            <a:srgbClr val="00B050"/>
          </a:solidFill>
          <a:ln w="12700">
            <a:miter lim="400000"/>
          </a:ln>
        </p:spPr>
        <p:txBody>
          <a:bodyPr wrap="square" lIns="91440" tIns="45720" rIns="91440" bIns="45720" anchor="ctr">
            <a:normAutofit/>
          </a:bodyPr>
          <a:p>
            <a:pPr algn="ctr">
              <a:lnSpc>
                <a:spcPct val="90000"/>
              </a:lnSpc>
              <a:spcBef>
                <a:spcPts val="2250"/>
              </a:spcBef>
            </a:pPr>
            <a:r>
              <a:rPr lang="en-US" sz="2000" b="1" dirty="0">
                <a:solidFill>
                  <a:schemeClr val="bg1"/>
                </a:solidFill>
              </a:rPr>
              <a:t>3</a:t>
            </a:r>
            <a:endParaRPr sz="2000" b="1" dirty="0">
              <a:solidFill>
                <a:schemeClr val="bg1"/>
              </a:solidFill>
            </a:endParaRPr>
          </a:p>
        </p:txBody>
      </p:sp>
      <p:sp>
        <p:nvSpPr>
          <p:cNvPr id="38" name="îšľidê"/>
          <p:cNvSpPr/>
          <p:nvPr/>
        </p:nvSpPr>
        <p:spPr>
          <a:xfrm>
            <a:off x="1160995" y="2441727"/>
            <a:ext cx="904024" cy="1174432"/>
          </a:xfrm>
          <a:custGeom>
            <a:avLst/>
            <a:gdLst/>
            <a:ahLst/>
            <a:cxnLst>
              <a:cxn ang="0">
                <a:pos x="wd2" y="hd2"/>
              </a:cxn>
              <a:cxn ang="5400000">
                <a:pos x="wd2" y="hd2"/>
              </a:cxn>
              <a:cxn ang="10800000">
                <a:pos x="wd2" y="hd2"/>
              </a:cxn>
              <a:cxn ang="16200000">
                <a:pos x="wd2" y="hd2"/>
              </a:cxn>
            </a:cxnLst>
            <a:rect l="0" t="0" r="r" b="b"/>
            <a:pathLst>
              <a:path w="21600" h="21555" extrusionOk="0">
                <a:moveTo>
                  <a:pt x="10271" y="21555"/>
                </a:moveTo>
                <a:lnTo>
                  <a:pt x="18688" y="21555"/>
                </a:lnTo>
                <a:lnTo>
                  <a:pt x="21600" y="19644"/>
                </a:lnTo>
                <a:lnTo>
                  <a:pt x="21600" y="16019"/>
                </a:lnTo>
                <a:cubicBezTo>
                  <a:pt x="20973" y="15998"/>
                  <a:pt x="19900" y="15818"/>
                  <a:pt x="18944" y="15274"/>
                </a:cubicBezTo>
                <a:cubicBezTo>
                  <a:pt x="17966" y="14717"/>
                  <a:pt x="17124" y="13791"/>
                  <a:pt x="17054" y="12380"/>
                </a:cubicBezTo>
                <a:cubicBezTo>
                  <a:pt x="17022" y="11736"/>
                  <a:pt x="17229" y="11172"/>
                  <a:pt x="17539" y="10681"/>
                </a:cubicBezTo>
                <a:cubicBezTo>
                  <a:pt x="17826" y="10226"/>
                  <a:pt x="18211" y="9828"/>
                  <a:pt x="18669" y="9506"/>
                </a:cubicBezTo>
                <a:cubicBezTo>
                  <a:pt x="19622" y="8838"/>
                  <a:pt x="20836" y="8551"/>
                  <a:pt x="21547" y="8551"/>
                </a:cubicBezTo>
                <a:lnTo>
                  <a:pt x="21547" y="2818"/>
                </a:lnTo>
                <a:lnTo>
                  <a:pt x="14240" y="2649"/>
                </a:lnTo>
                <a:cubicBezTo>
                  <a:pt x="14406" y="1225"/>
                  <a:pt x="12920" y="-45"/>
                  <a:pt x="10986" y="1"/>
                </a:cubicBezTo>
                <a:cubicBezTo>
                  <a:pt x="9139" y="44"/>
                  <a:pt x="7781" y="1287"/>
                  <a:pt x="7958" y="2653"/>
                </a:cubicBezTo>
                <a:lnTo>
                  <a:pt x="0" y="2738"/>
                </a:lnTo>
                <a:cubicBezTo>
                  <a:pt x="0" y="2738"/>
                  <a:pt x="1109" y="7307"/>
                  <a:pt x="3836" y="9882"/>
                </a:cubicBezTo>
                <a:cubicBezTo>
                  <a:pt x="8479" y="14265"/>
                  <a:pt x="9236" y="19446"/>
                  <a:pt x="10271" y="21555"/>
                </a:cubicBezTo>
                <a:close/>
              </a:path>
            </a:pathLst>
          </a:custGeom>
          <a:solidFill>
            <a:srgbClr val="0070C0"/>
          </a:solidFill>
          <a:ln w="12700">
            <a:miter lim="400000"/>
          </a:ln>
        </p:spPr>
        <p:txBody>
          <a:bodyPr wrap="square" lIns="91440" tIns="45720" rIns="91440" bIns="45720" anchor="ctr">
            <a:normAutofit/>
          </a:bodyPr>
          <a:p>
            <a:pPr algn="ctr">
              <a:lnSpc>
                <a:spcPct val="90000"/>
              </a:lnSpc>
              <a:spcBef>
                <a:spcPts val="2250"/>
              </a:spcBef>
            </a:pPr>
            <a:r>
              <a:rPr lang="en-US" sz="2000" b="1" dirty="0">
                <a:solidFill>
                  <a:schemeClr val="bg1"/>
                </a:solidFill>
              </a:rPr>
              <a:t>4</a:t>
            </a:r>
            <a:endParaRPr sz="2000" b="1" dirty="0">
              <a:solidFill>
                <a:schemeClr val="bg1"/>
              </a:solidFill>
            </a:endParaRPr>
          </a:p>
        </p:txBody>
      </p:sp>
      <p:sp>
        <p:nvSpPr>
          <p:cNvPr id="39" name="ïṥľíḍê"/>
          <p:cNvSpPr/>
          <p:nvPr/>
        </p:nvSpPr>
        <p:spPr>
          <a:xfrm>
            <a:off x="1206534" y="1592271"/>
            <a:ext cx="1047565" cy="857742"/>
          </a:xfrm>
          <a:custGeom>
            <a:avLst/>
            <a:gdLst/>
            <a:ahLst/>
            <a:cxnLst>
              <a:cxn ang="0">
                <a:pos x="wd2" y="hd2"/>
              </a:cxn>
              <a:cxn ang="5400000">
                <a:pos x="wd2" y="hd2"/>
              </a:cxn>
              <a:cxn ang="10800000">
                <a:pos x="wd2" y="hd2"/>
              </a:cxn>
              <a:cxn ang="16200000">
                <a:pos x="wd2" y="hd2"/>
              </a:cxn>
            </a:cxnLst>
            <a:rect l="0" t="0" r="r" b="b"/>
            <a:pathLst>
              <a:path w="21284" h="21563" extrusionOk="0">
                <a:moveTo>
                  <a:pt x="17448" y="21384"/>
                </a:moveTo>
                <a:lnTo>
                  <a:pt x="17445" y="15349"/>
                </a:lnTo>
                <a:cubicBezTo>
                  <a:pt x="18456" y="16145"/>
                  <a:pt x="21419" y="15614"/>
                  <a:pt x="21279" y="12198"/>
                </a:cubicBezTo>
                <a:cubicBezTo>
                  <a:pt x="21168" y="9489"/>
                  <a:pt x="19211" y="8364"/>
                  <a:pt x="17521" y="9217"/>
                </a:cubicBezTo>
                <a:cubicBezTo>
                  <a:pt x="17465" y="7831"/>
                  <a:pt x="17450" y="6455"/>
                  <a:pt x="17468" y="5103"/>
                </a:cubicBezTo>
                <a:cubicBezTo>
                  <a:pt x="17482" y="4018"/>
                  <a:pt x="17513" y="2876"/>
                  <a:pt x="17049" y="1914"/>
                </a:cubicBezTo>
                <a:cubicBezTo>
                  <a:pt x="16321" y="407"/>
                  <a:pt x="15014" y="-37"/>
                  <a:pt x="13620" y="2"/>
                </a:cubicBezTo>
                <a:cubicBezTo>
                  <a:pt x="12522" y="33"/>
                  <a:pt x="11262" y="278"/>
                  <a:pt x="10000" y="885"/>
                </a:cubicBezTo>
                <a:cubicBezTo>
                  <a:pt x="7162" y="2252"/>
                  <a:pt x="4047" y="4961"/>
                  <a:pt x="1947" y="9697"/>
                </a:cubicBezTo>
                <a:cubicBezTo>
                  <a:pt x="-181" y="14495"/>
                  <a:pt x="-46" y="19506"/>
                  <a:pt x="39" y="21521"/>
                </a:cubicBezTo>
                <a:lnTo>
                  <a:pt x="4702" y="21563"/>
                </a:lnTo>
                <a:cubicBezTo>
                  <a:pt x="4959" y="20777"/>
                  <a:pt x="5387" y="20090"/>
                  <a:pt x="5940" y="19583"/>
                </a:cubicBezTo>
                <a:cubicBezTo>
                  <a:pt x="6611" y="18966"/>
                  <a:pt x="7437" y="18636"/>
                  <a:pt x="8303" y="18630"/>
                </a:cubicBezTo>
                <a:cubicBezTo>
                  <a:pt x="9150" y="18624"/>
                  <a:pt x="9940" y="18922"/>
                  <a:pt x="10590" y="19466"/>
                </a:cubicBezTo>
                <a:cubicBezTo>
                  <a:pt x="11174" y="19954"/>
                  <a:pt x="11638" y="20636"/>
                  <a:pt x="11923" y="21432"/>
                </a:cubicBezTo>
                <a:lnTo>
                  <a:pt x="17448" y="21384"/>
                </a:lnTo>
                <a:close/>
              </a:path>
            </a:pathLst>
          </a:custGeom>
          <a:solidFill>
            <a:srgbClr val="92D050"/>
          </a:solidFill>
          <a:ln w="12700">
            <a:miter lim="400000"/>
          </a:ln>
        </p:spPr>
        <p:txBody>
          <a:bodyPr wrap="square" lIns="91440" tIns="45720" rIns="91440" bIns="45720" anchor="ctr">
            <a:normAutofit/>
          </a:bodyPr>
          <a:p>
            <a:pPr algn="ctr">
              <a:lnSpc>
                <a:spcPct val="90000"/>
              </a:lnSpc>
              <a:spcBef>
                <a:spcPts val="2250"/>
              </a:spcBef>
            </a:pPr>
            <a:r>
              <a:rPr lang="en-US" sz="2000" b="1" dirty="0">
                <a:solidFill>
                  <a:schemeClr val="bg1"/>
                </a:solidFill>
              </a:rPr>
              <a:t>1</a:t>
            </a:r>
            <a:endParaRPr sz="2000" b="1" dirty="0">
              <a:solidFill>
                <a:schemeClr val="bg1"/>
              </a:solidFill>
            </a:endParaRPr>
          </a:p>
        </p:txBody>
      </p:sp>
      <p:sp>
        <p:nvSpPr>
          <p:cNvPr id="40" name="îṡļîḑe"/>
          <p:cNvSpPr/>
          <p:nvPr/>
        </p:nvSpPr>
        <p:spPr>
          <a:xfrm>
            <a:off x="2146886" y="1606810"/>
            <a:ext cx="856727" cy="1168192"/>
          </a:xfrm>
          <a:custGeom>
            <a:avLst/>
            <a:gdLst/>
            <a:ahLst/>
            <a:cxnLst>
              <a:cxn ang="0">
                <a:pos x="wd2" y="hd2"/>
              </a:cxn>
              <a:cxn ang="5400000">
                <a:pos x="wd2" y="hd2"/>
              </a:cxn>
              <a:cxn ang="10800000">
                <a:pos x="wd2" y="hd2"/>
              </a:cxn>
              <a:cxn ang="16200000">
                <a:pos x="wd2" y="hd2"/>
              </a:cxn>
            </a:cxnLst>
            <a:rect l="0" t="0" r="r" b="b"/>
            <a:pathLst>
              <a:path w="20422" h="20716" extrusionOk="0">
                <a:moveTo>
                  <a:pt x="17480" y="7690"/>
                </a:moveTo>
                <a:cubicBezTo>
                  <a:pt x="11485" y="-130"/>
                  <a:pt x="3240" y="-856"/>
                  <a:pt x="1127" y="616"/>
                </a:cubicBezTo>
                <a:cubicBezTo>
                  <a:pt x="-238" y="1568"/>
                  <a:pt x="-74" y="4299"/>
                  <a:pt x="150" y="4695"/>
                </a:cubicBezTo>
                <a:cubicBezTo>
                  <a:pt x="2939" y="4912"/>
                  <a:pt x="4829" y="6599"/>
                  <a:pt x="4705" y="8544"/>
                </a:cubicBezTo>
                <a:cubicBezTo>
                  <a:pt x="4589" y="10358"/>
                  <a:pt x="2764" y="11864"/>
                  <a:pt x="146" y="12019"/>
                </a:cubicBezTo>
                <a:lnTo>
                  <a:pt x="256" y="18091"/>
                </a:lnTo>
                <a:lnTo>
                  <a:pt x="6039" y="18122"/>
                </a:lnTo>
                <a:cubicBezTo>
                  <a:pt x="5893" y="19496"/>
                  <a:pt x="7347" y="20744"/>
                  <a:pt x="9313" y="20716"/>
                </a:cubicBezTo>
                <a:cubicBezTo>
                  <a:pt x="11195" y="20689"/>
                  <a:pt x="12565" y="19500"/>
                  <a:pt x="12454" y="18179"/>
                </a:cubicBezTo>
                <a:lnTo>
                  <a:pt x="20304" y="18213"/>
                </a:lnTo>
                <a:cubicBezTo>
                  <a:pt x="20273" y="17959"/>
                  <a:pt x="21362" y="12752"/>
                  <a:pt x="17480" y="7690"/>
                </a:cubicBezTo>
                <a:close/>
              </a:path>
            </a:pathLst>
          </a:custGeom>
          <a:solidFill>
            <a:srgbClr val="00B0F0"/>
          </a:solidFill>
          <a:ln w="12700">
            <a:miter lim="400000"/>
          </a:ln>
        </p:spPr>
        <p:txBody>
          <a:bodyPr wrap="square" lIns="91440" tIns="45720" rIns="91440" bIns="45720" anchor="ctr">
            <a:normAutofit/>
          </a:bodyPr>
          <a:p>
            <a:pPr algn="ctr">
              <a:lnSpc>
                <a:spcPct val="90000"/>
              </a:lnSpc>
              <a:spcBef>
                <a:spcPts val="2250"/>
              </a:spcBef>
            </a:pPr>
            <a:r>
              <a:rPr lang="en-US" sz="2000" b="1" dirty="0">
                <a:solidFill>
                  <a:schemeClr val="bg1"/>
                </a:solidFill>
              </a:rPr>
              <a:t>2</a:t>
            </a:r>
            <a:endParaRPr sz="2000" b="1" dirty="0">
              <a:solidFill>
                <a:schemeClr val="bg1"/>
              </a:solidFill>
            </a:endParaRPr>
          </a:p>
        </p:txBody>
      </p:sp>
      <p:grpSp>
        <p:nvGrpSpPr>
          <p:cNvPr id="375" name="íş1îď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rot="0">
            <a:off x="8236585" y="3561080"/>
            <a:ext cx="2016125" cy="1667510"/>
            <a:chOff x="3043238" y="1384300"/>
            <a:chExt cx="6075363" cy="4759325"/>
          </a:xfrm>
        </p:grpSpPr>
        <p:sp>
          <p:nvSpPr>
            <p:cNvPr id="379" name="íṩľïḓè"/>
            <p:cNvSpPr/>
            <p:nvPr/>
          </p:nvSpPr>
          <p:spPr bwMode="auto">
            <a:xfrm>
              <a:off x="5648326" y="1384300"/>
              <a:ext cx="128588" cy="128587"/>
            </a:xfrm>
            <a:prstGeom prst="ellipse">
              <a:avLst/>
            </a:prstGeom>
            <a:solidFill>
              <a:srgbClr val="2A404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0" name="íṡľiḑe"/>
            <p:cNvSpPr/>
            <p:nvPr/>
          </p:nvSpPr>
          <p:spPr bwMode="auto">
            <a:xfrm>
              <a:off x="5211763" y="1384300"/>
              <a:ext cx="128588" cy="128587"/>
            </a:xfrm>
            <a:prstGeom prst="ellipse">
              <a:avLst/>
            </a:prstGeom>
            <a:solidFill>
              <a:srgbClr val="2A404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1" name="iṣľîďé"/>
            <p:cNvSpPr/>
            <p:nvPr/>
          </p:nvSpPr>
          <p:spPr bwMode="auto">
            <a:xfrm>
              <a:off x="4773613" y="1384300"/>
              <a:ext cx="128588" cy="128587"/>
            </a:xfrm>
            <a:prstGeom prst="ellipse">
              <a:avLst/>
            </a:prstGeom>
            <a:solidFill>
              <a:srgbClr val="2A404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82" name="ïṡľiḋé"/>
            <p:cNvSpPr/>
            <p:nvPr/>
          </p:nvSpPr>
          <p:spPr bwMode="auto">
            <a:xfrm>
              <a:off x="5608638" y="5164138"/>
              <a:ext cx="1219200" cy="288925"/>
            </a:xfrm>
            <a:custGeom>
              <a:avLst/>
              <a:gdLst>
                <a:gd name="T0" fmla="*/ 0 w 1842"/>
                <a:gd name="T1" fmla="*/ 335 h 436"/>
                <a:gd name="T2" fmla="*/ 276 w 1842"/>
                <a:gd name="T3" fmla="*/ 0 h 436"/>
                <a:gd name="T4" fmla="*/ 1566 w 1842"/>
                <a:gd name="T5" fmla="*/ 0 h 436"/>
                <a:gd name="T6" fmla="*/ 1842 w 1842"/>
                <a:gd name="T7" fmla="*/ 335 h 436"/>
                <a:gd name="T8" fmla="*/ 1842 w 1842"/>
                <a:gd name="T9" fmla="*/ 436 h 436"/>
                <a:gd name="T10" fmla="*/ 0 w 1842"/>
                <a:gd name="T11" fmla="*/ 436 h 436"/>
                <a:gd name="T12" fmla="*/ 0 w 1842"/>
                <a:gd name="T13" fmla="*/ 335 h 436"/>
              </a:gdLst>
              <a:ahLst/>
              <a:cxnLst>
                <a:cxn ang="0">
                  <a:pos x="T0" y="T1"/>
                </a:cxn>
                <a:cxn ang="0">
                  <a:pos x="T2" y="T3"/>
                </a:cxn>
                <a:cxn ang="0">
                  <a:pos x="T4" y="T5"/>
                </a:cxn>
                <a:cxn ang="0">
                  <a:pos x="T6" y="T7"/>
                </a:cxn>
                <a:cxn ang="0">
                  <a:pos x="T8" y="T9"/>
                </a:cxn>
                <a:cxn ang="0">
                  <a:pos x="T10" y="T11"/>
                </a:cxn>
                <a:cxn ang="0">
                  <a:pos x="T12" y="T13"/>
                </a:cxn>
              </a:cxnLst>
              <a:rect l="0" t="0" r="r" b="b"/>
              <a:pathLst>
                <a:path w="1842" h="436">
                  <a:moveTo>
                    <a:pt x="0" y="335"/>
                  </a:moveTo>
                  <a:cubicBezTo>
                    <a:pt x="0" y="150"/>
                    <a:pt x="124" y="0"/>
                    <a:pt x="276" y="0"/>
                  </a:cubicBezTo>
                  <a:cubicBezTo>
                    <a:pt x="1566" y="0"/>
                    <a:pt x="1566" y="0"/>
                    <a:pt x="1566" y="0"/>
                  </a:cubicBezTo>
                  <a:cubicBezTo>
                    <a:pt x="1718" y="0"/>
                    <a:pt x="1842" y="150"/>
                    <a:pt x="1842" y="335"/>
                  </a:cubicBezTo>
                  <a:cubicBezTo>
                    <a:pt x="1842" y="436"/>
                    <a:pt x="1842" y="436"/>
                    <a:pt x="1842" y="436"/>
                  </a:cubicBezTo>
                  <a:cubicBezTo>
                    <a:pt x="0" y="436"/>
                    <a:pt x="0" y="436"/>
                    <a:pt x="0" y="436"/>
                  </a:cubicBezTo>
                  <a:lnTo>
                    <a:pt x="0" y="335"/>
                  </a:lnTo>
                  <a:close/>
                </a:path>
              </a:pathLst>
            </a:custGeom>
            <a:solidFill>
              <a:srgbClr val="10151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2" name="isḷiḋè"/>
            <p:cNvSpPr/>
            <p:nvPr/>
          </p:nvSpPr>
          <p:spPr bwMode="auto">
            <a:xfrm>
              <a:off x="5608638" y="5453063"/>
              <a:ext cx="1219200" cy="493712"/>
            </a:xfrm>
            <a:custGeom>
              <a:avLst/>
              <a:gdLst>
                <a:gd name="T0" fmla="*/ 1842 w 1842"/>
                <a:gd name="T1" fmla="*/ 0 h 747"/>
                <a:gd name="T2" fmla="*/ 1842 w 1842"/>
                <a:gd name="T3" fmla="*/ 412 h 747"/>
                <a:gd name="T4" fmla="*/ 1566 w 1842"/>
                <a:gd name="T5" fmla="*/ 747 h 747"/>
                <a:gd name="T6" fmla="*/ 276 w 1842"/>
                <a:gd name="T7" fmla="*/ 747 h 747"/>
                <a:gd name="T8" fmla="*/ 0 w 1842"/>
                <a:gd name="T9" fmla="*/ 412 h 747"/>
                <a:gd name="T10" fmla="*/ 0 w 1842"/>
                <a:gd name="T11" fmla="*/ 0 h 747"/>
                <a:gd name="T12" fmla="*/ 1842 w 1842"/>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1842" h="747">
                  <a:moveTo>
                    <a:pt x="1842" y="0"/>
                  </a:moveTo>
                  <a:cubicBezTo>
                    <a:pt x="1842" y="412"/>
                    <a:pt x="1842" y="412"/>
                    <a:pt x="1842" y="412"/>
                  </a:cubicBezTo>
                  <a:cubicBezTo>
                    <a:pt x="1842" y="597"/>
                    <a:pt x="1718" y="747"/>
                    <a:pt x="1566" y="747"/>
                  </a:cubicBezTo>
                  <a:cubicBezTo>
                    <a:pt x="276" y="747"/>
                    <a:pt x="276" y="747"/>
                    <a:pt x="276" y="747"/>
                  </a:cubicBezTo>
                  <a:cubicBezTo>
                    <a:pt x="124" y="747"/>
                    <a:pt x="0" y="597"/>
                    <a:pt x="0" y="412"/>
                  </a:cubicBezTo>
                  <a:cubicBezTo>
                    <a:pt x="0" y="0"/>
                    <a:pt x="0" y="0"/>
                    <a:pt x="0" y="0"/>
                  </a:cubicBezTo>
                  <a:lnTo>
                    <a:pt x="1842" y="0"/>
                  </a:lnTo>
                  <a:close/>
                </a:path>
              </a:pathLst>
            </a:custGeom>
            <a:solidFill>
              <a:srgbClr val="202C2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0000" lnSpcReduction="20000"/>
            </a:bodyPr>
            <a:lstStyle/>
            <a:p>
              <a:pPr algn="ctr"/>
            </a:p>
          </p:txBody>
        </p:sp>
        <p:sp>
          <p:nvSpPr>
            <p:cNvPr id="23" name="iSḷïḍê"/>
            <p:cNvSpPr/>
            <p:nvPr/>
          </p:nvSpPr>
          <p:spPr bwMode="auto">
            <a:xfrm>
              <a:off x="4024313" y="2249488"/>
              <a:ext cx="4387850" cy="3097212"/>
            </a:xfrm>
            <a:custGeom>
              <a:avLst/>
              <a:gdLst>
                <a:gd name="T0" fmla="*/ 0 w 6624"/>
                <a:gd name="T1" fmla="*/ 4343 h 4677"/>
                <a:gd name="T2" fmla="*/ 335 w 6624"/>
                <a:gd name="T3" fmla="*/ 4677 h 4677"/>
                <a:gd name="T4" fmla="*/ 6289 w 6624"/>
                <a:gd name="T5" fmla="*/ 4677 h 4677"/>
                <a:gd name="T6" fmla="*/ 6624 w 6624"/>
                <a:gd name="T7" fmla="*/ 4343 h 4677"/>
                <a:gd name="T8" fmla="*/ 6624 w 6624"/>
                <a:gd name="T9" fmla="*/ 335 h 4677"/>
                <a:gd name="T10" fmla="*/ 6289 w 6624"/>
                <a:gd name="T11" fmla="*/ 0 h 4677"/>
                <a:gd name="T12" fmla="*/ 335 w 6624"/>
                <a:gd name="T13" fmla="*/ 0 h 4677"/>
                <a:gd name="T14" fmla="*/ 0 w 6624"/>
                <a:gd name="T15" fmla="*/ 335 h 4677"/>
                <a:gd name="T16" fmla="*/ 0 w 6624"/>
                <a:gd name="T17" fmla="*/ 4343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4" h="4677">
                  <a:moveTo>
                    <a:pt x="0" y="4343"/>
                  </a:moveTo>
                  <a:cubicBezTo>
                    <a:pt x="0" y="4527"/>
                    <a:pt x="150" y="4677"/>
                    <a:pt x="335" y="4677"/>
                  </a:cubicBezTo>
                  <a:cubicBezTo>
                    <a:pt x="6289" y="4677"/>
                    <a:pt x="6289" y="4677"/>
                    <a:pt x="6289" y="4677"/>
                  </a:cubicBezTo>
                  <a:cubicBezTo>
                    <a:pt x="6474" y="4677"/>
                    <a:pt x="6624" y="4527"/>
                    <a:pt x="6624" y="4343"/>
                  </a:cubicBezTo>
                  <a:cubicBezTo>
                    <a:pt x="6624" y="335"/>
                    <a:pt x="6624" y="335"/>
                    <a:pt x="6624" y="335"/>
                  </a:cubicBezTo>
                  <a:cubicBezTo>
                    <a:pt x="6624" y="150"/>
                    <a:pt x="6474" y="0"/>
                    <a:pt x="6289" y="0"/>
                  </a:cubicBezTo>
                  <a:cubicBezTo>
                    <a:pt x="335" y="0"/>
                    <a:pt x="335" y="0"/>
                    <a:pt x="335" y="0"/>
                  </a:cubicBezTo>
                  <a:cubicBezTo>
                    <a:pt x="150" y="0"/>
                    <a:pt x="0" y="150"/>
                    <a:pt x="0" y="335"/>
                  </a:cubicBezTo>
                  <a:cubicBezTo>
                    <a:pt x="0" y="4343"/>
                    <a:pt x="0" y="4343"/>
                    <a:pt x="0" y="4343"/>
                  </a:cubicBezTo>
                </a:path>
              </a:pathLst>
            </a:custGeom>
            <a:solidFill>
              <a:srgbClr val="2A404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4" name="íŝ1íḋê"/>
            <p:cNvSpPr/>
            <p:nvPr/>
          </p:nvSpPr>
          <p:spPr bwMode="auto">
            <a:xfrm>
              <a:off x="5029201" y="5751513"/>
              <a:ext cx="2376488" cy="392112"/>
            </a:xfrm>
            <a:custGeom>
              <a:avLst/>
              <a:gdLst>
                <a:gd name="T0" fmla="*/ 366 w 1497"/>
                <a:gd name="T1" fmla="*/ 0 h 247"/>
                <a:gd name="T2" fmla="*/ 1132 w 1497"/>
                <a:gd name="T3" fmla="*/ 0 h 247"/>
                <a:gd name="T4" fmla="*/ 1497 w 1497"/>
                <a:gd name="T5" fmla="*/ 247 h 247"/>
                <a:gd name="T6" fmla="*/ 0 w 1497"/>
                <a:gd name="T7" fmla="*/ 247 h 247"/>
                <a:gd name="T8" fmla="*/ 366 w 1497"/>
                <a:gd name="T9" fmla="*/ 0 h 247"/>
              </a:gdLst>
              <a:ahLst/>
              <a:cxnLst>
                <a:cxn ang="0">
                  <a:pos x="T0" y="T1"/>
                </a:cxn>
                <a:cxn ang="0">
                  <a:pos x="T2" y="T3"/>
                </a:cxn>
                <a:cxn ang="0">
                  <a:pos x="T4" y="T5"/>
                </a:cxn>
                <a:cxn ang="0">
                  <a:pos x="T6" y="T7"/>
                </a:cxn>
                <a:cxn ang="0">
                  <a:pos x="T8" y="T9"/>
                </a:cxn>
              </a:cxnLst>
              <a:rect l="0" t="0" r="r" b="b"/>
              <a:pathLst>
                <a:path w="1497" h="247">
                  <a:moveTo>
                    <a:pt x="366" y="0"/>
                  </a:moveTo>
                  <a:lnTo>
                    <a:pt x="1132" y="0"/>
                  </a:lnTo>
                  <a:lnTo>
                    <a:pt x="1497" y="247"/>
                  </a:lnTo>
                  <a:lnTo>
                    <a:pt x="0" y="247"/>
                  </a:lnTo>
                  <a:lnTo>
                    <a:pt x="366" y="0"/>
                  </a:lnTo>
                  <a:close/>
                </a:path>
              </a:pathLst>
            </a:custGeom>
            <a:solidFill>
              <a:srgbClr val="2A404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25" name="ïšlíḍé"/>
            <p:cNvSpPr/>
            <p:nvPr/>
          </p:nvSpPr>
          <p:spPr bwMode="auto">
            <a:xfrm>
              <a:off x="4173538" y="2427288"/>
              <a:ext cx="4067175" cy="2635250"/>
            </a:xfrm>
            <a:custGeom>
              <a:avLst/>
              <a:gdLst>
                <a:gd name="T0" fmla="*/ 6116 w 6141"/>
                <a:gd name="T1" fmla="*/ 0 h 3978"/>
                <a:gd name="T2" fmla="*/ 6141 w 6141"/>
                <a:gd name="T3" fmla="*/ 25 h 3978"/>
                <a:gd name="T4" fmla="*/ 6141 w 6141"/>
                <a:gd name="T5" fmla="*/ 3953 h 3978"/>
                <a:gd name="T6" fmla="*/ 6116 w 6141"/>
                <a:gd name="T7" fmla="*/ 3978 h 3978"/>
                <a:gd name="T8" fmla="*/ 0 w 6141"/>
                <a:gd name="T9" fmla="*/ 0 h 3978"/>
                <a:gd name="T10" fmla="*/ 6116 w 6141"/>
                <a:gd name="T11" fmla="*/ 0 h 3978"/>
              </a:gdLst>
              <a:ahLst/>
              <a:cxnLst>
                <a:cxn ang="0">
                  <a:pos x="T0" y="T1"/>
                </a:cxn>
                <a:cxn ang="0">
                  <a:pos x="T2" y="T3"/>
                </a:cxn>
                <a:cxn ang="0">
                  <a:pos x="T4" y="T5"/>
                </a:cxn>
                <a:cxn ang="0">
                  <a:pos x="T6" y="T7"/>
                </a:cxn>
                <a:cxn ang="0">
                  <a:pos x="T8" y="T9"/>
                </a:cxn>
                <a:cxn ang="0">
                  <a:pos x="T10" y="T11"/>
                </a:cxn>
              </a:cxnLst>
              <a:rect l="0" t="0" r="r" b="b"/>
              <a:pathLst>
                <a:path w="6141" h="3978">
                  <a:moveTo>
                    <a:pt x="6116" y="0"/>
                  </a:moveTo>
                  <a:cubicBezTo>
                    <a:pt x="6130" y="0"/>
                    <a:pt x="6141" y="11"/>
                    <a:pt x="6141" y="25"/>
                  </a:cubicBezTo>
                  <a:cubicBezTo>
                    <a:pt x="6141" y="3953"/>
                    <a:pt x="6141" y="3953"/>
                    <a:pt x="6141" y="3953"/>
                  </a:cubicBezTo>
                  <a:cubicBezTo>
                    <a:pt x="6141" y="3967"/>
                    <a:pt x="6130" y="3978"/>
                    <a:pt x="6116" y="3978"/>
                  </a:cubicBezTo>
                  <a:cubicBezTo>
                    <a:pt x="0" y="0"/>
                    <a:pt x="0" y="0"/>
                    <a:pt x="0" y="0"/>
                  </a:cubicBezTo>
                  <a:cubicBezTo>
                    <a:pt x="6116" y="0"/>
                    <a:pt x="6116" y="0"/>
                    <a:pt x="61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6" name="îṩḻïdé"/>
            <p:cNvSpPr/>
            <p:nvPr/>
          </p:nvSpPr>
          <p:spPr bwMode="auto">
            <a:xfrm>
              <a:off x="4141788" y="2427288"/>
              <a:ext cx="4081463" cy="2635250"/>
            </a:xfrm>
            <a:custGeom>
              <a:avLst/>
              <a:gdLst>
                <a:gd name="T0" fmla="*/ 25 w 6164"/>
                <a:gd name="T1" fmla="*/ 0 h 3978"/>
                <a:gd name="T2" fmla="*/ 48 w 6164"/>
                <a:gd name="T3" fmla="*/ 0 h 3978"/>
                <a:gd name="T4" fmla="*/ 6164 w 6164"/>
                <a:gd name="T5" fmla="*/ 3978 h 3978"/>
                <a:gd name="T6" fmla="*/ 25 w 6164"/>
                <a:gd name="T7" fmla="*/ 3978 h 3978"/>
                <a:gd name="T8" fmla="*/ 0 w 6164"/>
                <a:gd name="T9" fmla="*/ 3953 h 3978"/>
                <a:gd name="T10" fmla="*/ 0 w 6164"/>
                <a:gd name="T11" fmla="*/ 25 h 3978"/>
                <a:gd name="T12" fmla="*/ 25 w 6164"/>
                <a:gd name="T13" fmla="*/ 0 h 3978"/>
              </a:gdLst>
              <a:ahLst/>
              <a:cxnLst>
                <a:cxn ang="0">
                  <a:pos x="T0" y="T1"/>
                </a:cxn>
                <a:cxn ang="0">
                  <a:pos x="T2" y="T3"/>
                </a:cxn>
                <a:cxn ang="0">
                  <a:pos x="T4" y="T5"/>
                </a:cxn>
                <a:cxn ang="0">
                  <a:pos x="T6" y="T7"/>
                </a:cxn>
                <a:cxn ang="0">
                  <a:pos x="T8" y="T9"/>
                </a:cxn>
                <a:cxn ang="0">
                  <a:pos x="T10" y="T11"/>
                </a:cxn>
                <a:cxn ang="0">
                  <a:pos x="T12" y="T13"/>
                </a:cxn>
              </a:cxnLst>
              <a:rect l="0" t="0" r="r" b="b"/>
              <a:pathLst>
                <a:path w="6164" h="3978">
                  <a:moveTo>
                    <a:pt x="25" y="0"/>
                  </a:moveTo>
                  <a:cubicBezTo>
                    <a:pt x="48" y="0"/>
                    <a:pt x="48" y="0"/>
                    <a:pt x="48" y="0"/>
                  </a:cubicBezTo>
                  <a:cubicBezTo>
                    <a:pt x="6164" y="3978"/>
                    <a:pt x="6164" y="3978"/>
                    <a:pt x="6164" y="3978"/>
                  </a:cubicBezTo>
                  <a:cubicBezTo>
                    <a:pt x="25" y="3978"/>
                    <a:pt x="25" y="3978"/>
                    <a:pt x="25" y="3978"/>
                  </a:cubicBezTo>
                  <a:cubicBezTo>
                    <a:pt x="11" y="3978"/>
                    <a:pt x="0" y="3967"/>
                    <a:pt x="0" y="3953"/>
                  </a:cubicBezTo>
                  <a:cubicBezTo>
                    <a:pt x="0" y="25"/>
                    <a:pt x="0" y="25"/>
                    <a:pt x="0" y="25"/>
                  </a:cubicBezTo>
                  <a:cubicBezTo>
                    <a:pt x="0" y="11"/>
                    <a:pt x="11" y="0"/>
                    <a:pt x="25" y="0"/>
                  </a:cubicBezTo>
                </a:path>
              </a:pathLst>
            </a:custGeom>
            <a:solidFill>
              <a:srgbClr val="EAEA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88" name="iślïḑé"/>
            <p:cNvSpPr/>
            <p:nvPr/>
          </p:nvSpPr>
          <p:spPr bwMode="auto">
            <a:xfrm>
              <a:off x="6757988" y="1533525"/>
              <a:ext cx="1214438" cy="2033587"/>
            </a:xfrm>
            <a:custGeom>
              <a:avLst/>
              <a:gdLst>
                <a:gd name="T0" fmla="*/ 1040 w 1834"/>
                <a:gd name="T1" fmla="*/ 366 h 3069"/>
                <a:gd name="T2" fmla="*/ 1281 w 1834"/>
                <a:gd name="T3" fmla="*/ 1 h 3069"/>
                <a:gd name="T4" fmla="*/ 1283 w 1834"/>
                <a:gd name="T5" fmla="*/ 0 h 3069"/>
                <a:gd name="T6" fmla="*/ 1431 w 1834"/>
                <a:gd name="T7" fmla="*/ 0 h 3069"/>
                <a:gd name="T8" fmla="*/ 1834 w 1834"/>
                <a:gd name="T9" fmla="*/ 482 h 3069"/>
                <a:gd name="T10" fmla="*/ 1834 w 1834"/>
                <a:gd name="T11" fmla="*/ 482 h 3069"/>
                <a:gd name="T12" fmla="*/ 1834 w 1834"/>
                <a:gd name="T13" fmla="*/ 482 h 3069"/>
                <a:gd name="T14" fmla="*/ 1834 w 1834"/>
                <a:gd name="T15" fmla="*/ 3069 h 3069"/>
                <a:gd name="T16" fmla="*/ 40 w 1834"/>
                <a:gd name="T17" fmla="*/ 3069 h 3069"/>
                <a:gd name="T18" fmla="*/ 0 w 1834"/>
                <a:gd name="T19" fmla="*/ 213 h 3069"/>
                <a:gd name="T20" fmla="*/ 1040 w 1834"/>
                <a:gd name="T21" fmla="*/ 366 h 3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4" h="3069">
                  <a:moveTo>
                    <a:pt x="1040" y="366"/>
                  </a:moveTo>
                  <a:cubicBezTo>
                    <a:pt x="1083" y="69"/>
                    <a:pt x="1281" y="1"/>
                    <a:pt x="1281" y="1"/>
                  </a:cubicBezTo>
                  <a:cubicBezTo>
                    <a:pt x="1283" y="0"/>
                    <a:pt x="1283" y="0"/>
                    <a:pt x="1283" y="0"/>
                  </a:cubicBezTo>
                  <a:cubicBezTo>
                    <a:pt x="1352" y="0"/>
                    <a:pt x="1403" y="0"/>
                    <a:pt x="1431" y="0"/>
                  </a:cubicBezTo>
                  <a:cubicBezTo>
                    <a:pt x="1767" y="0"/>
                    <a:pt x="1834" y="482"/>
                    <a:pt x="1834" y="482"/>
                  </a:cubicBezTo>
                  <a:cubicBezTo>
                    <a:pt x="1834" y="482"/>
                    <a:pt x="1834" y="482"/>
                    <a:pt x="1834" y="482"/>
                  </a:cubicBezTo>
                  <a:cubicBezTo>
                    <a:pt x="1834" y="482"/>
                    <a:pt x="1834" y="482"/>
                    <a:pt x="1834" y="482"/>
                  </a:cubicBezTo>
                  <a:cubicBezTo>
                    <a:pt x="1834" y="3069"/>
                    <a:pt x="1834" y="3069"/>
                    <a:pt x="1834" y="3069"/>
                  </a:cubicBezTo>
                  <a:cubicBezTo>
                    <a:pt x="40" y="3069"/>
                    <a:pt x="40" y="3069"/>
                    <a:pt x="40" y="3069"/>
                  </a:cubicBezTo>
                  <a:cubicBezTo>
                    <a:pt x="0" y="213"/>
                    <a:pt x="0" y="213"/>
                    <a:pt x="0" y="213"/>
                  </a:cubicBezTo>
                  <a:lnTo>
                    <a:pt x="1040" y="366"/>
                  </a:lnTo>
                  <a:close/>
                </a:path>
              </a:pathLst>
            </a:custGeom>
            <a:solidFill>
              <a:srgbClr val="8CB7B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7" name="îslidé"/>
            <p:cNvSpPr/>
            <p:nvPr/>
          </p:nvSpPr>
          <p:spPr bwMode="auto">
            <a:xfrm>
              <a:off x="4703763" y="1533525"/>
              <a:ext cx="2903538" cy="3457575"/>
            </a:xfrm>
            <a:custGeom>
              <a:avLst/>
              <a:gdLst>
                <a:gd name="T0" fmla="*/ 3185 w 4383"/>
                <a:gd name="T1" fmla="*/ 4743 h 5221"/>
                <a:gd name="T2" fmla="*/ 0 w 4383"/>
                <a:gd name="T3" fmla="*/ 4743 h 5221"/>
                <a:gd name="T4" fmla="*/ 0 w 4383"/>
                <a:gd name="T5" fmla="*/ 396 h 5221"/>
                <a:gd name="T6" fmla="*/ 401 w 4383"/>
                <a:gd name="T7" fmla="*/ 0 h 5221"/>
                <a:gd name="T8" fmla="*/ 524 w 4383"/>
                <a:gd name="T9" fmla="*/ 0 h 5221"/>
                <a:gd name="T10" fmla="*/ 4128 w 4383"/>
                <a:gd name="T11" fmla="*/ 0 h 5221"/>
                <a:gd name="T12" fmla="*/ 4128 w 4383"/>
                <a:gd name="T13" fmla="*/ 0 h 5221"/>
                <a:gd name="T14" fmla="*/ 4383 w 4383"/>
                <a:gd name="T15" fmla="*/ 0 h 5221"/>
                <a:gd name="T16" fmla="*/ 4381 w 4383"/>
                <a:gd name="T17" fmla="*/ 1 h 5221"/>
                <a:gd name="T18" fmla="*/ 4132 w 4383"/>
                <a:gd name="T19" fmla="*/ 482 h 5221"/>
                <a:gd name="T20" fmla="*/ 4126 w 4383"/>
                <a:gd name="T21" fmla="*/ 482 h 5221"/>
                <a:gd name="T22" fmla="*/ 4126 w 4383"/>
                <a:gd name="T23" fmla="*/ 577 h 5221"/>
                <a:gd name="T24" fmla="*/ 4126 w 4383"/>
                <a:gd name="T25" fmla="*/ 4822 h 5221"/>
                <a:gd name="T26" fmla="*/ 4126 w 4383"/>
                <a:gd name="T27" fmla="*/ 4825 h 5221"/>
                <a:gd name="T28" fmla="*/ 3725 w 4383"/>
                <a:gd name="T29" fmla="*/ 5221 h 5221"/>
                <a:gd name="T30" fmla="*/ 3602 w 4383"/>
                <a:gd name="T31" fmla="*/ 5221 h 5221"/>
                <a:gd name="T32" fmla="*/ 3185 w 4383"/>
                <a:gd name="T33" fmla="*/ 4743 h 5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3" h="5221">
                  <a:moveTo>
                    <a:pt x="3185" y="4743"/>
                  </a:moveTo>
                  <a:cubicBezTo>
                    <a:pt x="0" y="4743"/>
                    <a:pt x="0" y="4743"/>
                    <a:pt x="0" y="4743"/>
                  </a:cubicBezTo>
                  <a:cubicBezTo>
                    <a:pt x="0" y="396"/>
                    <a:pt x="0" y="396"/>
                    <a:pt x="0" y="396"/>
                  </a:cubicBezTo>
                  <a:cubicBezTo>
                    <a:pt x="5" y="361"/>
                    <a:pt x="60" y="34"/>
                    <a:pt x="401" y="0"/>
                  </a:cubicBezTo>
                  <a:cubicBezTo>
                    <a:pt x="524" y="0"/>
                    <a:pt x="524" y="0"/>
                    <a:pt x="524" y="0"/>
                  </a:cubicBezTo>
                  <a:cubicBezTo>
                    <a:pt x="4128" y="0"/>
                    <a:pt x="4128" y="0"/>
                    <a:pt x="4128" y="0"/>
                  </a:cubicBezTo>
                  <a:cubicBezTo>
                    <a:pt x="4128" y="0"/>
                    <a:pt x="4128" y="0"/>
                    <a:pt x="4128" y="0"/>
                  </a:cubicBezTo>
                  <a:cubicBezTo>
                    <a:pt x="4228" y="0"/>
                    <a:pt x="4315" y="0"/>
                    <a:pt x="4383" y="0"/>
                  </a:cubicBezTo>
                  <a:cubicBezTo>
                    <a:pt x="4381" y="1"/>
                    <a:pt x="4381" y="1"/>
                    <a:pt x="4381" y="1"/>
                  </a:cubicBezTo>
                  <a:cubicBezTo>
                    <a:pt x="4381" y="1"/>
                    <a:pt x="4132" y="86"/>
                    <a:pt x="4132" y="482"/>
                  </a:cubicBezTo>
                  <a:cubicBezTo>
                    <a:pt x="4126" y="482"/>
                    <a:pt x="4126" y="482"/>
                    <a:pt x="4126" y="482"/>
                  </a:cubicBezTo>
                  <a:cubicBezTo>
                    <a:pt x="4126" y="577"/>
                    <a:pt x="4126" y="577"/>
                    <a:pt x="4126" y="577"/>
                  </a:cubicBezTo>
                  <a:cubicBezTo>
                    <a:pt x="4126" y="4822"/>
                    <a:pt x="4126" y="4822"/>
                    <a:pt x="4126" y="4822"/>
                  </a:cubicBezTo>
                  <a:cubicBezTo>
                    <a:pt x="4126" y="4822"/>
                    <a:pt x="4126" y="4823"/>
                    <a:pt x="4126" y="4825"/>
                  </a:cubicBezTo>
                  <a:cubicBezTo>
                    <a:pt x="4121" y="4860"/>
                    <a:pt x="4066" y="5187"/>
                    <a:pt x="3725" y="5221"/>
                  </a:cubicBezTo>
                  <a:cubicBezTo>
                    <a:pt x="3602" y="5221"/>
                    <a:pt x="3602" y="5221"/>
                    <a:pt x="3602" y="5221"/>
                  </a:cubicBezTo>
                  <a:cubicBezTo>
                    <a:pt x="3162" y="5182"/>
                    <a:pt x="3185" y="4743"/>
                    <a:pt x="3185" y="4743"/>
                  </a:cubicBezTo>
                </a:path>
              </a:pathLst>
            </a:custGeom>
            <a:solidFill>
              <a:srgbClr val="A8DEE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90" name="íṡlîḍe"/>
            <p:cNvSpPr/>
            <p:nvPr/>
          </p:nvSpPr>
          <p:spPr bwMode="auto">
            <a:xfrm>
              <a:off x="4173538" y="4675188"/>
              <a:ext cx="2976563" cy="333375"/>
            </a:xfrm>
            <a:custGeom>
              <a:avLst/>
              <a:gdLst>
                <a:gd name="T0" fmla="*/ 3989 w 4494"/>
                <a:gd name="T1" fmla="*/ 0 h 503"/>
                <a:gd name="T2" fmla="*/ 0 w 4494"/>
                <a:gd name="T3" fmla="*/ 0 h 503"/>
                <a:gd name="T4" fmla="*/ 403 w 4494"/>
                <a:gd name="T5" fmla="*/ 482 h 503"/>
                <a:gd name="T6" fmla="*/ 4494 w 4494"/>
                <a:gd name="T7" fmla="*/ 482 h 503"/>
                <a:gd name="T8" fmla="*/ 3989 w 4494"/>
                <a:gd name="T9" fmla="*/ 0 h 503"/>
              </a:gdLst>
              <a:ahLst/>
              <a:cxnLst>
                <a:cxn ang="0">
                  <a:pos x="T0" y="T1"/>
                </a:cxn>
                <a:cxn ang="0">
                  <a:pos x="T2" y="T3"/>
                </a:cxn>
                <a:cxn ang="0">
                  <a:pos x="T4" y="T5"/>
                </a:cxn>
                <a:cxn ang="0">
                  <a:pos x="T6" y="T7"/>
                </a:cxn>
                <a:cxn ang="0">
                  <a:pos x="T8" y="T9"/>
                </a:cxn>
              </a:cxnLst>
              <a:rect l="0" t="0" r="r" b="b"/>
              <a:pathLst>
                <a:path w="4494" h="503">
                  <a:moveTo>
                    <a:pt x="3989" y="0"/>
                  </a:moveTo>
                  <a:cubicBezTo>
                    <a:pt x="0" y="0"/>
                    <a:pt x="0" y="0"/>
                    <a:pt x="0" y="0"/>
                  </a:cubicBezTo>
                  <a:cubicBezTo>
                    <a:pt x="0" y="0"/>
                    <a:pt x="67" y="482"/>
                    <a:pt x="403" y="482"/>
                  </a:cubicBezTo>
                  <a:cubicBezTo>
                    <a:pt x="739" y="482"/>
                    <a:pt x="4494" y="482"/>
                    <a:pt x="4494" y="482"/>
                  </a:cubicBezTo>
                  <a:cubicBezTo>
                    <a:pt x="4494" y="482"/>
                    <a:pt x="3987" y="503"/>
                    <a:pt x="3989" y="0"/>
                  </a:cubicBezTo>
                  <a:close/>
                </a:path>
              </a:pathLst>
            </a:custGeom>
            <a:solidFill>
              <a:srgbClr val="8CB7B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391" name="îṡ1îḋè"/>
            <p:cNvSpPr/>
            <p:nvPr/>
          </p:nvSpPr>
          <p:spPr bwMode="auto">
            <a:xfrm>
              <a:off x="5870576" y="1876425"/>
              <a:ext cx="133032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2" name="íṧḷiḑé"/>
            <p:cNvSpPr/>
            <p:nvPr/>
          </p:nvSpPr>
          <p:spPr bwMode="auto">
            <a:xfrm>
              <a:off x="5634038" y="2093913"/>
              <a:ext cx="133032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3" name="íṩ1iḓe"/>
            <p:cNvSpPr/>
            <p:nvPr/>
          </p:nvSpPr>
          <p:spPr bwMode="auto">
            <a:xfrm>
              <a:off x="5178426" y="2093913"/>
              <a:ext cx="29527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4" name="îṣ1íḓe"/>
            <p:cNvSpPr/>
            <p:nvPr/>
          </p:nvSpPr>
          <p:spPr bwMode="auto">
            <a:xfrm>
              <a:off x="5424488" y="2311400"/>
              <a:ext cx="1328738"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5" name="îṥḻîďe"/>
            <p:cNvSpPr/>
            <p:nvPr/>
          </p:nvSpPr>
          <p:spPr bwMode="auto">
            <a:xfrm>
              <a:off x="5870576" y="2528888"/>
              <a:ext cx="1330325" cy="74612"/>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6" name="íş1îdé"/>
            <p:cNvSpPr/>
            <p:nvPr/>
          </p:nvSpPr>
          <p:spPr bwMode="auto">
            <a:xfrm>
              <a:off x="5314951" y="2528888"/>
              <a:ext cx="450850" cy="74612"/>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7" name="îṣ1ïḍê"/>
            <p:cNvSpPr/>
            <p:nvPr/>
          </p:nvSpPr>
          <p:spPr bwMode="auto">
            <a:xfrm>
              <a:off x="4962526" y="3603625"/>
              <a:ext cx="574675" cy="95250"/>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8" name="ïṩľíḓé"/>
            <p:cNvSpPr/>
            <p:nvPr/>
          </p:nvSpPr>
          <p:spPr bwMode="auto">
            <a:xfrm>
              <a:off x="4962526" y="3603625"/>
              <a:ext cx="5746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399" name="îṡļiḓê"/>
            <p:cNvSpPr/>
            <p:nvPr/>
          </p:nvSpPr>
          <p:spPr bwMode="auto">
            <a:xfrm>
              <a:off x="4975226" y="4271963"/>
              <a:ext cx="1330325"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0" name="i$ļïḓé"/>
            <p:cNvSpPr/>
            <p:nvPr/>
          </p:nvSpPr>
          <p:spPr bwMode="auto">
            <a:xfrm>
              <a:off x="6411913" y="4271963"/>
              <a:ext cx="449263" cy="73025"/>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1" name="îṧḻîďé"/>
            <p:cNvSpPr/>
            <p:nvPr/>
          </p:nvSpPr>
          <p:spPr bwMode="auto">
            <a:xfrm>
              <a:off x="5870576" y="4489450"/>
              <a:ext cx="1330325" cy="74612"/>
            </a:xfrm>
            <a:prstGeom prst="rect">
              <a:avLst/>
            </a:prstGeom>
            <a:solidFill>
              <a:srgbClr val="F1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p>
          </p:txBody>
        </p:sp>
        <p:sp>
          <p:nvSpPr>
            <p:cNvPr id="402" name="îṧlíḑe"/>
            <p:cNvSpPr/>
            <p:nvPr/>
          </p:nvSpPr>
          <p:spPr bwMode="auto">
            <a:xfrm>
              <a:off x="6121401" y="5138738"/>
              <a:ext cx="160338" cy="161925"/>
            </a:xfrm>
            <a:prstGeom prst="ellipse">
              <a:avLst/>
            </a:pr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3" name="işliḑè"/>
            <p:cNvSpPr/>
            <p:nvPr/>
          </p:nvSpPr>
          <p:spPr bwMode="auto">
            <a:xfrm>
              <a:off x="7693026" y="4572000"/>
              <a:ext cx="1360488" cy="1360487"/>
            </a:xfrm>
            <a:prstGeom prst="ellipse">
              <a:avLst/>
            </a:prstGeom>
            <a:solidFill>
              <a:srgbClr val="2A404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a:bodyPr>
            <a:lstStyle/>
            <a:p>
              <a:pPr algn="ctr"/>
            </a:p>
          </p:txBody>
        </p:sp>
        <p:sp>
          <p:nvSpPr>
            <p:cNvPr id="404" name="îśḷídé"/>
            <p:cNvSpPr/>
            <p:nvPr/>
          </p:nvSpPr>
          <p:spPr bwMode="auto">
            <a:xfrm>
              <a:off x="7627938" y="4505325"/>
              <a:ext cx="1490663" cy="1492250"/>
            </a:xfrm>
            <a:custGeom>
              <a:avLst/>
              <a:gdLst>
                <a:gd name="T0" fmla="*/ 1126 w 2252"/>
                <a:gd name="T1" fmla="*/ 99 h 2252"/>
                <a:gd name="T2" fmla="*/ 2153 w 2252"/>
                <a:gd name="T3" fmla="*/ 1126 h 2252"/>
                <a:gd name="T4" fmla="*/ 1126 w 2252"/>
                <a:gd name="T5" fmla="*/ 2153 h 2252"/>
                <a:gd name="T6" fmla="*/ 99 w 2252"/>
                <a:gd name="T7" fmla="*/ 1126 h 2252"/>
                <a:gd name="T8" fmla="*/ 1126 w 2252"/>
                <a:gd name="T9" fmla="*/ 99 h 2252"/>
                <a:gd name="T10" fmla="*/ 1126 w 2252"/>
                <a:gd name="T11" fmla="*/ 0 h 2252"/>
                <a:gd name="T12" fmla="*/ 688 w 2252"/>
                <a:gd name="T13" fmla="*/ 89 h 2252"/>
                <a:gd name="T14" fmla="*/ 330 w 2252"/>
                <a:gd name="T15" fmla="*/ 330 h 2252"/>
                <a:gd name="T16" fmla="*/ 89 w 2252"/>
                <a:gd name="T17" fmla="*/ 688 h 2252"/>
                <a:gd name="T18" fmla="*/ 0 w 2252"/>
                <a:gd name="T19" fmla="*/ 1126 h 2252"/>
                <a:gd name="T20" fmla="*/ 89 w 2252"/>
                <a:gd name="T21" fmla="*/ 1565 h 2252"/>
                <a:gd name="T22" fmla="*/ 330 w 2252"/>
                <a:gd name="T23" fmla="*/ 1922 h 2252"/>
                <a:gd name="T24" fmla="*/ 688 w 2252"/>
                <a:gd name="T25" fmla="*/ 2164 h 2252"/>
                <a:gd name="T26" fmla="*/ 1126 w 2252"/>
                <a:gd name="T27" fmla="*/ 2252 h 2252"/>
                <a:gd name="T28" fmla="*/ 1565 w 2252"/>
                <a:gd name="T29" fmla="*/ 2164 h 2252"/>
                <a:gd name="T30" fmla="*/ 1922 w 2252"/>
                <a:gd name="T31" fmla="*/ 1922 h 2252"/>
                <a:gd name="T32" fmla="*/ 2164 w 2252"/>
                <a:gd name="T33" fmla="*/ 1565 h 2252"/>
                <a:gd name="T34" fmla="*/ 2252 w 2252"/>
                <a:gd name="T35" fmla="*/ 1126 h 2252"/>
                <a:gd name="T36" fmla="*/ 2164 w 2252"/>
                <a:gd name="T37" fmla="*/ 688 h 2252"/>
                <a:gd name="T38" fmla="*/ 1922 w 2252"/>
                <a:gd name="T39" fmla="*/ 330 h 2252"/>
                <a:gd name="T40" fmla="*/ 1565 w 2252"/>
                <a:gd name="T41" fmla="*/ 89 h 2252"/>
                <a:gd name="T42" fmla="*/ 1126 w 2252"/>
                <a:gd name="T43" fmla="*/ 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2" h="2252">
                  <a:moveTo>
                    <a:pt x="1126" y="99"/>
                  </a:moveTo>
                  <a:cubicBezTo>
                    <a:pt x="1693" y="99"/>
                    <a:pt x="2153" y="559"/>
                    <a:pt x="2153" y="1126"/>
                  </a:cubicBezTo>
                  <a:cubicBezTo>
                    <a:pt x="2153" y="1693"/>
                    <a:pt x="1693" y="2153"/>
                    <a:pt x="1126" y="2153"/>
                  </a:cubicBezTo>
                  <a:cubicBezTo>
                    <a:pt x="559" y="2153"/>
                    <a:pt x="99" y="1693"/>
                    <a:pt x="99" y="1126"/>
                  </a:cubicBezTo>
                  <a:cubicBezTo>
                    <a:pt x="99" y="559"/>
                    <a:pt x="559" y="99"/>
                    <a:pt x="1126" y="99"/>
                  </a:cubicBezTo>
                  <a:moveTo>
                    <a:pt x="1126" y="0"/>
                  </a:moveTo>
                  <a:cubicBezTo>
                    <a:pt x="974" y="0"/>
                    <a:pt x="827" y="30"/>
                    <a:pt x="688" y="89"/>
                  </a:cubicBezTo>
                  <a:cubicBezTo>
                    <a:pt x="554" y="146"/>
                    <a:pt x="433" y="227"/>
                    <a:pt x="330" y="330"/>
                  </a:cubicBezTo>
                  <a:cubicBezTo>
                    <a:pt x="227" y="433"/>
                    <a:pt x="146" y="554"/>
                    <a:pt x="89" y="688"/>
                  </a:cubicBezTo>
                  <a:cubicBezTo>
                    <a:pt x="30" y="827"/>
                    <a:pt x="0" y="974"/>
                    <a:pt x="0" y="1126"/>
                  </a:cubicBezTo>
                  <a:cubicBezTo>
                    <a:pt x="0" y="1278"/>
                    <a:pt x="30" y="1426"/>
                    <a:pt x="89" y="1565"/>
                  </a:cubicBezTo>
                  <a:cubicBezTo>
                    <a:pt x="146" y="1699"/>
                    <a:pt x="227" y="1819"/>
                    <a:pt x="330" y="1922"/>
                  </a:cubicBezTo>
                  <a:cubicBezTo>
                    <a:pt x="433" y="2026"/>
                    <a:pt x="554" y="2107"/>
                    <a:pt x="688" y="2164"/>
                  </a:cubicBezTo>
                  <a:cubicBezTo>
                    <a:pt x="827" y="2222"/>
                    <a:pt x="974" y="2252"/>
                    <a:pt x="1126" y="2252"/>
                  </a:cubicBezTo>
                  <a:cubicBezTo>
                    <a:pt x="1278" y="2252"/>
                    <a:pt x="1426" y="2222"/>
                    <a:pt x="1565" y="2164"/>
                  </a:cubicBezTo>
                  <a:cubicBezTo>
                    <a:pt x="1699" y="2107"/>
                    <a:pt x="1819" y="2026"/>
                    <a:pt x="1922" y="1922"/>
                  </a:cubicBezTo>
                  <a:cubicBezTo>
                    <a:pt x="2026" y="1819"/>
                    <a:pt x="2107" y="1699"/>
                    <a:pt x="2164" y="1565"/>
                  </a:cubicBezTo>
                  <a:cubicBezTo>
                    <a:pt x="2222" y="1426"/>
                    <a:pt x="2252" y="1278"/>
                    <a:pt x="2252" y="1126"/>
                  </a:cubicBezTo>
                  <a:cubicBezTo>
                    <a:pt x="2252" y="974"/>
                    <a:pt x="2222" y="827"/>
                    <a:pt x="2164" y="688"/>
                  </a:cubicBezTo>
                  <a:cubicBezTo>
                    <a:pt x="2107" y="554"/>
                    <a:pt x="2026" y="433"/>
                    <a:pt x="1922" y="330"/>
                  </a:cubicBezTo>
                  <a:cubicBezTo>
                    <a:pt x="1819" y="227"/>
                    <a:pt x="1699" y="146"/>
                    <a:pt x="1565" y="89"/>
                  </a:cubicBezTo>
                  <a:cubicBezTo>
                    <a:pt x="1426" y="30"/>
                    <a:pt x="1278" y="0"/>
                    <a:pt x="1126" y="0"/>
                  </a:cubicBezTo>
                  <a:close/>
                </a:path>
              </a:pathLst>
            </a:custGeom>
            <a:solidFill>
              <a:srgbClr val="202C2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28" name="íSlíḍê"/>
            <p:cNvSpPr/>
            <p:nvPr/>
          </p:nvSpPr>
          <p:spPr bwMode="auto">
            <a:xfrm>
              <a:off x="7881938" y="4775200"/>
              <a:ext cx="903288" cy="938212"/>
            </a:xfrm>
            <a:custGeom>
              <a:avLst/>
              <a:gdLst>
                <a:gd name="T0" fmla="*/ 342 w 1364"/>
                <a:gd name="T1" fmla="*/ 1185 h 1417"/>
                <a:gd name="T2" fmla="*/ 271 w 1364"/>
                <a:gd name="T3" fmla="*/ 1063 h 1417"/>
                <a:gd name="T4" fmla="*/ 199 w 1364"/>
                <a:gd name="T5" fmla="*/ 1044 h 1417"/>
                <a:gd name="T6" fmla="*/ 0 w 1364"/>
                <a:gd name="T7" fmla="*/ 1159 h 1417"/>
                <a:gd name="T8" fmla="*/ 122 w 1364"/>
                <a:gd name="T9" fmla="*/ 946 h 1417"/>
                <a:gd name="T10" fmla="*/ 316 w 1364"/>
                <a:gd name="T11" fmla="*/ 924 h 1417"/>
                <a:gd name="T12" fmla="*/ 350 w 1364"/>
                <a:gd name="T13" fmla="*/ 900 h 1417"/>
                <a:gd name="T14" fmla="*/ 649 w 1364"/>
                <a:gd name="T15" fmla="*/ 589 h 1417"/>
                <a:gd name="T16" fmla="*/ 649 w 1364"/>
                <a:gd name="T17" fmla="*/ 589 h 1417"/>
                <a:gd name="T18" fmla="*/ 859 w 1364"/>
                <a:gd name="T19" fmla="*/ 370 h 1417"/>
                <a:gd name="T20" fmla="*/ 883 w 1364"/>
                <a:gd name="T21" fmla="*/ 331 h 1417"/>
                <a:gd name="T22" fmla="*/ 995 w 1364"/>
                <a:gd name="T23" fmla="*/ 46 h 1417"/>
                <a:gd name="T24" fmla="*/ 1240 w 1364"/>
                <a:gd name="T25" fmla="*/ 46 h 1417"/>
                <a:gd name="T26" fmla="*/ 1041 w 1364"/>
                <a:gd name="T27" fmla="*/ 161 h 1417"/>
                <a:gd name="T28" fmla="*/ 1022 w 1364"/>
                <a:gd name="T29" fmla="*/ 233 h 1417"/>
                <a:gd name="T30" fmla="*/ 1092 w 1364"/>
                <a:gd name="T31" fmla="*/ 355 h 1417"/>
                <a:gd name="T32" fmla="*/ 1165 w 1364"/>
                <a:gd name="T33" fmla="*/ 374 h 1417"/>
                <a:gd name="T34" fmla="*/ 1364 w 1364"/>
                <a:gd name="T35" fmla="*/ 258 h 1417"/>
                <a:gd name="T36" fmla="*/ 1241 w 1364"/>
                <a:gd name="T37" fmla="*/ 471 h 1417"/>
                <a:gd name="T38" fmla="*/ 1048 w 1364"/>
                <a:gd name="T39" fmla="*/ 494 h 1417"/>
                <a:gd name="T40" fmla="*/ 1013 w 1364"/>
                <a:gd name="T41" fmla="*/ 518 h 1417"/>
                <a:gd name="T42" fmla="*/ 715 w 1364"/>
                <a:gd name="T43" fmla="*/ 828 h 1417"/>
                <a:gd name="T44" fmla="*/ 715 w 1364"/>
                <a:gd name="T45" fmla="*/ 828 h 1417"/>
                <a:gd name="T46" fmla="*/ 504 w 1364"/>
                <a:gd name="T47" fmla="*/ 1048 h 1417"/>
                <a:gd name="T48" fmla="*/ 481 w 1364"/>
                <a:gd name="T49" fmla="*/ 1087 h 1417"/>
                <a:gd name="T50" fmla="*/ 369 w 1364"/>
                <a:gd name="T51" fmla="*/ 1372 h 1417"/>
                <a:gd name="T52" fmla="*/ 123 w 1364"/>
                <a:gd name="T53" fmla="*/ 1372 h 1417"/>
                <a:gd name="T54" fmla="*/ 323 w 1364"/>
                <a:gd name="T55" fmla="*/ 1257 h 1417"/>
                <a:gd name="T56" fmla="*/ 342 w 1364"/>
                <a:gd name="T57" fmla="*/ 118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4" h="1417">
                  <a:moveTo>
                    <a:pt x="342" y="1185"/>
                  </a:moveTo>
                  <a:cubicBezTo>
                    <a:pt x="271" y="1063"/>
                    <a:pt x="271" y="1063"/>
                    <a:pt x="271" y="1063"/>
                  </a:cubicBezTo>
                  <a:cubicBezTo>
                    <a:pt x="257" y="1038"/>
                    <a:pt x="224" y="1029"/>
                    <a:pt x="199" y="1044"/>
                  </a:cubicBezTo>
                  <a:cubicBezTo>
                    <a:pt x="0" y="1159"/>
                    <a:pt x="0" y="1159"/>
                    <a:pt x="0" y="1159"/>
                  </a:cubicBezTo>
                  <a:cubicBezTo>
                    <a:pt x="0" y="1075"/>
                    <a:pt x="44" y="992"/>
                    <a:pt x="122" y="946"/>
                  </a:cubicBezTo>
                  <a:cubicBezTo>
                    <a:pt x="183" y="911"/>
                    <a:pt x="253" y="905"/>
                    <a:pt x="316" y="924"/>
                  </a:cubicBezTo>
                  <a:cubicBezTo>
                    <a:pt x="328" y="918"/>
                    <a:pt x="340" y="911"/>
                    <a:pt x="350" y="900"/>
                  </a:cubicBezTo>
                  <a:cubicBezTo>
                    <a:pt x="649" y="589"/>
                    <a:pt x="649" y="589"/>
                    <a:pt x="649" y="589"/>
                  </a:cubicBezTo>
                  <a:cubicBezTo>
                    <a:pt x="649" y="589"/>
                    <a:pt x="649" y="589"/>
                    <a:pt x="649" y="589"/>
                  </a:cubicBezTo>
                  <a:cubicBezTo>
                    <a:pt x="859" y="370"/>
                    <a:pt x="859" y="370"/>
                    <a:pt x="859" y="370"/>
                  </a:cubicBezTo>
                  <a:cubicBezTo>
                    <a:pt x="871" y="359"/>
                    <a:pt x="878" y="345"/>
                    <a:pt x="883" y="331"/>
                  </a:cubicBezTo>
                  <a:cubicBezTo>
                    <a:pt x="850" y="224"/>
                    <a:pt x="893" y="105"/>
                    <a:pt x="995" y="46"/>
                  </a:cubicBezTo>
                  <a:cubicBezTo>
                    <a:pt x="1073" y="0"/>
                    <a:pt x="1167" y="3"/>
                    <a:pt x="1240" y="46"/>
                  </a:cubicBezTo>
                  <a:cubicBezTo>
                    <a:pt x="1041" y="161"/>
                    <a:pt x="1041" y="161"/>
                    <a:pt x="1041" y="161"/>
                  </a:cubicBezTo>
                  <a:cubicBezTo>
                    <a:pt x="1016" y="176"/>
                    <a:pt x="1007" y="208"/>
                    <a:pt x="1022" y="233"/>
                  </a:cubicBezTo>
                  <a:cubicBezTo>
                    <a:pt x="1092" y="355"/>
                    <a:pt x="1092" y="355"/>
                    <a:pt x="1092" y="355"/>
                  </a:cubicBezTo>
                  <a:cubicBezTo>
                    <a:pt x="1107" y="380"/>
                    <a:pt x="1139" y="389"/>
                    <a:pt x="1165" y="374"/>
                  </a:cubicBezTo>
                  <a:cubicBezTo>
                    <a:pt x="1364" y="258"/>
                    <a:pt x="1364" y="258"/>
                    <a:pt x="1364" y="258"/>
                  </a:cubicBezTo>
                  <a:cubicBezTo>
                    <a:pt x="1364" y="343"/>
                    <a:pt x="1320" y="426"/>
                    <a:pt x="1241" y="471"/>
                  </a:cubicBezTo>
                  <a:cubicBezTo>
                    <a:pt x="1180" y="507"/>
                    <a:pt x="1111" y="513"/>
                    <a:pt x="1048" y="494"/>
                  </a:cubicBezTo>
                  <a:cubicBezTo>
                    <a:pt x="1035" y="500"/>
                    <a:pt x="1023" y="507"/>
                    <a:pt x="1013" y="518"/>
                  </a:cubicBezTo>
                  <a:cubicBezTo>
                    <a:pt x="715" y="828"/>
                    <a:pt x="715" y="828"/>
                    <a:pt x="715" y="828"/>
                  </a:cubicBezTo>
                  <a:cubicBezTo>
                    <a:pt x="715" y="828"/>
                    <a:pt x="715" y="828"/>
                    <a:pt x="715" y="828"/>
                  </a:cubicBezTo>
                  <a:cubicBezTo>
                    <a:pt x="504" y="1048"/>
                    <a:pt x="504" y="1048"/>
                    <a:pt x="504" y="1048"/>
                  </a:cubicBezTo>
                  <a:cubicBezTo>
                    <a:pt x="493" y="1059"/>
                    <a:pt x="485" y="1072"/>
                    <a:pt x="481" y="1087"/>
                  </a:cubicBezTo>
                  <a:cubicBezTo>
                    <a:pt x="514" y="1194"/>
                    <a:pt x="470" y="1313"/>
                    <a:pt x="369" y="1372"/>
                  </a:cubicBezTo>
                  <a:cubicBezTo>
                    <a:pt x="290" y="1417"/>
                    <a:pt x="197" y="1414"/>
                    <a:pt x="123" y="1372"/>
                  </a:cubicBezTo>
                  <a:cubicBezTo>
                    <a:pt x="323" y="1257"/>
                    <a:pt x="323" y="1257"/>
                    <a:pt x="323" y="1257"/>
                  </a:cubicBezTo>
                  <a:cubicBezTo>
                    <a:pt x="348" y="1242"/>
                    <a:pt x="356" y="1210"/>
                    <a:pt x="342" y="1185"/>
                  </a:cubicBezTo>
                  <a:close/>
                </a:path>
              </a:pathLst>
            </a:custGeom>
            <a:solidFill>
              <a:srgbClr val="DFDF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0000" lnSpcReduction="10000"/>
            </a:bodyPr>
            <a:lstStyle/>
            <a:p>
              <a:pPr algn="ctr"/>
            </a:p>
          </p:txBody>
        </p:sp>
        <p:sp>
          <p:nvSpPr>
            <p:cNvPr id="406" name="iṣḻíḋé"/>
            <p:cNvSpPr/>
            <p:nvPr/>
          </p:nvSpPr>
          <p:spPr bwMode="auto">
            <a:xfrm>
              <a:off x="7904163" y="4770438"/>
              <a:ext cx="588963" cy="590550"/>
            </a:xfrm>
            <a:custGeom>
              <a:avLst/>
              <a:gdLst>
                <a:gd name="T0" fmla="*/ 0 w 890"/>
                <a:gd name="T1" fmla="*/ 87 h 890"/>
                <a:gd name="T2" fmla="*/ 86 w 890"/>
                <a:gd name="T3" fmla="*/ 0 h 890"/>
                <a:gd name="T4" fmla="*/ 231 w 890"/>
                <a:gd name="T5" fmla="*/ 59 h 890"/>
                <a:gd name="T6" fmla="*/ 290 w 890"/>
                <a:gd name="T7" fmla="*/ 204 h 890"/>
                <a:gd name="T8" fmla="*/ 862 w 890"/>
                <a:gd name="T9" fmla="*/ 777 h 890"/>
                <a:gd name="T10" fmla="*/ 866 w 890"/>
                <a:gd name="T11" fmla="*/ 867 h 890"/>
                <a:gd name="T12" fmla="*/ 776 w 890"/>
                <a:gd name="T13" fmla="*/ 863 h 890"/>
                <a:gd name="T14" fmla="*/ 203 w 890"/>
                <a:gd name="T15" fmla="*/ 290 h 890"/>
                <a:gd name="T16" fmla="*/ 59 w 890"/>
                <a:gd name="T17" fmla="*/ 231 h 890"/>
                <a:gd name="T18" fmla="*/ 0 w 890"/>
                <a:gd name="T19" fmla="*/ 8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0" h="890">
                  <a:moveTo>
                    <a:pt x="0" y="87"/>
                  </a:moveTo>
                  <a:cubicBezTo>
                    <a:pt x="86" y="0"/>
                    <a:pt x="86" y="0"/>
                    <a:pt x="86" y="0"/>
                  </a:cubicBezTo>
                  <a:cubicBezTo>
                    <a:pt x="231" y="59"/>
                    <a:pt x="231" y="59"/>
                    <a:pt x="231" y="59"/>
                  </a:cubicBezTo>
                  <a:cubicBezTo>
                    <a:pt x="290" y="204"/>
                    <a:pt x="290" y="204"/>
                    <a:pt x="290" y="204"/>
                  </a:cubicBezTo>
                  <a:cubicBezTo>
                    <a:pt x="862" y="777"/>
                    <a:pt x="862" y="777"/>
                    <a:pt x="862" y="777"/>
                  </a:cubicBezTo>
                  <a:cubicBezTo>
                    <a:pt x="888" y="802"/>
                    <a:pt x="890" y="843"/>
                    <a:pt x="866" y="867"/>
                  </a:cubicBezTo>
                  <a:cubicBezTo>
                    <a:pt x="842" y="890"/>
                    <a:pt x="802" y="889"/>
                    <a:pt x="776" y="863"/>
                  </a:cubicBezTo>
                  <a:cubicBezTo>
                    <a:pt x="203" y="290"/>
                    <a:pt x="203" y="290"/>
                    <a:pt x="203" y="290"/>
                  </a:cubicBezTo>
                  <a:cubicBezTo>
                    <a:pt x="59" y="231"/>
                    <a:pt x="59" y="231"/>
                    <a:pt x="59" y="231"/>
                  </a:cubicBezTo>
                  <a:lnTo>
                    <a:pt x="0" y="87"/>
                  </a:lnTo>
                  <a:close/>
                </a:path>
              </a:pathLst>
            </a:custGeom>
            <a:solidFill>
              <a:srgbClr val="67666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5000" lnSpcReduction="20000"/>
            </a:bodyPr>
            <a:lstStyle/>
            <a:p>
              <a:pPr algn="ctr"/>
            </a:p>
          </p:txBody>
        </p:sp>
        <p:sp>
          <p:nvSpPr>
            <p:cNvPr id="29" name="ï$ļïḓe"/>
            <p:cNvSpPr/>
            <p:nvPr/>
          </p:nvSpPr>
          <p:spPr bwMode="auto">
            <a:xfrm>
              <a:off x="8378826" y="5245100"/>
              <a:ext cx="492125" cy="495300"/>
            </a:xfrm>
            <a:custGeom>
              <a:avLst/>
              <a:gdLst>
                <a:gd name="T0" fmla="*/ 488 w 745"/>
                <a:gd name="T1" fmla="*/ 704 h 746"/>
                <a:gd name="T2" fmla="*/ 623 w 745"/>
                <a:gd name="T3" fmla="*/ 710 h 746"/>
                <a:gd name="T4" fmla="*/ 709 w 745"/>
                <a:gd name="T5" fmla="*/ 624 h 746"/>
                <a:gd name="T6" fmla="*/ 703 w 745"/>
                <a:gd name="T7" fmla="*/ 489 h 746"/>
                <a:gd name="T8" fmla="*/ 257 w 745"/>
                <a:gd name="T9" fmla="*/ 42 h 746"/>
                <a:gd name="T10" fmla="*/ 121 w 745"/>
                <a:gd name="T11" fmla="*/ 36 h 746"/>
                <a:gd name="T12" fmla="*/ 35 w 745"/>
                <a:gd name="T13" fmla="*/ 122 h 746"/>
                <a:gd name="T14" fmla="*/ 41 w 745"/>
                <a:gd name="T15" fmla="*/ 257 h 746"/>
                <a:gd name="T16" fmla="*/ 488 w 745"/>
                <a:gd name="T17" fmla="*/ 70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5" h="746">
                  <a:moveTo>
                    <a:pt x="488" y="704"/>
                  </a:moveTo>
                  <a:cubicBezTo>
                    <a:pt x="527" y="743"/>
                    <a:pt x="588" y="746"/>
                    <a:pt x="623" y="710"/>
                  </a:cubicBezTo>
                  <a:cubicBezTo>
                    <a:pt x="709" y="624"/>
                    <a:pt x="709" y="624"/>
                    <a:pt x="709" y="624"/>
                  </a:cubicBezTo>
                  <a:cubicBezTo>
                    <a:pt x="745" y="588"/>
                    <a:pt x="742" y="528"/>
                    <a:pt x="703" y="489"/>
                  </a:cubicBezTo>
                  <a:cubicBezTo>
                    <a:pt x="257" y="42"/>
                    <a:pt x="257" y="42"/>
                    <a:pt x="257" y="42"/>
                  </a:cubicBezTo>
                  <a:cubicBezTo>
                    <a:pt x="218" y="3"/>
                    <a:pt x="157" y="0"/>
                    <a:pt x="121" y="36"/>
                  </a:cubicBezTo>
                  <a:cubicBezTo>
                    <a:pt x="35" y="122"/>
                    <a:pt x="35" y="122"/>
                    <a:pt x="35" y="122"/>
                  </a:cubicBezTo>
                  <a:cubicBezTo>
                    <a:pt x="0" y="158"/>
                    <a:pt x="2" y="218"/>
                    <a:pt x="41" y="257"/>
                  </a:cubicBezTo>
                  <a:lnTo>
                    <a:pt x="488" y="704"/>
                  </a:lnTo>
                  <a:close/>
                </a:path>
              </a:pathLst>
            </a:custGeom>
            <a:solidFill>
              <a:srgbClr val="F37A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p>
          </p:txBody>
        </p:sp>
        <p:sp>
          <p:nvSpPr>
            <p:cNvPr id="408" name="íśḻîḋê"/>
            <p:cNvSpPr/>
            <p:nvPr/>
          </p:nvSpPr>
          <p:spPr bwMode="auto">
            <a:xfrm>
              <a:off x="8501063" y="5283200"/>
              <a:ext cx="333375" cy="333375"/>
            </a:xfrm>
            <a:custGeom>
              <a:avLst/>
              <a:gdLst>
                <a:gd name="T0" fmla="*/ 408 w 502"/>
                <a:gd name="T1" fmla="*/ 452 h 502"/>
                <a:gd name="T2" fmla="*/ 477 w 502"/>
                <a:gd name="T3" fmla="*/ 495 h 502"/>
                <a:gd name="T4" fmla="*/ 495 w 502"/>
                <a:gd name="T5" fmla="*/ 478 h 502"/>
                <a:gd name="T6" fmla="*/ 451 w 502"/>
                <a:gd name="T7" fmla="*/ 409 h 502"/>
                <a:gd name="T8" fmla="*/ 94 w 502"/>
                <a:gd name="T9" fmla="*/ 51 h 502"/>
                <a:gd name="T10" fmla="*/ 24 w 502"/>
                <a:gd name="T11" fmla="*/ 8 h 502"/>
                <a:gd name="T12" fmla="*/ 7 w 502"/>
                <a:gd name="T13" fmla="*/ 25 h 502"/>
                <a:gd name="T14" fmla="*/ 51 w 502"/>
                <a:gd name="T15" fmla="*/ 94 h 502"/>
                <a:gd name="T16" fmla="*/ 408 w 502"/>
                <a:gd name="T17" fmla="*/ 45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8" y="452"/>
                  </a:moveTo>
                  <a:cubicBezTo>
                    <a:pt x="439" y="483"/>
                    <a:pt x="470" y="502"/>
                    <a:pt x="477" y="495"/>
                  </a:cubicBezTo>
                  <a:cubicBezTo>
                    <a:pt x="495" y="478"/>
                    <a:pt x="495" y="478"/>
                    <a:pt x="495" y="478"/>
                  </a:cubicBezTo>
                  <a:cubicBezTo>
                    <a:pt x="502" y="471"/>
                    <a:pt x="482" y="440"/>
                    <a:pt x="451" y="409"/>
                  </a:cubicBezTo>
                  <a:cubicBezTo>
                    <a:pt x="94" y="51"/>
                    <a:pt x="94" y="51"/>
                    <a:pt x="94" y="51"/>
                  </a:cubicBezTo>
                  <a:cubicBezTo>
                    <a:pt x="63" y="20"/>
                    <a:pt x="31" y="0"/>
                    <a:pt x="24" y="8"/>
                  </a:cubicBezTo>
                  <a:cubicBezTo>
                    <a:pt x="7" y="25"/>
                    <a:pt x="7" y="25"/>
                    <a:pt x="7" y="25"/>
                  </a:cubicBezTo>
                  <a:cubicBezTo>
                    <a:pt x="0" y="32"/>
                    <a:pt x="20" y="63"/>
                    <a:pt x="51" y="94"/>
                  </a:cubicBezTo>
                  <a:lnTo>
                    <a:pt x="408" y="452"/>
                  </a:lnTo>
                  <a:close/>
                </a:path>
              </a:pathLst>
            </a:custGeom>
            <a:solidFill>
              <a:srgbClr val="F7AB9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09" name="îşļídé"/>
            <p:cNvSpPr/>
            <p:nvPr/>
          </p:nvSpPr>
          <p:spPr bwMode="auto">
            <a:xfrm>
              <a:off x="8415338" y="5368925"/>
              <a:ext cx="333375" cy="331787"/>
            </a:xfrm>
            <a:custGeom>
              <a:avLst/>
              <a:gdLst>
                <a:gd name="T0" fmla="*/ 408 w 502"/>
                <a:gd name="T1" fmla="*/ 451 h 501"/>
                <a:gd name="T2" fmla="*/ 477 w 502"/>
                <a:gd name="T3" fmla="*/ 494 h 501"/>
                <a:gd name="T4" fmla="*/ 495 w 502"/>
                <a:gd name="T5" fmla="*/ 477 h 501"/>
                <a:gd name="T6" fmla="*/ 451 w 502"/>
                <a:gd name="T7" fmla="*/ 408 h 501"/>
                <a:gd name="T8" fmla="*/ 94 w 502"/>
                <a:gd name="T9" fmla="*/ 50 h 501"/>
                <a:gd name="T10" fmla="*/ 24 w 502"/>
                <a:gd name="T11" fmla="*/ 7 h 501"/>
                <a:gd name="T12" fmla="*/ 7 w 502"/>
                <a:gd name="T13" fmla="*/ 24 h 501"/>
                <a:gd name="T14" fmla="*/ 50 w 502"/>
                <a:gd name="T15" fmla="*/ 93 h 501"/>
                <a:gd name="T16" fmla="*/ 408 w 502"/>
                <a:gd name="T17" fmla="*/ 45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1">
                  <a:moveTo>
                    <a:pt x="408" y="451"/>
                  </a:moveTo>
                  <a:cubicBezTo>
                    <a:pt x="439" y="482"/>
                    <a:pt x="470" y="501"/>
                    <a:pt x="477" y="494"/>
                  </a:cubicBezTo>
                  <a:cubicBezTo>
                    <a:pt x="495" y="477"/>
                    <a:pt x="495" y="477"/>
                    <a:pt x="495" y="477"/>
                  </a:cubicBezTo>
                  <a:cubicBezTo>
                    <a:pt x="502" y="470"/>
                    <a:pt x="482" y="439"/>
                    <a:pt x="451" y="408"/>
                  </a:cubicBezTo>
                  <a:cubicBezTo>
                    <a:pt x="94" y="50"/>
                    <a:pt x="94" y="50"/>
                    <a:pt x="94" y="50"/>
                  </a:cubicBezTo>
                  <a:cubicBezTo>
                    <a:pt x="62" y="19"/>
                    <a:pt x="31" y="0"/>
                    <a:pt x="24" y="7"/>
                  </a:cubicBezTo>
                  <a:cubicBezTo>
                    <a:pt x="7" y="24"/>
                    <a:pt x="7" y="24"/>
                    <a:pt x="7" y="24"/>
                  </a:cubicBezTo>
                  <a:cubicBezTo>
                    <a:pt x="0" y="31"/>
                    <a:pt x="19" y="62"/>
                    <a:pt x="50" y="93"/>
                  </a:cubicBezTo>
                  <a:lnTo>
                    <a:pt x="408" y="451"/>
                  </a:lnTo>
                  <a:close/>
                </a:path>
              </a:pathLst>
            </a:custGeom>
            <a:solidFill>
              <a:srgbClr val="F7AB9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0" name="ïśḷiḋê"/>
            <p:cNvSpPr/>
            <p:nvPr/>
          </p:nvSpPr>
          <p:spPr bwMode="auto">
            <a:xfrm>
              <a:off x="8458201" y="5326063"/>
              <a:ext cx="333375" cy="333375"/>
            </a:xfrm>
            <a:custGeom>
              <a:avLst/>
              <a:gdLst>
                <a:gd name="T0" fmla="*/ 409 w 502"/>
                <a:gd name="T1" fmla="*/ 451 h 502"/>
                <a:gd name="T2" fmla="*/ 478 w 502"/>
                <a:gd name="T3" fmla="*/ 495 h 502"/>
                <a:gd name="T4" fmla="*/ 495 w 502"/>
                <a:gd name="T5" fmla="*/ 477 h 502"/>
                <a:gd name="T6" fmla="*/ 452 w 502"/>
                <a:gd name="T7" fmla="*/ 408 h 502"/>
                <a:gd name="T8" fmla="*/ 94 w 502"/>
                <a:gd name="T9" fmla="*/ 51 h 502"/>
                <a:gd name="T10" fmla="*/ 25 w 502"/>
                <a:gd name="T11" fmla="*/ 7 h 502"/>
                <a:gd name="T12" fmla="*/ 8 w 502"/>
                <a:gd name="T13" fmla="*/ 24 h 502"/>
                <a:gd name="T14" fmla="*/ 51 w 502"/>
                <a:gd name="T15" fmla="*/ 94 h 502"/>
                <a:gd name="T16" fmla="*/ 409 w 502"/>
                <a:gd name="T17" fmla="*/ 4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502">
                  <a:moveTo>
                    <a:pt x="409" y="451"/>
                  </a:moveTo>
                  <a:cubicBezTo>
                    <a:pt x="440" y="482"/>
                    <a:pt x="471" y="502"/>
                    <a:pt x="478" y="495"/>
                  </a:cubicBezTo>
                  <a:cubicBezTo>
                    <a:pt x="495" y="477"/>
                    <a:pt x="495" y="477"/>
                    <a:pt x="495" y="477"/>
                  </a:cubicBezTo>
                  <a:cubicBezTo>
                    <a:pt x="502" y="470"/>
                    <a:pt x="483" y="439"/>
                    <a:pt x="452" y="408"/>
                  </a:cubicBezTo>
                  <a:cubicBezTo>
                    <a:pt x="94" y="51"/>
                    <a:pt x="94" y="51"/>
                    <a:pt x="94" y="51"/>
                  </a:cubicBezTo>
                  <a:cubicBezTo>
                    <a:pt x="63" y="20"/>
                    <a:pt x="32" y="0"/>
                    <a:pt x="25" y="7"/>
                  </a:cubicBezTo>
                  <a:cubicBezTo>
                    <a:pt x="8" y="24"/>
                    <a:pt x="8" y="24"/>
                    <a:pt x="8" y="24"/>
                  </a:cubicBezTo>
                  <a:cubicBezTo>
                    <a:pt x="0" y="32"/>
                    <a:pt x="20" y="63"/>
                    <a:pt x="51" y="94"/>
                  </a:cubicBezTo>
                  <a:lnTo>
                    <a:pt x="409" y="451"/>
                  </a:lnTo>
                  <a:close/>
                </a:path>
              </a:pathLst>
            </a:custGeom>
            <a:solidFill>
              <a:srgbClr val="F7AB9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1" name="íṡľíḋê"/>
            <p:cNvSpPr/>
            <p:nvPr/>
          </p:nvSpPr>
          <p:spPr bwMode="auto">
            <a:xfrm>
              <a:off x="5907088" y="2746375"/>
              <a:ext cx="982663" cy="74612"/>
            </a:xfrm>
            <a:custGeom>
              <a:avLst/>
              <a:gdLst>
                <a:gd name="T0" fmla="*/ 619 w 619"/>
                <a:gd name="T1" fmla="*/ 0 h 47"/>
                <a:gd name="T2" fmla="*/ 0 w 619"/>
                <a:gd name="T3" fmla="*/ 0 h 47"/>
                <a:gd name="T4" fmla="*/ 59 w 619"/>
                <a:gd name="T5" fmla="*/ 47 h 47"/>
                <a:gd name="T6" fmla="*/ 619 w 619"/>
                <a:gd name="T7" fmla="*/ 47 h 47"/>
                <a:gd name="T8" fmla="*/ 619 w 619"/>
                <a:gd name="T9" fmla="*/ 0 h 47"/>
              </a:gdLst>
              <a:ahLst/>
              <a:cxnLst>
                <a:cxn ang="0">
                  <a:pos x="T0" y="T1"/>
                </a:cxn>
                <a:cxn ang="0">
                  <a:pos x="T2" y="T3"/>
                </a:cxn>
                <a:cxn ang="0">
                  <a:pos x="T4" y="T5"/>
                </a:cxn>
                <a:cxn ang="0">
                  <a:pos x="T6" y="T7"/>
                </a:cxn>
                <a:cxn ang="0">
                  <a:pos x="T8" y="T9"/>
                </a:cxn>
              </a:cxnLst>
              <a:rect l="0" t="0" r="r" b="b"/>
              <a:pathLst>
                <a:path w="619" h="47">
                  <a:moveTo>
                    <a:pt x="619" y="0"/>
                  </a:moveTo>
                  <a:lnTo>
                    <a:pt x="0" y="0"/>
                  </a:lnTo>
                  <a:lnTo>
                    <a:pt x="59" y="47"/>
                  </a:lnTo>
                  <a:lnTo>
                    <a:pt x="619" y="47"/>
                  </a:lnTo>
                  <a:lnTo>
                    <a:pt x="619"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2" name="íŝḷîḋè"/>
            <p:cNvSpPr/>
            <p:nvPr/>
          </p:nvSpPr>
          <p:spPr bwMode="auto">
            <a:xfrm>
              <a:off x="5522913" y="2747963"/>
              <a:ext cx="565150" cy="95250"/>
            </a:xfrm>
            <a:custGeom>
              <a:avLst/>
              <a:gdLst>
                <a:gd name="T0" fmla="*/ 0 w 356"/>
                <a:gd name="T1" fmla="*/ 0 h 60"/>
                <a:gd name="T2" fmla="*/ 0 w 356"/>
                <a:gd name="T3" fmla="*/ 60 h 60"/>
                <a:gd name="T4" fmla="*/ 356 w 356"/>
                <a:gd name="T5" fmla="*/ 60 h 60"/>
                <a:gd name="T6" fmla="*/ 280 w 356"/>
                <a:gd name="T7" fmla="*/ 0 h 60"/>
                <a:gd name="T8" fmla="*/ 0 w 356"/>
                <a:gd name="T9" fmla="*/ 0 h 60"/>
              </a:gdLst>
              <a:ahLst/>
              <a:cxnLst>
                <a:cxn ang="0">
                  <a:pos x="T0" y="T1"/>
                </a:cxn>
                <a:cxn ang="0">
                  <a:pos x="T2" y="T3"/>
                </a:cxn>
                <a:cxn ang="0">
                  <a:pos x="T4" y="T5"/>
                </a:cxn>
                <a:cxn ang="0">
                  <a:pos x="T6" y="T7"/>
                </a:cxn>
                <a:cxn ang="0">
                  <a:pos x="T8" y="T9"/>
                </a:cxn>
              </a:cxnLst>
              <a:rect l="0" t="0" r="r" b="b"/>
              <a:pathLst>
                <a:path w="356" h="60">
                  <a:moveTo>
                    <a:pt x="0" y="0"/>
                  </a:moveTo>
                  <a:lnTo>
                    <a:pt x="0" y="60"/>
                  </a:lnTo>
                  <a:lnTo>
                    <a:pt x="356" y="60"/>
                  </a:lnTo>
                  <a:lnTo>
                    <a:pt x="280"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3" name="îşľîďê"/>
            <p:cNvSpPr/>
            <p:nvPr/>
          </p:nvSpPr>
          <p:spPr bwMode="auto">
            <a:xfrm>
              <a:off x="5522913" y="2747963"/>
              <a:ext cx="565150" cy="95250"/>
            </a:xfrm>
            <a:custGeom>
              <a:avLst/>
              <a:gdLst>
                <a:gd name="T0" fmla="*/ 0 w 356"/>
                <a:gd name="T1" fmla="*/ 0 h 60"/>
                <a:gd name="T2" fmla="*/ 0 w 356"/>
                <a:gd name="T3" fmla="*/ 60 h 60"/>
                <a:gd name="T4" fmla="*/ 356 w 356"/>
                <a:gd name="T5" fmla="*/ 60 h 60"/>
                <a:gd name="T6" fmla="*/ 280 w 356"/>
                <a:gd name="T7" fmla="*/ 0 h 60"/>
                <a:gd name="T8" fmla="*/ 0 w 356"/>
                <a:gd name="T9" fmla="*/ 0 h 60"/>
              </a:gdLst>
              <a:ahLst/>
              <a:cxnLst>
                <a:cxn ang="0">
                  <a:pos x="T0" y="T1"/>
                </a:cxn>
                <a:cxn ang="0">
                  <a:pos x="T2" y="T3"/>
                </a:cxn>
                <a:cxn ang="0">
                  <a:pos x="T4" y="T5"/>
                </a:cxn>
                <a:cxn ang="0">
                  <a:pos x="T6" y="T7"/>
                </a:cxn>
                <a:cxn ang="0">
                  <a:pos x="T8" y="T9"/>
                </a:cxn>
              </a:cxnLst>
              <a:rect l="0" t="0" r="r" b="b"/>
              <a:pathLst>
                <a:path w="356" h="60">
                  <a:moveTo>
                    <a:pt x="0" y="0"/>
                  </a:moveTo>
                  <a:lnTo>
                    <a:pt x="0" y="60"/>
                  </a:lnTo>
                  <a:lnTo>
                    <a:pt x="356" y="60"/>
                  </a:lnTo>
                  <a:lnTo>
                    <a:pt x="28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4" name="ïšḻíḓè"/>
            <p:cNvSpPr/>
            <p:nvPr/>
          </p:nvSpPr>
          <p:spPr bwMode="auto">
            <a:xfrm>
              <a:off x="6130926" y="2963863"/>
              <a:ext cx="498475" cy="74612"/>
            </a:xfrm>
            <a:custGeom>
              <a:avLst/>
              <a:gdLst>
                <a:gd name="T0" fmla="*/ 314 w 314"/>
                <a:gd name="T1" fmla="*/ 0 h 47"/>
                <a:gd name="T2" fmla="*/ 0 w 314"/>
                <a:gd name="T3" fmla="*/ 0 h 47"/>
                <a:gd name="T4" fmla="*/ 9 w 314"/>
                <a:gd name="T5" fmla="*/ 23 h 47"/>
                <a:gd name="T6" fmla="*/ 24 w 314"/>
                <a:gd name="T7" fmla="*/ 47 h 47"/>
                <a:gd name="T8" fmla="*/ 314 w 314"/>
                <a:gd name="T9" fmla="*/ 47 h 47"/>
                <a:gd name="T10" fmla="*/ 314 w 314"/>
                <a:gd name="T11" fmla="*/ 0 h 47"/>
              </a:gdLst>
              <a:ahLst/>
              <a:cxnLst>
                <a:cxn ang="0">
                  <a:pos x="T0" y="T1"/>
                </a:cxn>
                <a:cxn ang="0">
                  <a:pos x="T2" y="T3"/>
                </a:cxn>
                <a:cxn ang="0">
                  <a:pos x="T4" y="T5"/>
                </a:cxn>
                <a:cxn ang="0">
                  <a:pos x="T6" y="T7"/>
                </a:cxn>
                <a:cxn ang="0">
                  <a:pos x="T8" y="T9"/>
                </a:cxn>
                <a:cxn ang="0">
                  <a:pos x="T10" y="T11"/>
                </a:cxn>
              </a:cxnLst>
              <a:rect l="0" t="0" r="r" b="b"/>
              <a:pathLst>
                <a:path w="314" h="47">
                  <a:moveTo>
                    <a:pt x="314" y="0"/>
                  </a:moveTo>
                  <a:lnTo>
                    <a:pt x="0" y="0"/>
                  </a:lnTo>
                  <a:lnTo>
                    <a:pt x="9" y="23"/>
                  </a:lnTo>
                  <a:lnTo>
                    <a:pt x="24" y="47"/>
                  </a:lnTo>
                  <a:lnTo>
                    <a:pt x="314" y="47"/>
                  </a:lnTo>
                  <a:lnTo>
                    <a:pt x="314"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5" name="íṧļíḍê"/>
            <p:cNvSpPr/>
            <p:nvPr/>
          </p:nvSpPr>
          <p:spPr bwMode="auto">
            <a:xfrm>
              <a:off x="5908676" y="2973388"/>
              <a:ext cx="285750" cy="93662"/>
            </a:xfrm>
            <a:custGeom>
              <a:avLst/>
              <a:gdLst>
                <a:gd name="T0" fmla="*/ 149 w 180"/>
                <a:gd name="T1" fmla="*/ 0 h 59"/>
                <a:gd name="T2" fmla="*/ 0 w 180"/>
                <a:gd name="T3" fmla="*/ 0 h 59"/>
                <a:gd name="T4" fmla="*/ 0 w 180"/>
                <a:gd name="T5" fmla="*/ 59 h 59"/>
                <a:gd name="T6" fmla="*/ 180 w 180"/>
                <a:gd name="T7" fmla="*/ 59 h 59"/>
                <a:gd name="T8" fmla="*/ 161 w 180"/>
                <a:gd name="T9" fmla="*/ 29 h 59"/>
                <a:gd name="T10" fmla="*/ 149 w 180"/>
                <a:gd name="T11" fmla="*/ 0 h 59"/>
              </a:gdLst>
              <a:ahLst/>
              <a:cxnLst>
                <a:cxn ang="0">
                  <a:pos x="T0" y="T1"/>
                </a:cxn>
                <a:cxn ang="0">
                  <a:pos x="T2" y="T3"/>
                </a:cxn>
                <a:cxn ang="0">
                  <a:pos x="T4" y="T5"/>
                </a:cxn>
                <a:cxn ang="0">
                  <a:pos x="T6" y="T7"/>
                </a:cxn>
                <a:cxn ang="0">
                  <a:pos x="T8" y="T9"/>
                </a:cxn>
                <a:cxn ang="0">
                  <a:pos x="T10" y="T11"/>
                </a:cxn>
              </a:cxnLst>
              <a:rect l="0" t="0" r="r" b="b"/>
              <a:pathLst>
                <a:path w="180" h="59">
                  <a:moveTo>
                    <a:pt x="149" y="0"/>
                  </a:moveTo>
                  <a:lnTo>
                    <a:pt x="0" y="0"/>
                  </a:lnTo>
                  <a:lnTo>
                    <a:pt x="0" y="59"/>
                  </a:lnTo>
                  <a:lnTo>
                    <a:pt x="180" y="59"/>
                  </a:lnTo>
                  <a:lnTo>
                    <a:pt x="161" y="29"/>
                  </a:lnTo>
                  <a:lnTo>
                    <a:pt x="149"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6" name="ïṧḻîḋè"/>
            <p:cNvSpPr/>
            <p:nvPr/>
          </p:nvSpPr>
          <p:spPr bwMode="auto">
            <a:xfrm>
              <a:off x="5908676" y="2973388"/>
              <a:ext cx="285750" cy="93662"/>
            </a:xfrm>
            <a:custGeom>
              <a:avLst/>
              <a:gdLst>
                <a:gd name="T0" fmla="*/ 149 w 180"/>
                <a:gd name="T1" fmla="*/ 0 h 59"/>
                <a:gd name="T2" fmla="*/ 0 w 180"/>
                <a:gd name="T3" fmla="*/ 0 h 59"/>
                <a:gd name="T4" fmla="*/ 0 w 180"/>
                <a:gd name="T5" fmla="*/ 59 h 59"/>
                <a:gd name="T6" fmla="*/ 180 w 180"/>
                <a:gd name="T7" fmla="*/ 59 h 59"/>
                <a:gd name="T8" fmla="*/ 161 w 180"/>
                <a:gd name="T9" fmla="*/ 29 h 59"/>
                <a:gd name="T10" fmla="*/ 149 w 180"/>
                <a:gd name="T11" fmla="*/ 0 h 59"/>
              </a:gdLst>
              <a:ahLst/>
              <a:cxnLst>
                <a:cxn ang="0">
                  <a:pos x="T0" y="T1"/>
                </a:cxn>
                <a:cxn ang="0">
                  <a:pos x="T2" y="T3"/>
                </a:cxn>
                <a:cxn ang="0">
                  <a:pos x="T4" y="T5"/>
                </a:cxn>
                <a:cxn ang="0">
                  <a:pos x="T6" y="T7"/>
                </a:cxn>
                <a:cxn ang="0">
                  <a:pos x="T8" y="T9"/>
                </a:cxn>
                <a:cxn ang="0">
                  <a:pos x="T10" y="T11"/>
                </a:cxn>
              </a:cxnLst>
              <a:rect l="0" t="0" r="r" b="b"/>
              <a:pathLst>
                <a:path w="180" h="59">
                  <a:moveTo>
                    <a:pt x="149" y="0"/>
                  </a:moveTo>
                  <a:lnTo>
                    <a:pt x="0" y="0"/>
                  </a:lnTo>
                  <a:lnTo>
                    <a:pt x="0" y="59"/>
                  </a:lnTo>
                  <a:lnTo>
                    <a:pt x="180" y="59"/>
                  </a:lnTo>
                  <a:lnTo>
                    <a:pt x="161" y="29"/>
                  </a:lnTo>
                  <a:lnTo>
                    <a:pt x="1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7" name="îşḻiḋè"/>
            <p:cNvSpPr/>
            <p:nvPr/>
          </p:nvSpPr>
          <p:spPr bwMode="auto">
            <a:xfrm>
              <a:off x="5476876" y="3171825"/>
              <a:ext cx="887413" cy="93662"/>
            </a:xfrm>
            <a:custGeom>
              <a:avLst/>
              <a:gdLst>
                <a:gd name="T0" fmla="*/ 0 w 559"/>
                <a:gd name="T1" fmla="*/ 0 h 59"/>
                <a:gd name="T2" fmla="*/ 0 w 559"/>
                <a:gd name="T3" fmla="*/ 59 h 59"/>
                <a:gd name="T4" fmla="*/ 559 w 559"/>
                <a:gd name="T5" fmla="*/ 59 h 59"/>
                <a:gd name="T6" fmla="*/ 550 w 559"/>
                <a:gd name="T7" fmla="*/ 0 h 59"/>
                <a:gd name="T8" fmla="*/ 0 w 559"/>
                <a:gd name="T9" fmla="*/ 0 h 59"/>
              </a:gdLst>
              <a:ahLst/>
              <a:cxnLst>
                <a:cxn ang="0">
                  <a:pos x="T0" y="T1"/>
                </a:cxn>
                <a:cxn ang="0">
                  <a:pos x="T2" y="T3"/>
                </a:cxn>
                <a:cxn ang="0">
                  <a:pos x="T4" y="T5"/>
                </a:cxn>
                <a:cxn ang="0">
                  <a:pos x="T6" y="T7"/>
                </a:cxn>
                <a:cxn ang="0">
                  <a:pos x="T8" y="T9"/>
                </a:cxn>
              </a:cxnLst>
              <a:rect l="0" t="0" r="r" b="b"/>
              <a:pathLst>
                <a:path w="559" h="59">
                  <a:moveTo>
                    <a:pt x="0" y="0"/>
                  </a:moveTo>
                  <a:lnTo>
                    <a:pt x="0" y="59"/>
                  </a:lnTo>
                  <a:lnTo>
                    <a:pt x="559" y="59"/>
                  </a:lnTo>
                  <a:lnTo>
                    <a:pt x="550"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8" name="iṧḷiḑe"/>
            <p:cNvSpPr/>
            <p:nvPr/>
          </p:nvSpPr>
          <p:spPr bwMode="auto">
            <a:xfrm>
              <a:off x="5476876" y="3171825"/>
              <a:ext cx="887413" cy="93662"/>
            </a:xfrm>
            <a:custGeom>
              <a:avLst/>
              <a:gdLst>
                <a:gd name="T0" fmla="*/ 0 w 559"/>
                <a:gd name="T1" fmla="*/ 0 h 59"/>
                <a:gd name="T2" fmla="*/ 0 w 559"/>
                <a:gd name="T3" fmla="*/ 59 h 59"/>
                <a:gd name="T4" fmla="*/ 559 w 559"/>
                <a:gd name="T5" fmla="*/ 59 h 59"/>
                <a:gd name="T6" fmla="*/ 550 w 559"/>
                <a:gd name="T7" fmla="*/ 0 h 59"/>
                <a:gd name="T8" fmla="*/ 0 w 559"/>
                <a:gd name="T9" fmla="*/ 0 h 59"/>
              </a:gdLst>
              <a:ahLst/>
              <a:cxnLst>
                <a:cxn ang="0">
                  <a:pos x="T0" y="T1"/>
                </a:cxn>
                <a:cxn ang="0">
                  <a:pos x="T2" y="T3"/>
                </a:cxn>
                <a:cxn ang="0">
                  <a:pos x="T4" y="T5"/>
                </a:cxn>
                <a:cxn ang="0">
                  <a:pos x="T6" y="T7"/>
                </a:cxn>
                <a:cxn ang="0">
                  <a:pos x="T8" y="T9"/>
                </a:cxn>
              </a:cxnLst>
              <a:rect l="0" t="0" r="r" b="b"/>
              <a:pathLst>
                <a:path w="559" h="59">
                  <a:moveTo>
                    <a:pt x="0" y="0"/>
                  </a:moveTo>
                  <a:lnTo>
                    <a:pt x="0" y="59"/>
                  </a:lnTo>
                  <a:lnTo>
                    <a:pt x="559" y="59"/>
                  </a:lnTo>
                  <a:lnTo>
                    <a:pt x="5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19" name="i$liḍè"/>
            <p:cNvSpPr/>
            <p:nvPr/>
          </p:nvSpPr>
          <p:spPr bwMode="auto">
            <a:xfrm>
              <a:off x="6246813" y="3182938"/>
              <a:ext cx="647700" cy="73025"/>
            </a:xfrm>
            <a:custGeom>
              <a:avLst/>
              <a:gdLst>
                <a:gd name="T0" fmla="*/ 408 w 408"/>
                <a:gd name="T1" fmla="*/ 0 h 46"/>
                <a:gd name="T2" fmla="*/ 0 w 408"/>
                <a:gd name="T3" fmla="*/ 0 h 46"/>
                <a:gd name="T4" fmla="*/ 6 w 408"/>
                <a:gd name="T5" fmla="*/ 46 h 46"/>
                <a:gd name="T6" fmla="*/ 408 w 408"/>
                <a:gd name="T7" fmla="*/ 46 h 46"/>
                <a:gd name="T8" fmla="*/ 408 w 408"/>
                <a:gd name="T9" fmla="*/ 0 h 46"/>
              </a:gdLst>
              <a:ahLst/>
              <a:cxnLst>
                <a:cxn ang="0">
                  <a:pos x="T0" y="T1"/>
                </a:cxn>
                <a:cxn ang="0">
                  <a:pos x="T2" y="T3"/>
                </a:cxn>
                <a:cxn ang="0">
                  <a:pos x="T4" y="T5"/>
                </a:cxn>
                <a:cxn ang="0">
                  <a:pos x="T6" y="T7"/>
                </a:cxn>
                <a:cxn ang="0">
                  <a:pos x="T8" y="T9"/>
                </a:cxn>
              </a:cxnLst>
              <a:rect l="0" t="0" r="r" b="b"/>
              <a:pathLst>
                <a:path w="408" h="46">
                  <a:moveTo>
                    <a:pt x="408" y="0"/>
                  </a:moveTo>
                  <a:lnTo>
                    <a:pt x="0" y="0"/>
                  </a:lnTo>
                  <a:lnTo>
                    <a:pt x="6" y="46"/>
                  </a:lnTo>
                  <a:lnTo>
                    <a:pt x="408" y="46"/>
                  </a:lnTo>
                  <a:lnTo>
                    <a:pt x="408"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0" name="ïsļïdè"/>
            <p:cNvSpPr/>
            <p:nvPr/>
          </p:nvSpPr>
          <p:spPr bwMode="auto">
            <a:xfrm>
              <a:off x="5870576" y="3395663"/>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1" name="íşlïďè"/>
            <p:cNvSpPr/>
            <p:nvPr/>
          </p:nvSpPr>
          <p:spPr bwMode="auto">
            <a:xfrm>
              <a:off x="5870576" y="3395663"/>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2" name="íSḷïde"/>
            <p:cNvSpPr/>
            <p:nvPr/>
          </p:nvSpPr>
          <p:spPr bwMode="auto">
            <a:xfrm>
              <a:off x="6269038" y="3400425"/>
              <a:ext cx="931863" cy="74612"/>
            </a:xfrm>
            <a:custGeom>
              <a:avLst/>
              <a:gdLst>
                <a:gd name="T0" fmla="*/ 587 w 587"/>
                <a:gd name="T1" fmla="*/ 0 h 47"/>
                <a:gd name="T2" fmla="*/ 0 w 587"/>
                <a:gd name="T3" fmla="*/ 0 h 47"/>
                <a:gd name="T4" fmla="*/ 1 w 587"/>
                <a:gd name="T5" fmla="*/ 47 h 47"/>
                <a:gd name="T6" fmla="*/ 587 w 587"/>
                <a:gd name="T7" fmla="*/ 47 h 47"/>
                <a:gd name="T8" fmla="*/ 587 w 587"/>
                <a:gd name="T9" fmla="*/ 0 h 47"/>
              </a:gdLst>
              <a:ahLst/>
              <a:cxnLst>
                <a:cxn ang="0">
                  <a:pos x="T0" y="T1"/>
                </a:cxn>
                <a:cxn ang="0">
                  <a:pos x="T2" y="T3"/>
                </a:cxn>
                <a:cxn ang="0">
                  <a:pos x="T4" y="T5"/>
                </a:cxn>
                <a:cxn ang="0">
                  <a:pos x="T6" y="T7"/>
                </a:cxn>
                <a:cxn ang="0">
                  <a:pos x="T8" y="T9"/>
                </a:cxn>
              </a:cxnLst>
              <a:rect l="0" t="0" r="r" b="b"/>
              <a:pathLst>
                <a:path w="587" h="47">
                  <a:moveTo>
                    <a:pt x="587" y="0"/>
                  </a:moveTo>
                  <a:lnTo>
                    <a:pt x="0" y="0"/>
                  </a:lnTo>
                  <a:lnTo>
                    <a:pt x="1" y="47"/>
                  </a:lnTo>
                  <a:lnTo>
                    <a:pt x="587" y="47"/>
                  </a:lnTo>
                  <a:lnTo>
                    <a:pt x="587"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3" name="ïṧḷíḋe"/>
            <p:cNvSpPr/>
            <p:nvPr/>
          </p:nvSpPr>
          <p:spPr bwMode="auto">
            <a:xfrm>
              <a:off x="5673726" y="3603625"/>
              <a:ext cx="563563" cy="95250"/>
            </a:xfrm>
            <a:custGeom>
              <a:avLst/>
              <a:gdLst>
                <a:gd name="T0" fmla="*/ 0 w 355"/>
                <a:gd name="T1" fmla="*/ 60 h 60"/>
                <a:gd name="T2" fmla="*/ 341 w 355"/>
                <a:gd name="T3" fmla="*/ 60 h 60"/>
                <a:gd name="T4" fmla="*/ 350 w 355"/>
                <a:gd name="T5" fmla="*/ 37 h 60"/>
                <a:gd name="T6" fmla="*/ 355 w 355"/>
                <a:gd name="T7" fmla="*/ 0 h 60"/>
                <a:gd name="T8" fmla="*/ 0 w 355"/>
                <a:gd name="T9" fmla="*/ 0 h 60"/>
                <a:gd name="T10" fmla="*/ 0 w 355"/>
                <a:gd name="T11" fmla="*/ 60 h 60"/>
              </a:gdLst>
              <a:ahLst/>
              <a:cxnLst>
                <a:cxn ang="0">
                  <a:pos x="T0" y="T1"/>
                </a:cxn>
                <a:cxn ang="0">
                  <a:pos x="T2" y="T3"/>
                </a:cxn>
                <a:cxn ang="0">
                  <a:pos x="T4" y="T5"/>
                </a:cxn>
                <a:cxn ang="0">
                  <a:pos x="T6" y="T7"/>
                </a:cxn>
                <a:cxn ang="0">
                  <a:pos x="T8" y="T9"/>
                </a:cxn>
                <a:cxn ang="0">
                  <a:pos x="T10" y="T11"/>
                </a:cxn>
              </a:cxnLst>
              <a:rect l="0" t="0" r="r" b="b"/>
              <a:pathLst>
                <a:path w="355" h="60">
                  <a:moveTo>
                    <a:pt x="0" y="60"/>
                  </a:moveTo>
                  <a:lnTo>
                    <a:pt x="341" y="60"/>
                  </a:lnTo>
                  <a:lnTo>
                    <a:pt x="350" y="37"/>
                  </a:lnTo>
                  <a:lnTo>
                    <a:pt x="355" y="0"/>
                  </a:lnTo>
                  <a:lnTo>
                    <a:pt x="0" y="0"/>
                  </a:lnTo>
                  <a:lnTo>
                    <a:pt x="0" y="6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4" name="î$líḋe"/>
            <p:cNvSpPr/>
            <p:nvPr/>
          </p:nvSpPr>
          <p:spPr bwMode="auto">
            <a:xfrm>
              <a:off x="5673726" y="3603625"/>
              <a:ext cx="563563" cy="95250"/>
            </a:xfrm>
            <a:custGeom>
              <a:avLst/>
              <a:gdLst>
                <a:gd name="T0" fmla="*/ 0 w 355"/>
                <a:gd name="T1" fmla="*/ 60 h 60"/>
                <a:gd name="T2" fmla="*/ 341 w 355"/>
                <a:gd name="T3" fmla="*/ 60 h 60"/>
                <a:gd name="T4" fmla="*/ 350 w 355"/>
                <a:gd name="T5" fmla="*/ 37 h 60"/>
                <a:gd name="T6" fmla="*/ 355 w 355"/>
                <a:gd name="T7" fmla="*/ 0 h 60"/>
                <a:gd name="T8" fmla="*/ 0 w 355"/>
                <a:gd name="T9" fmla="*/ 0 h 60"/>
                <a:gd name="T10" fmla="*/ 0 w 355"/>
                <a:gd name="T11" fmla="*/ 60 h 60"/>
              </a:gdLst>
              <a:ahLst/>
              <a:cxnLst>
                <a:cxn ang="0">
                  <a:pos x="T0" y="T1"/>
                </a:cxn>
                <a:cxn ang="0">
                  <a:pos x="T2" y="T3"/>
                </a:cxn>
                <a:cxn ang="0">
                  <a:pos x="T4" y="T5"/>
                </a:cxn>
                <a:cxn ang="0">
                  <a:pos x="T6" y="T7"/>
                </a:cxn>
                <a:cxn ang="0">
                  <a:pos x="T8" y="T9"/>
                </a:cxn>
                <a:cxn ang="0">
                  <a:pos x="T10" y="T11"/>
                </a:cxn>
              </a:cxnLst>
              <a:rect l="0" t="0" r="r" b="b"/>
              <a:pathLst>
                <a:path w="355" h="60">
                  <a:moveTo>
                    <a:pt x="0" y="60"/>
                  </a:moveTo>
                  <a:lnTo>
                    <a:pt x="341" y="60"/>
                  </a:lnTo>
                  <a:lnTo>
                    <a:pt x="350" y="37"/>
                  </a:lnTo>
                  <a:lnTo>
                    <a:pt x="355" y="0"/>
                  </a:lnTo>
                  <a:lnTo>
                    <a:pt x="0" y="0"/>
                  </a:lnTo>
                  <a:lnTo>
                    <a:pt x="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5" name="îŝlîḓe"/>
            <p:cNvSpPr/>
            <p:nvPr/>
          </p:nvSpPr>
          <p:spPr bwMode="auto">
            <a:xfrm>
              <a:off x="6240463" y="3617913"/>
              <a:ext cx="793750" cy="74612"/>
            </a:xfrm>
            <a:custGeom>
              <a:avLst/>
              <a:gdLst>
                <a:gd name="T0" fmla="*/ 0 w 500"/>
                <a:gd name="T1" fmla="*/ 47 h 47"/>
                <a:gd name="T2" fmla="*/ 500 w 500"/>
                <a:gd name="T3" fmla="*/ 47 h 47"/>
                <a:gd name="T4" fmla="*/ 500 w 500"/>
                <a:gd name="T5" fmla="*/ 0 h 47"/>
                <a:gd name="T6" fmla="*/ 11 w 500"/>
                <a:gd name="T7" fmla="*/ 0 h 47"/>
                <a:gd name="T8" fmla="*/ 6 w 500"/>
                <a:gd name="T9" fmla="*/ 29 h 47"/>
                <a:gd name="T10" fmla="*/ 0 w 500"/>
                <a:gd name="T11" fmla="*/ 47 h 47"/>
              </a:gdLst>
              <a:ahLst/>
              <a:cxnLst>
                <a:cxn ang="0">
                  <a:pos x="T0" y="T1"/>
                </a:cxn>
                <a:cxn ang="0">
                  <a:pos x="T2" y="T3"/>
                </a:cxn>
                <a:cxn ang="0">
                  <a:pos x="T4" y="T5"/>
                </a:cxn>
                <a:cxn ang="0">
                  <a:pos x="T6" y="T7"/>
                </a:cxn>
                <a:cxn ang="0">
                  <a:pos x="T8" y="T9"/>
                </a:cxn>
                <a:cxn ang="0">
                  <a:pos x="T10" y="T11"/>
                </a:cxn>
              </a:cxnLst>
              <a:rect l="0" t="0" r="r" b="b"/>
              <a:pathLst>
                <a:path w="500" h="47">
                  <a:moveTo>
                    <a:pt x="0" y="47"/>
                  </a:moveTo>
                  <a:lnTo>
                    <a:pt x="500" y="47"/>
                  </a:lnTo>
                  <a:lnTo>
                    <a:pt x="500" y="0"/>
                  </a:lnTo>
                  <a:lnTo>
                    <a:pt x="11" y="0"/>
                  </a:lnTo>
                  <a:lnTo>
                    <a:pt x="6" y="29"/>
                  </a:lnTo>
                  <a:lnTo>
                    <a:pt x="0" y="47"/>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6" name="ïṣḻîḓè"/>
            <p:cNvSpPr/>
            <p:nvPr/>
          </p:nvSpPr>
          <p:spPr bwMode="auto">
            <a:xfrm>
              <a:off x="6157913" y="3835400"/>
              <a:ext cx="431800" cy="74612"/>
            </a:xfrm>
            <a:custGeom>
              <a:avLst/>
              <a:gdLst>
                <a:gd name="T0" fmla="*/ 0 w 272"/>
                <a:gd name="T1" fmla="*/ 47 h 47"/>
                <a:gd name="T2" fmla="*/ 272 w 272"/>
                <a:gd name="T3" fmla="*/ 47 h 47"/>
                <a:gd name="T4" fmla="*/ 272 w 272"/>
                <a:gd name="T5" fmla="*/ 0 h 47"/>
                <a:gd name="T6" fmla="*/ 18 w 272"/>
                <a:gd name="T7" fmla="*/ 0 h 47"/>
                <a:gd name="T8" fmla="*/ 16 w 272"/>
                <a:gd name="T9" fmla="*/ 7 h 47"/>
                <a:gd name="T10" fmla="*/ 0 w 272"/>
                <a:gd name="T11" fmla="*/ 47 h 47"/>
              </a:gdLst>
              <a:ahLst/>
              <a:cxnLst>
                <a:cxn ang="0">
                  <a:pos x="T0" y="T1"/>
                </a:cxn>
                <a:cxn ang="0">
                  <a:pos x="T2" y="T3"/>
                </a:cxn>
                <a:cxn ang="0">
                  <a:pos x="T4" y="T5"/>
                </a:cxn>
                <a:cxn ang="0">
                  <a:pos x="T6" y="T7"/>
                </a:cxn>
                <a:cxn ang="0">
                  <a:pos x="T8" y="T9"/>
                </a:cxn>
                <a:cxn ang="0">
                  <a:pos x="T10" y="T11"/>
                </a:cxn>
              </a:cxnLst>
              <a:rect l="0" t="0" r="r" b="b"/>
              <a:pathLst>
                <a:path w="272" h="47">
                  <a:moveTo>
                    <a:pt x="0" y="47"/>
                  </a:moveTo>
                  <a:lnTo>
                    <a:pt x="272" y="47"/>
                  </a:lnTo>
                  <a:lnTo>
                    <a:pt x="272" y="0"/>
                  </a:lnTo>
                  <a:lnTo>
                    <a:pt x="18" y="0"/>
                  </a:lnTo>
                  <a:lnTo>
                    <a:pt x="16" y="7"/>
                  </a:lnTo>
                  <a:lnTo>
                    <a:pt x="0" y="47"/>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7" name="iśḻíḓè"/>
            <p:cNvSpPr/>
            <p:nvPr/>
          </p:nvSpPr>
          <p:spPr bwMode="auto">
            <a:xfrm>
              <a:off x="5930901" y="4054475"/>
              <a:ext cx="922338" cy="73025"/>
            </a:xfrm>
            <a:custGeom>
              <a:avLst/>
              <a:gdLst>
                <a:gd name="T0" fmla="*/ 0 w 581"/>
                <a:gd name="T1" fmla="*/ 46 h 46"/>
                <a:gd name="T2" fmla="*/ 581 w 581"/>
                <a:gd name="T3" fmla="*/ 46 h 46"/>
                <a:gd name="T4" fmla="*/ 581 w 581"/>
                <a:gd name="T5" fmla="*/ 0 h 46"/>
                <a:gd name="T6" fmla="*/ 44 w 581"/>
                <a:gd name="T7" fmla="*/ 0 h 46"/>
                <a:gd name="T8" fmla="*/ 35 w 581"/>
                <a:gd name="T9" fmla="*/ 5 h 46"/>
                <a:gd name="T10" fmla="*/ 0 w 581"/>
                <a:gd name="T11" fmla="*/ 46 h 46"/>
              </a:gdLst>
              <a:ahLst/>
              <a:cxnLst>
                <a:cxn ang="0">
                  <a:pos x="T0" y="T1"/>
                </a:cxn>
                <a:cxn ang="0">
                  <a:pos x="T2" y="T3"/>
                </a:cxn>
                <a:cxn ang="0">
                  <a:pos x="T4" y="T5"/>
                </a:cxn>
                <a:cxn ang="0">
                  <a:pos x="T6" y="T7"/>
                </a:cxn>
                <a:cxn ang="0">
                  <a:pos x="T8" y="T9"/>
                </a:cxn>
                <a:cxn ang="0">
                  <a:pos x="T10" y="T11"/>
                </a:cxn>
              </a:cxnLst>
              <a:rect l="0" t="0" r="r" b="b"/>
              <a:pathLst>
                <a:path w="581" h="46">
                  <a:moveTo>
                    <a:pt x="0" y="46"/>
                  </a:moveTo>
                  <a:lnTo>
                    <a:pt x="581" y="46"/>
                  </a:lnTo>
                  <a:lnTo>
                    <a:pt x="581" y="0"/>
                  </a:lnTo>
                  <a:lnTo>
                    <a:pt x="44" y="0"/>
                  </a:lnTo>
                  <a:lnTo>
                    <a:pt x="35" y="5"/>
                  </a:lnTo>
                  <a:lnTo>
                    <a:pt x="0" y="46"/>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8" name="îs1iḋé"/>
            <p:cNvSpPr/>
            <p:nvPr/>
          </p:nvSpPr>
          <p:spPr bwMode="auto">
            <a:xfrm>
              <a:off x="5751513" y="3830638"/>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close/>
                </a:path>
              </a:pathLst>
            </a:custGeom>
            <a:solidFill>
              <a:srgbClr val="F1F9F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29" name="îṥḻîḍê"/>
            <p:cNvSpPr/>
            <p:nvPr/>
          </p:nvSpPr>
          <p:spPr bwMode="auto">
            <a:xfrm>
              <a:off x="5751513" y="3830638"/>
              <a:ext cx="403225" cy="95250"/>
            </a:xfrm>
            <a:custGeom>
              <a:avLst/>
              <a:gdLst>
                <a:gd name="T0" fmla="*/ 0 w 254"/>
                <a:gd name="T1" fmla="*/ 0 h 60"/>
                <a:gd name="T2" fmla="*/ 0 w 254"/>
                <a:gd name="T3" fmla="*/ 60 h 60"/>
                <a:gd name="T4" fmla="*/ 254 w 254"/>
                <a:gd name="T5" fmla="*/ 60 h 60"/>
                <a:gd name="T6" fmla="*/ 252 w 254"/>
                <a:gd name="T7" fmla="*/ 0 h 60"/>
                <a:gd name="T8" fmla="*/ 0 w 254"/>
                <a:gd name="T9" fmla="*/ 0 h 60"/>
              </a:gdLst>
              <a:ahLst/>
              <a:cxnLst>
                <a:cxn ang="0">
                  <a:pos x="T0" y="T1"/>
                </a:cxn>
                <a:cxn ang="0">
                  <a:pos x="T2" y="T3"/>
                </a:cxn>
                <a:cxn ang="0">
                  <a:pos x="T4" y="T5"/>
                </a:cxn>
                <a:cxn ang="0">
                  <a:pos x="T6" y="T7"/>
                </a:cxn>
                <a:cxn ang="0">
                  <a:pos x="T8" y="T9"/>
                </a:cxn>
              </a:cxnLst>
              <a:rect l="0" t="0" r="r" b="b"/>
              <a:pathLst>
                <a:path w="254" h="60">
                  <a:moveTo>
                    <a:pt x="0" y="0"/>
                  </a:moveTo>
                  <a:lnTo>
                    <a:pt x="0" y="60"/>
                  </a:lnTo>
                  <a:lnTo>
                    <a:pt x="254" y="60"/>
                  </a:lnTo>
                  <a:lnTo>
                    <a:pt x="2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0" name="işḷide"/>
            <p:cNvSpPr/>
            <p:nvPr/>
          </p:nvSpPr>
          <p:spPr bwMode="auto">
            <a:xfrm>
              <a:off x="4216401" y="3778250"/>
              <a:ext cx="531813" cy="415925"/>
            </a:xfrm>
            <a:custGeom>
              <a:avLst/>
              <a:gdLst>
                <a:gd name="T0" fmla="*/ 56 w 335"/>
                <a:gd name="T1" fmla="*/ 262 h 262"/>
                <a:gd name="T2" fmla="*/ 0 w 335"/>
                <a:gd name="T3" fmla="*/ 171 h 262"/>
                <a:gd name="T4" fmla="*/ 279 w 335"/>
                <a:gd name="T5" fmla="*/ 0 h 262"/>
                <a:gd name="T6" fmla="*/ 335 w 335"/>
                <a:gd name="T7" fmla="*/ 91 h 262"/>
                <a:gd name="T8" fmla="*/ 56 w 335"/>
                <a:gd name="T9" fmla="*/ 262 h 262"/>
              </a:gdLst>
              <a:ahLst/>
              <a:cxnLst>
                <a:cxn ang="0">
                  <a:pos x="T0" y="T1"/>
                </a:cxn>
                <a:cxn ang="0">
                  <a:pos x="T2" y="T3"/>
                </a:cxn>
                <a:cxn ang="0">
                  <a:pos x="T4" y="T5"/>
                </a:cxn>
                <a:cxn ang="0">
                  <a:pos x="T6" y="T7"/>
                </a:cxn>
                <a:cxn ang="0">
                  <a:pos x="T8" y="T9"/>
                </a:cxn>
              </a:cxnLst>
              <a:rect l="0" t="0" r="r" b="b"/>
              <a:pathLst>
                <a:path w="335" h="262">
                  <a:moveTo>
                    <a:pt x="56" y="262"/>
                  </a:moveTo>
                  <a:lnTo>
                    <a:pt x="0" y="171"/>
                  </a:lnTo>
                  <a:lnTo>
                    <a:pt x="279" y="0"/>
                  </a:lnTo>
                  <a:lnTo>
                    <a:pt x="335" y="91"/>
                  </a:lnTo>
                  <a:lnTo>
                    <a:pt x="56" y="262"/>
                  </a:lnTo>
                  <a:close/>
                </a:path>
              </a:pathLst>
            </a:custGeom>
            <a:solidFill>
              <a:srgbClr val="43686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1" name="işlîďè"/>
            <p:cNvSpPr/>
            <p:nvPr/>
          </p:nvSpPr>
          <p:spPr bwMode="auto">
            <a:xfrm>
              <a:off x="4338638" y="2368550"/>
              <a:ext cx="2154238" cy="2155825"/>
            </a:xfrm>
            <a:custGeom>
              <a:avLst/>
              <a:gdLst>
                <a:gd name="T0" fmla="*/ 2838 w 3254"/>
                <a:gd name="T1" fmla="*/ 875 h 3254"/>
                <a:gd name="T2" fmla="*/ 875 w 3254"/>
                <a:gd name="T3" fmla="*/ 416 h 3254"/>
                <a:gd name="T4" fmla="*/ 415 w 3254"/>
                <a:gd name="T5" fmla="*/ 2379 h 3254"/>
                <a:gd name="T6" fmla="*/ 2379 w 3254"/>
                <a:gd name="T7" fmla="*/ 2839 h 3254"/>
                <a:gd name="T8" fmla="*/ 2838 w 3254"/>
                <a:gd name="T9" fmla="*/ 875 h 3254"/>
                <a:gd name="T10" fmla="*/ 2250 w 3254"/>
                <a:gd name="T11" fmla="*/ 2631 h 3254"/>
                <a:gd name="T12" fmla="*/ 623 w 3254"/>
                <a:gd name="T13" fmla="*/ 2250 h 3254"/>
                <a:gd name="T14" fmla="*/ 1004 w 3254"/>
                <a:gd name="T15" fmla="*/ 623 h 3254"/>
                <a:gd name="T16" fmla="*/ 2630 w 3254"/>
                <a:gd name="T17" fmla="*/ 1004 h 3254"/>
                <a:gd name="T18" fmla="*/ 2250 w 3254"/>
                <a:gd name="T19" fmla="*/ 2631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4" h="3254">
                  <a:moveTo>
                    <a:pt x="2838" y="875"/>
                  </a:moveTo>
                  <a:cubicBezTo>
                    <a:pt x="2423" y="206"/>
                    <a:pt x="1544" y="0"/>
                    <a:pt x="875" y="416"/>
                  </a:cubicBezTo>
                  <a:cubicBezTo>
                    <a:pt x="206" y="831"/>
                    <a:pt x="0" y="1710"/>
                    <a:pt x="415" y="2379"/>
                  </a:cubicBezTo>
                  <a:cubicBezTo>
                    <a:pt x="830" y="3048"/>
                    <a:pt x="1710" y="3254"/>
                    <a:pt x="2379" y="2839"/>
                  </a:cubicBezTo>
                  <a:cubicBezTo>
                    <a:pt x="3048" y="2423"/>
                    <a:pt x="3254" y="1544"/>
                    <a:pt x="2838" y="875"/>
                  </a:cubicBezTo>
                  <a:moveTo>
                    <a:pt x="2250" y="2631"/>
                  </a:moveTo>
                  <a:cubicBezTo>
                    <a:pt x="1695" y="2975"/>
                    <a:pt x="967" y="2804"/>
                    <a:pt x="623" y="2250"/>
                  </a:cubicBezTo>
                  <a:cubicBezTo>
                    <a:pt x="279" y="1696"/>
                    <a:pt x="450" y="967"/>
                    <a:pt x="1004" y="623"/>
                  </a:cubicBezTo>
                  <a:cubicBezTo>
                    <a:pt x="1558" y="280"/>
                    <a:pt x="2286" y="450"/>
                    <a:pt x="2630" y="1004"/>
                  </a:cubicBezTo>
                  <a:cubicBezTo>
                    <a:pt x="2974" y="1559"/>
                    <a:pt x="2804" y="2287"/>
                    <a:pt x="2250" y="2631"/>
                  </a:cubicBezTo>
                </a:path>
              </a:pathLst>
            </a:custGeom>
            <a:solidFill>
              <a:srgbClr val="43686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32" name="i$1íḋê"/>
            <p:cNvSpPr/>
            <p:nvPr/>
          </p:nvSpPr>
          <p:spPr bwMode="auto">
            <a:xfrm>
              <a:off x="4632326" y="3119438"/>
              <a:ext cx="71438" cy="654050"/>
            </a:xfrm>
            <a:custGeom>
              <a:avLst/>
              <a:gdLst>
                <a:gd name="T0" fmla="*/ 108 w 108"/>
                <a:gd name="T1" fmla="*/ 0 h 986"/>
                <a:gd name="T2" fmla="*/ 1 w 108"/>
                <a:gd name="T3" fmla="*/ 495 h 986"/>
                <a:gd name="T4" fmla="*/ 108 w 108"/>
                <a:gd name="T5" fmla="*/ 986 h 986"/>
                <a:gd name="T6" fmla="*/ 108 w 108"/>
                <a:gd name="T7" fmla="*/ 0 h 986"/>
              </a:gdLst>
              <a:ahLst/>
              <a:cxnLst>
                <a:cxn ang="0">
                  <a:pos x="T0" y="T1"/>
                </a:cxn>
                <a:cxn ang="0">
                  <a:pos x="T2" y="T3"/>
                </a:cxn>
                <a:cxn ang="0">
                  <a:pos x="T4" y="T5"/>
                </a:cxn>
                <a:cxn ang="0">
                  <a:pos x="T6" y="T7"/>
                </a:cxn>
              </a:cxnLst>
              <a:rect l="0" t="0" r="r" b="b"/>
              <a:pathLst>
                <a:path w="108" h="986">
                  <a:moveTo>
                    <a:pt x="108" y="0"/>
                  </a:moveTo>
                  <a:cubicBezTo>
                    <a:pt x="37" y="155"/>
                    <a:pt x="0" y="324"/>
                    <a:pt x="1" y="495"/>
                  </a:cubicBezTo>
                  <a:cubicBezTo>
                    <a:pt x="1" y="661"/>
                    <a:pt x="36" y="828"/>
                    <a:pt x="108" y="986"/>
                  </a:cubicBezTo>
                  <a:cubicBezTo>
                    <a:pt x="108" y="0"/>
                    <a:pt x="108" y="0"/>
                    <a:pt x="108" y="0"/>
                  </a:cubicBezTo>
                </a:path>
              </a:pathLst>
            </a:custGeom>
            <a:solidFill>
              <a:srgbClr val="B8D5D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p>
          </p:txBody>
        </p:sp>
        <p:sp>
          <p:nvSpPr>
            <p:cNvPr id="433" name="iśľïďe"/>
            <p:cNvSpPr/>
            <p:nvPr/>
          </p:nvSpPr>
          <p:spPr bwMode="auto">
            <a:xfrm>
              <a:off x="4703763" y="2663825"/>
              <a:ext cx="1335088" cy="1195387"/>
            </a:xfrm>
            <a:custGeom>
              <a:avLst/>
              <a:gdLst>
                <a:gd name="T0" fmla="*/ 1073 w 2014"/>
                <a:gd name="T1" fmla="*/ 0 h 1804"/>
                <a:gd name="T2" fmla="*/ 1073 w 2014"/>
                <a:gd name="T3" fmla="*/ 0 h 1804"/>
                <a:gd name="T4" fmla="*/ 455 w 2014"/>
                <a:gd name="T5" fmla="*/ 175 h 1804"/>
                <a:gd name="T6" fmla="*/ 451 w 2014"/>
                <a:gd name="T7" fmla="*/ 177 h 1804"/>
                <a:gd name="T8" fmla="*/ 451 w 2014"/>
                <a:gd name="T9" fmla="*/ 177 h 1804"/>
                <a:gd name="T10" fmla="*/ 0 w 2014"/>
                <a:gd name="T11" fmla="*/ 688 h 1804"/>
                <a:gd name="T12" fmla="*/ 0 w 2014"/>
                <a:gd name="T13" fmla="*/ 1674 h 1804"/>
                <a:gd name="T14" fmla="*/ 70 w 2014"/>
                <a:gd name="T15" fmla="*/ 1804 h 1804"/>
                <a:gd name="T16" fmla="*/ 70 w 2014"/>
                <a:gd name="T17" fmla="*/ 1804 h 1804"/>
                <a:gd name="T18" fmla="*/ 70 w 2014"/>
                <a:gd name="T19" fmla="*/ 1804 h 1804"/>
                <a:gd name="T20" fmla="*/ 461 w 2014"/>
                <a:gd name="T21" fmla="*/ 1561 h 1804"/>
                <a:gd name="T22" fmla="*/ 389 w 2014"/>
                <a:gd name="T23" fmla="*/ 1561 h 1804"/>
                <a:gd name="T24" fmla="*/ 389 w 2014"/>
                <a:gd name="T25" fmla="*/ 1418 h 1804"/>
                <a:gd name="T26" fmla="*/ 691 w 2014"/>
                <a:gd name="T27" fmla="*/ 1418 h 1804"/>
                <a:gd name="T28" fmla="*/ 1515 w 2014"/>
                <a:gd name="T29" fmla="*/ 907 h 1804"/>
                <a:gd name="T30" fmla="*/ 1166 w 2014"/>
                <a:gd name="T31" fmla="*/ 907 h 1804"/>
                <a:gd name="T32" fmla="*/ 1166 w 2014"/>
                <a:gd name="T33" fmla="*/ 765 h 1804"/>
                <a:gd name="T34" fmla="*/ 1745 w 2014"/>
                <a:gd name="T35" fmla="*/ 765 h 1804"/>
                <a:gd name="T36" fmla="*/ 1995 w 2014"/>
                <a:gd name="T37" fmla="*/ 609 h 1804"/>
                <a:gd name="T38" fmla="*/ 1819 w 2014"/>
                <a:gd name="T39" fmla="*/ 609 h 1804"/>
                <a:gd name="T40" fmla="*/ 1819 w 2014"/>
                <a:gd name="T41" fmla="*/ 466 h 1804"/>
                <a:gd name="T42" fmla="*/ 2014 w 2014"/>
                <a:gd name="T43" fmla="*/ 466 h 1804"/>
                <a:gd name="T44" fmla="*/ 1826 w 2014"/>
                <a:gd name="T45" fmla="*/ 270 h 1804"/>
                <a:gd name="T46" fmla="*/ 1236 w 2014"/>
                <a:gd name="T47" fmla="*/ 270 h 1804"/>
                <a:gd name="T48" fmla="*/ 1236 w 2014"/>
                <a:gd name="T49" fmla="*/ 127 h 1804"/>
                <a:gd name="T50" fmla="*/ 1607 w 2014"/>
                <a:gd name="T51" fmla="*/ 127 h 1804"/>
                <a:gd name="T52" fmla="*/ 1073 w 2014"/>
                <a:gd name="T53" fmla="*/ 0 h 1804"/>
                <a:gd name="T54" fmla="*/ 1073 w 2014"/>
                <a:gd name="T55"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4" h="1804">
                  <a:moveTo>
                    <a:pt x="1073" y="0"/>
                  </a:moveTo>
                  <a:cubicBezTo>
                    <a:pt x="1073" y="0"/>
                    <a:pt x="1073" y="0"/>
                    <a:pt x="1073" y="0"/>
                  </a:cubicBezTo>
                  <a:cubicBezTo>
                    <a:pt x="862" y="0"/>
                    <a:pt x="648" y="56"/>
                    <a:pt x="455" y="175"/>
                  </a:cubicBezTo>
                  <a:cubicBezTo>
                    <a:pt x="454" y="176"/>
                    <a:pt x="452" y="177"/>
                    <a:pt x="451" y="177"/>
                  </a:cubicBezTo>
                  <a:cubicBezTo>
                    <a:pt x="451" y="177"/>
                    <a:pt x="451" y="177"/>
                    <a:pt x="451" y="177"/>
                  </a:cubicBezTo>
                  <a:cubicBezTo>
                    <a:pt x="246" y="305"/>
                    <a:pt x="94" y="484"/>
                    <a:pt x="0" y="688"/>
                  </a:cubicBezTo>
                  <a:cubicBezTo>
                    <a:pt x="0" y="1674"/>
                    <a:pt x="0" y="1674"/>
                    <a:pt x="0" y="1674"/>
                  </a:cubicBezTo>
                  <a:cubicBezTo>
                    <a:pt x="21" y="1718"/>
                    <a:pt x="44" y="1762"/>
                    <a:pt x="70" y="1804"/>
                  </a:cubicBezTo>
                  <a:cubicBezTo>
                    <a:pt x="70" y="1804"/>
                    <a:pt x="70" y="1804"/>
                    <a:pt x="70" y="1804"/>
                  </a:cubicBezTo>
                  <a:cubicBezTo>
                    <a:pt x="70" y="1804"/>
                    <a:pt x="70" y="1804"/>
                    <a:pt x="70" y="1804"/>
                  </a:cubicBezTo>
                  <a:cubicBezTo>
                    <a:pt x="461" y="1561"/>
                    <a:pt x="461" y="1561"/>
                    <a:pt x="461" y="1561"/>
                  </a:cubicBezTo>
                  <a:cubicBezTo>
                    <a:pt x="389" y="1561"/>
                    <a:pt x="389" y="1561"/>
                    <a:pt x="389" y="1561"/>
                  </a:cubicBezTo>
                  <a:cubicBezTo>
                    <a:pt x="389" y="1418"/>
                    <a:pt x="389" y="1418"/>
                    <a:pt x="389" y="1418"/>
                  </a:cubicBezTo>
                  <a:cubicBezTo>
                    <a:pt x="691" y="1418"/>
                    <a:pt x="691" y="1418"/>
                    <a:pt x="691" y="1418"/>
                  </a:cubicBezTo>
                  <a:cubicBezTo>
                    <a:pt x="1515" y="907"/>
                    <a:pt x="1515" y="907"/>
                    <a:pt x="1515" y="907"/>
                  </a:cubicBezTo>
                  <a:cubicBezTo>
                    <a:pt x="1166" y="907"/>
                    <a:pt x="1166" y="907"/>
                    <a:pt x="1166" y="907"/>
                  </a:cubicBezTo>
                  <a:cubicBezTo>
                    <a:pt x="1166" y="765"/>
                    <a:pt x="1166" y="765"/>
                    <a:pt x="1166" y="765"/>
                  </a:cubicBezTo>
                  <a:cubicBezTo>
                    <a:pt x="1745" y="765"/>
                    <a:pt x="1745" y="765"/>
                    <a:pt x="1745" y="765"/>
                  </a:cubicBezTo>
                  <a:cubicBezTo>
                    <a:pt x="1995" y="609"/>
                    <a:pt x="1995" y="609"/>
                    <a:pt x="1995" y="609"/>
                  </a:cubicBezTo>
                  <a:cubicBezTo>
                    <a:pt x="1819" y="609"/>
                    <a:pt x="1819" y="609"/>
                    <a:pt x="1819" y="609"/>
                  </a:cubicBezTo>
                  <a:cubicBezTo>
                    <a:pt x="1819" y="466"/>
                    <a:pt x="1819" y="466"/>
                    <a:pt x="1819" y="466"/>
                  </a:cubicBezTo>
                  <a:cubicBezTo>
                    <a:pt x="2014" y="466"/>
                    <a:pt x="2014" y="466"/>
                    <a:pt x="2014" y="466"/>
                  </a:cubicBezTo>
                  <a:cubicBezTo>
                    <a:pt x="1958" y="392"/>
                    <a:pt x="1895" y="327"/>
                    <a:pt x="1826" y="270"/>
                  </a:cubicBezTo>
                  <a:cubicBezTo>
                    <a:pt x="1236" y="270"/>
                    <a:pt x="1236" y="270"/>
                    <a:pt x="1236" y="270"/>
                  </a:cubicBezTo>
                  <a:cubicBezTo>
                    <a:pt x="1236" y="127"/>
                    <a:pt x="1236" y="127"/>
                    <a:pt x="1236" y="127"/>
                  </a:cubicBezTo>
                  <a:cubicBezTo>
                    <a:pt x="1607" y="127"/>
                    <a:pt x="1607" y="127"/>
                    <a:pt x="1607" y="127"/>
                  </a:cubicBezTo>
                  <a:cubicBezTo>
                    <a:pt x="1442" y="43"/>
                    <a:pt x="1258" y="0"/>
                    <a:pt x="1073" y="0"/>
                  </a:cubicBezTo>
                  <a:cubicBezTo>
                    <a:pt x="1073" y="0"/>
                    <a:pt x="1073" y="0"/>
                    <a:pt x="1073" y="0"/>
                  </a:cubicBezTo>
                </a:path>
              </a:pathLst>
            </a:custGeom>
            <a:solidFill>
              <a:srgbClr val="84CAD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34" name="iṩľîďe"/>
            <p:cNvSpPr/>
            <p:nvPr/>
          </p:nvSpPr>
          <p:spPr bwMode="auto">
            <a:xfrm>
              <a:off x="4962526" y="3603625"/>
              <a:ext cx="200025" cy="95250"/>
            </a:xfrm>
            <a:custGeom>
              <a:avLst/>
              <a:gdLst>
                <a:gd name="T0" fmla="*/ 126 w 126"/>
                <a:gd name="T1" fmla="*/ 0 h 60"/>
                <a:gd name="T2" fmla="*/ 0 w 126"/>
                <a:gd name="T3" fmla="*/ 0 h 60"/>
                <a:gd name="T4" fmla="*/ 0 w 126"/>
                <a:gd name="T5" fmla="*/ 60 h 60"/>
                <a:gd name="T6" fmla="*/ 30 w 126"/>
                <a:gd name="T7" fmla="*/ 60 h 60"/>
                <a:gd name="T8" fmla="*/ 126 w 126"/>
                <a:gd name="T9" fmla="*/ 0 h 60"/>
              </a:gdLst>
              <a:ahLst/>
              <a:cxnLst>
                <a:cxn ang="0">
                  <a:pos x="T0" y="T1"/>
                </a:cxn>
                <a:cxn ang="0">
                  <a:pos x="T2" y="T3"/>
                </a:cxn>
                <a:cxn ang="0">
                  <a:pos x="T4" y="T5"/>
                </a:cxn>
                <a:cxn ang="0">
                  <a:pos x="T6" y="T7"/>
                </a:cxn>
                <a:cxn ang="0">
                  <a:pos x="T8" y="T9"/>
                </a:cxn>
              </a:cxnLst>
              <a:rect l="0" t="0" r="r" b="b"/>
              <a:pathLst>
                <a:path w="126" h="60">
                  <a:moveTo>
                    <a:pt x="126" y="0"/>
                  </a:moveTo>
                  <a:lnTo>
                    <a:pt x="0" y="0"/>
                  </a:lnTo>
                  <a:lnTo>
                    <a:pt x="0" y="60"/>
                  </a:lnTo>
                  <a:lnTo>
                    <a:pt x="30" y="60"/>
                  </a:lnTo>
                  <a:lnTo>
                    <a:pt x="126" y="0"/>
                  </a:lnTo>
                  <a:close/>
                </a:path>
              </a:pathLst>
            </a:custGeom>
            <a:solidFill>
              <a:srgbClr val="BDE3E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5" name="iṩliḍé"/>
            <p:cNvSpPr/>
            <p:nvPr/>
          </p:nvSpPr>
          <p:spPr bwMode="auto">
            <a:xfrm>
              <a:off x="4962526" y="3603625"/>
              <a:ext cx="200025" cy="95250"/>
            </a:xfrm>
            <a:custGeom>
              <a:avLst/>
              <a:gdLst>
                <a:gd name="T0" fmla="*/ 126 w 126"/>
                <a:gd name="T1" fmla="*/ 0 h 60"/>
                <a:gd name="T2" fmla="*/ 0 w 126"/>
                <a:gd name="T3" fmla="*/ 0 h 60"/>
                <a:gd name="T4" fmla="*/ 0 w 126"/>
                <a:gd name="T5" fmla="*/ 60 h 60"/>
                <a:gd name="T6" fmla="*/ 30 w 126"/>
                <a:gd name="T7" fmla="*/ 60 h 60"/>
                <a:gd name="T8" fmla="*/ 126 w 126"/>
                <a:gd name="T9" fmla="*/ 0 h 60"/>
              </a:gdLst>
              <a:ahLst/>
              <a:cxnLst>
                <a:cxn ang="0">
                  <a:pos x="T0" y="T1"/>
                </a:cxn>
                <a:cxn ang="0">
                  <a:pos x="T2" y="T3"/>
                </a:cxn>
                <a:cxn ang="0">
                  <a:pos x="T4" y="T5"/>
                </a:cxn>
                <a:cxn ang="0">
                  <a:pos x="T6" y="T7"/>
                </a:cxn>
                <a:cxn ang="0">
                  <a:pos x="T8" y="T9"/>
                </a:cxn>
              </a:cxnLst>
              <a:rect l="0" t="0" r="r" b="b"/>
              <a:pathLst>
                <a:path w="126" h="60">
                  <a:moveTo>
                    <a:pt x="126" y="0"/>
                  </a:moveTo>
                  <a:lnTo>
                    <a:pt x="0" y="0"/>
                  </a:lnTo>
                  <a:lnTo>
                    <a:pt x="0" y="60"/>
                  </a:lnTo>
                  <a:lnTo>
                    <a:pt x="30" y="6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6" name="îslîḋê"/>
            <p:cNvSpPr/>
            <p:nvPr/>
          </p:nvSpPr>
          <p:spPr bwMode="auto">
            <a:xfrm>
              <a:off x="5522913" y="2747963"/>
              <a:ext cx="390525" cy="95250"/>
            </a:xfrm>
            <a:custGeom>
              <a:avLst/>
              <a:gdLst>
                <a:gd name="T0" fmla="*/ 371 w 590"/>
                <a:gd name="T1" fmla="*/ 0 h 143"/>
                <a:gd name="T2" fmla="*/ 0 w 590"/>
                <a:gd name="T3" fmla="*/ 0 h 143"/>
                <a:gd name="T4" fmla="*/ 0 w 590"/>
                <a:gd name="T5" fmla="*/ 143 h 143"/>
                <a:gd name="T6" fmla="*/ 590 w 590"/>
                <a:gd name="T7" fmla="*/ 143 h 143"/>
                <a:gd name="T8" fmla="*/ 371 w 590"/>
                <a:gd name="T9" fmla="*/ 0 h 143"/>
              </a:gdLst>
              <a:ahLst/>
              <a:cxnLst>
                <a:cxn ang="0">
                  <a:pos x="T0" y="T1"/>
                </a:cxn>
                <a:cxn ang="0">
                  <a:pos x="T2" y="T3"/>
                </a:cxn>
                <a:cxn ang="0">
                  <a:pos x="T4" y="T5"/>
                </a:cxn>
                <a:cxn ang="0">
                  <a:pos x="T6" y="T7"/>
                </a:cxn>
                <a:cxn ang="0">
                  <a:pos x="T8" y="T9"/>
                </a:cxn>
              </a:cxnLst>
              <a:rect l="0" t="0" r="r" b="b"/>
              <a:pathLst>
                <a:path w="590" h="143">
                  <a:moveTo>
                    <a:pt x="371" y="0"/>
                  </a:moveTo>
                  <a:cubicBezTo>
                    <a:pt x="0" y="0"/>
                    <a:pt x="0" y="0"/>
                    <a:pt x="0" y="0"/>
                  </a:cubicBezTo>
                  <a:cubicBezTo>
                    <a:pt x="0" y="143"/>
                    <a:pt x="0" y="143"/>
                    <a:pt x="0" y="143"/>
                  </a:cubicBezTo>
                  <a:cubicBezTo>
                    <a:pt x="590" y="143"/>
                    <a:pt x="590" y="143"/>
                    <a:pt x="590" y="143"/>
                  </a:cubicBezTo>
                  <a:cubicBezTo>
                    <a:pt x="522" y="87"/>
                    <a:pt x="448" y="39"/>
                    <a:pt x="371" y="0"/>
                  </a:cubicBezTo>
                </a:path>
              </a:pathLst>
            </a:custGeom>
            <a:solidFill>
              <a:srgbClr val="BDE3E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7" name="iş1îde"/>
            <p:cNvSpPr/>
            <p:nvPr/>
          </p:nvSpPr>
          <p:spPr bwMode="auto">
            <a:xfrm>
              <a:off x="5908676" y="2973388"/>
              <a:ext cx="171450" cy="93662"/>
            </a:xfrm>
            <a:custGeom>
              <a:avLst/>
              <a:gdLst>
                <a:gd name="T0" fmla="*/ 195 w 258"/>
                <a:gd name="T1" fmla="*/ 0 h 143"/>
                <a:gd name="T2" fmla="*/ 0 w 258"/>
                <a:gd name="T3" fmla="*/ 0 h 143"/>
                <a:gd name="T4" fmla="*/ 0 w 258"/>
                <a:gd name="T5" fmla="*/ 143 h 143"/>
                <a:gd name="T6" fmla="*/ 176 w 258"/>
                <a:gd name="T7" fmla="*/ 143 h 143"/>
                <a:gd name="T8" fmla="*/ 258 w 258"/>
                <a:gd name="T9" fmla="*/ 92 h 143"/>
                <a:gd name="T10" fmla="*/ 195 w 258"/>
                <a:gd name="T11" fmla="*/ 0 h 143"/>
              </a:gdLst>
              <a:ahLst/>
              <a:cxnLst>
                <a:cxn ang="0">
                  <a:pos x="T0" y="T1"/>
                </a:cxn>
                <a:cxn ang="0">
                  <a:pos x="T2" y="T3"/>
                </a:cxn>
                <a:cxn ang="0">
                  <a:pos x="T4" y="T5"/>
                </a:cxn>
                <a:cxn ang="0">
                  <a:pos x="T6" y="T7"/>
                </a:cxn>
                <a:cxn ang="0">
                  <a:pos x="T8" y="T9"/>
                </a:cxn>
                <a:cxn ang="0">
                  <a:pos x="T10" y="T11"/>
                </a:cxn>
              </a:cxnLst>
              <a:rect l="0" t="0" r="r" b="b"/>
              <a:pathLst>
                <a:path w="258" h="143">
                  <a:moveTo>
                    <a:pt x="195" y="0"/>
                  </a:moveTo>
                  <a:cubicBezTo>
                    <a:pt x="0" y="0"/>
                    <a:pt x="0" y="0"/>
                    <a:pt x="0" y="0"/>
                  </a:cubicBezTo>
                  <a:cubicBezTo>
                    <a:pt x="0" y="143"/>
                    <a:pt x="0" y="143"/>
                    <a:pt x="0" y="143"/>
                  </a:cubicBezTo>
                  <a:cubicBezTo>
                    <a:pt x="176" y="143"/>
                    <a:pt x="176" y="143"/>
                    <a:pt x="176" y="143"/>
                  </a:cubicBezTo>
                  <a:cubicBezTo>
                    <a:pt x="258" y="92"/>
                    <a:pt x="258" y="92"/>
                    <a:pt x="258" y="92"/>
                  </a:cubicBezTo>
                  <a:cubicBezTo>
                    <a:pt x="239" y="60"/>
                    <a:pt x="218" y="30"/>
                    <a:pt x="195" y="0"/>
                  </a:cubicBezTo>
                </a:path>
              </a:pathLst>
            </a:custGeom>
            <a:solidFill>
              <a:srgbClr val="BDE3E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8" name="îśľïḍe"/>
            <p:cNvSpPr/>
            <p:nvPr/>
          </p:nvSpPr>
          <p:spPr bwMode="auto">
            <a:xfrm>
              <a:off x="5476876" y="3171825"/>
              <a:ext cx="382588" cy="93662"/>
            </a:xfrm>
            <a:custGeom>
              <a:avLst/>
              <a:gdLst>
                <a:gd name="T0" fmla="*/ 241 w 241"/>
                <a:gd name="T1" fmla="*/ 0 h 59"/>
                <a:gd name="T2" fmla="*/ 0 w 241"/>
                <a:gd name="T3" fmla="*/ 0 h 59"/>
                <a:gd name="T4" fmla="*/ 0 w 241"/>
                <a:gd name="T5" fmla="*/ 59 h 59"/>
                <a:gd name="T6" fmla="*/ 145 w 241"/>
                <a:gd name="T7" fmla="*/ 59 h 59"/>
                <a:gd name="T8" fmla="*/ 241 w 241"/>
                <a:gd name="T9" fmla="*/ 0 h 59"/>
              </a:gdLst>
              <a:ahLst/>
              <a:cxnLst>
                <a:cxn ang="0">
                  <a:pos x="T0" y="T1"/>
                </a:cxn>
                <a:cxn ang="0">
                  <a:pos x="T2" y="T3"/>
                </a:cxn>
                <a:cxn ang="0">
                  <a:pos x="T4" y="T5"/>
                </a:cxn>
                <a:cxn ang="0">
                  <a:pos x="T6" y="T7"/>
                </a:cxn>
                <a:cxn ang="0">
                  <a:pos x="T8" y="T9"/>
                </a:cxn>
              </a:cxnLst>
              <a:rect l="0" t="0" r="r" b="b"/>
              <a:pathLst>
                <a:path w="241" h="59">
                  <a:moveTo>
                    <a:pt x="241" y="0"/>
                  </a:moveTo>
                  <a:lnTo>
                    <a:pt x="0" y="0"/>
                  </a:lnTo>
                  <a:lnTo>
                    <a:pt x="0" y="59"/>
                  </a:lnTo>
                  <a:lnTo>
                    <a:pt x="145" y="59"/>
                  </a:lnTo>
                  <a:lnTo>
                    <a:pt x="241" y="0"/>
                  </a:lnTo>
                  <a:close/>
                </a:path>
              </a:pathLst>
            </a:custGeom>
            <a:solidFill>
              <a:srgbClr val="BDE3E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39" name="íṡ1îdé"/>
            <p:cNvSpPr/>
            <p:nvPr/>
          </p:nvSpPr>
          <p:spPr bwMode="auto">
            <a:xfrm>
              <a:off x="5476876" y="3171825"/>
              <a:ext cx="382588" cy="93662"/>
            </a:xfrm>
            <a:custGeom>
              <a:avLst/>
              <a:gdLst>
                <a:gd name="T0" fmla="*/ 241 w 241"/>
                <a:gd name="T1" fmla="*/ 0 h 59"/>
                <a:gd name="T2" fmla="*/ 0 w 241"/>
                <a:gd name="T3" fmla="*/ 0 h 59"/>
                <a:gd name="T4" fmla="*/ 0 w 241"/>
                <a:gd name="T5" fmla="*/ 59 h 59"/>
                <a:gd name="T6" fmla="*/ 145 w 241"/>
                <a:gd name="T7" fmla="*/ 59 h 59"/>
                <a:gd name="T8" fmla="*/ 241 w 241"/>
                <a:gd name="T9" fmla="*/ 0 h 59"/>
              </a:gdLst>
              <a:ahLst/>
              <a:cxnLst>
                <a:cxn ang="0">
                  <a:pos x="T0" y="T1"/>
                </a:cxn>
                <a:cxn ang="0">
                  <a:pos x="T2" y="T3"/>
                </a:cxn>
                <a:cxn ang="0">
                  <a:pos x="T4" y="T5"/>
                </a:cxn>
                <a:cxn ang="0">
                  <a:pos x="T6" y="T7"/>
                </a:cxn>
                <a:cxn ang="0">
                  <a:pos x="T8" y="T9"/>
                </a:cxn>
              </a:cxnLst>
              <a:rect l="0" t="0" r="r" b="b"/>
              <a:pathLst>
                <a:path w="241" h="59">
                  <a:moveTo>
                    <a:pt x="241" y="0"/>
                  </a:moveTo>
                  <a:lnTo>
                    <a:pt x="0" y="0"/>
                  </a:lnTo>
                  <a:lnTo>
                    <a:pt x="0" y="59"/>
                  </a:lnTo>
                  <a:lnTo>
                    <a:pt x="145" y="59"/>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0" name="îṥ1iḍé"/>
            <p:cNvSpPr/>
            <p:nvPr/>
          </p:nvSpPr>
          <p:spPr bwMode="auto">
            <a:xfrm>
              <a:off x="4632326" y="2663825"/>
              <a:ext cx="782638" cy="784225"/>
            </a:xfrm>
            <a:custGeom>
              <a:avLst/>
              <a:gdLst>
                <a:gd name="T0" fmla="*/ 559 w 1181"/>
                <a:gd name="T1" fmla="*/ 177 h 1183"/>
                <a:gd name="T2" fmla="*/ 559 w 1181"/>
                <a:gd name="T3" fmla="*/ 177 h 1183"/>
                <a:gd name="T4" fmla="*/ 1 w 1181"/>
                <a:gd name="T5" fmla="*/ 1183 h 1183"/>
                <a:gd name="T6" fmla="*/ 108 w 1181"/>
                <a:gd name="T7" fmla="*/ 688 h 1183"/>
                <a:gd name="T8" fmla="*/ 559 w 1181"/>
                <a:gd name="T9" fmla="*/ 177 h 1183"/>
                <a:gd name="T10" fmla="*/ 559 w 1181"/>
                <a:gd name="T11" fmla="*/ 177 h 1183"/>
                <a:gd name="T12" fmla="*/ 1181 w 1181"/>
                <a:gd name="T13" fmla="*/ 0 h 1183"/>
                <a:gd name="T14" fmla="*/ 563 w 1181"/>
                <a:gd name="T15" fmla="*/ 175 h 1183"/>
                <a:gd name="T16" fmla="*/ 1181 w 1181"/>
                <a:gd name="T17" fmla="*/ 0 h 1183"/>
                <a:gd name="T18" fmla="*/ 1181 w 1181"/>
                <a:gd name="T19" fmla="*/ 0 h 1183"/>
                <a:gd name="T20" fmla="*/ 1181 w 1181"/>
                <a:gd name="T21" fmla="*/ 0 h 1183"/>
                <a:gd name="T22" fmla="*/ 1181 w 1181"/>
                <a:gd name="T23" fmla="*/ 0 h 1183"/>
                <a:gd name="T24" fmla="*/ 1181 w 1181"/>
                <a:gd name="T25" fmla="*/ 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1" h="1183">
                  <a:moveTo>
                    <a:pt x="559" y="177"/>
                  </a:moveTo>
                  <a:cubicBezTo>
                    <a:pt x="559" y="177"/>
                    <a:pt x="559" y="177"/>
                    <a:pt x="559" y="177"/>
                  </a:cubicBezTo>
                  <a:cubicBezTo>
                    <a:pt x="199" y="401"/>
                    <a:pt x="0" y="787"/>
                    <a:pt x="1" y="1183"/>
                  </a:cubicBezTo>
                  <a:cubicBezTo>
                    <a:pt x="0" y="1012"/>
                    <a:pt x="37" y="843"/>
                    <a:pt x="108" y="688"/>
                  </a:cubicBezTo>
                  <a:cubicBezTo>
                    <a:pt x="202" y="484"/>
                    <a:pt x="354" y="305"/>
                    <a:pt x="559" y="177"/>
                  </a:cubicBezTo>
                  <a:cubicBezTo>
                    <a:pt x="559" y="177"/>
                    <a:pt x="559" y="177"/>
                    <a:pt x="559" y="177"/>
                  </a:cubicBezTo>
                  <a:moveTo>
                    <a:pt x="1181" y="0"/>
                  </a:moveTo>
                  <a:cubicBezTo>
                    <a:pt x="970" y="0"/>
                    <a:pt x="756" y="56"/>
                    <a:pt x="563" y="175"/>
                  </a:cubicBezTo>
                  <a:cubicBezTo>
                    <a:pt x="756" y="56"/>
                    <a:pt x="970" y="0"/>
                    <a:pt x="1181" y="0"/>
                  </a:cubicBezTo>
                  <a:moveTo>
                    <a:pt x="1181" y="0"/>
                  </a:moveTo>
                  <a:cubicBezTo>
                    <a:pt x="1181" y="0"/>
                    <a:pt x="1181" y="0"/>
                    <a:pt x="1181" y="0"/>
                  </a:cubicBezTo>
                  <a:cubicBezTo>
                    <a:pt x="1181" y="0"/>
                    <a:pt x="1181" y="0"/>
                    <a:pt x="1181" y="0"/>
                  </a:cubicBezTo>
                  <a:cubicBezTo>
                    <a:pt x="1181" y="0"/>
                    <a:pt x="1181" y="0"/>
                    <a:pt x="1181" y="0"/>
                  </a:cubicBezTo>
                </a:path>
              </a:pathLst>
            </a:custGeom>
            <a:solidFill>
              <a:srgbClr val="355F5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5000" lnSpcReduction="20000"/>
            </a:bodyPr>
            <a:lstStyle/>
            <a:p>
              <a:pPr algn="ctr"/>
            </a:p>
          </p:txBody>
        </p:sp>
        <p:sp>
          <p:nvSpPr>
            <p:cNvPr id="441" name="isḷíďe"/>
            <p:cNvSpPr/>
            <p:nvPr/>
          </p:nvSpPr>
          <p:spPr bwMode="auto">
            <a:xfrm>
              <a:off x="4751388" y="3067050"/>
              <a:ext cx="1444625" cy="1162050"/>
            </a:xfrm>
            <a:custGeom>
              <a:avLst/>
              <a:gdLst>
                <a:gd name="T0" fmla="*/ 2153 w 2183"/>
                <a:gd name="T1" fmla="*/ 298 h 1753"/>
                <a:gd name="T2" fmla="*/ 1445 w 2183"/>
                <a:gd name="T3" fmla="*/ 298 h 1753"/>
                <a:gd name="T4" fmla="*/ 621 w 2183"/>
                <a:gd name="T5" fmla="*/ 809 h 1753"/>
                <a:gd name="T6" fmla="*/ 1188 w 2183"/>
                <a:gd name="T7" fmla="*/ 809 h 1753"/>
                <a:gd name="T8" fmla="*/ 1188 w 2183"/>
                <a:gd name="T9" fmla="*/ 952 h 1753"/>
                <a:gd name="T10" fmla="*/ 391 w 2183"/>
                <a:gd name="T11" fmla="*/ 952 h 1753"/>
                <a:gd name="T12" fmla="*/ 0 w 2183"/>
                <a:gd name="T13" fmla="*/ 1195 h 1753"/>
                <a:gd name="T14" fmla="*/ 0 w 2183"/>
                <a:gd name="T15" fmla="*/ 1195 h 1753"/>
                <a:gd name="T16" fmla="*/ 2 w 2183"/>
                <a:gd name="T17" fmla="*/ 1198 h 1753"/>
                <a:gd name="T18" fmla="*/ 5 w 2183"/>
                <a:gd name="T19" fmla="*/ 1203 h 1753"/>
                <a:gd name="T20" fmla="*/ 6 w 2183"/>
                <a:gd name="T21" fmla="*/ 1203 h 1753"/>
                <a:gd name="T22" fmla="*/ 1005 w 2183"/>
                <a:gd name="T23" fmla="*/ 1753 h 1753"/>
                <a:gd name="T24" fmla="*/ 1005 w 2183"/>
                <a:gd name="T25" fmla="*/ 1753 h 1753"/>
                <a:gd name="T26" fmla="*/ 1005 w 2183"/>
                <a:gd name="T27" fmla="*/ 1753 h 1753"/>
                <a:gd name="T28" fmla="*/ 1627 w 2183"/>
                <a:gd name="T29" fmla="*/ 1576 h 1753"/>
                <a:gd name="T30" fmla="*/ 1627 w 2183"/>
                <a:gd name="T31" fmla="*/ 1576 h 1753"/>
                <a:gd name="T32" fmla="*/ 1939 w 2183"/>
                <a:gd name="T33" fmla="*/ 1295 h 1753"/>
                <a:gd name="T34" fmla="*/ 1512 w 2183"/>
                <a:gd name="T35" fmla="*/ 1295 h 1753"/>
                <a:gd name="T36" fmla="*/ 1512 w 2183"/>
                <a:gd name="T37" fmla="*/ 1152 h 1753"/>
                <a:gd name="T38" fmla="*/ 2033 w 2183"/>
                <a:gd name="T39" fmla="*/ 1152 h 1753"/>
                <a:gd name="T40" fmla="*/ 2122 w 2183"/>
                <a:gd name="T41" fmla="*/ 952 h 1753"/>
                <a:gd name="T42" fmla="*/ 1393 w 2183"/>
                <a:gd name="T43" fmla="*/ 952 h 1753"/>
                <a:gd name="T44" fmla="*/ 1393 w 2183"/>
                <a:gd name="T45" fmla="*/ 809 h 1753"/>
                <a:gd name="T46" fmla="*/ 2161 w 2183"/>
                <a:gd name="T47" fmla="*/ 809 h 1753"/>
                <a:gd name="T48" fmla="*/ 2183 w 2183"/>
                <a:gd name="T49" fmla="*/ 638 h 1753"/>
                <a:gd name="T50" fmla="*/ 1690 w 2183"/>
                <a:gd name="T51" fmla="*/ 638 h 1753"/>
                <a:gd name="T52" fmla="*/ 1690 w 2183"/>
                <a:gd name="T53" fmla="*/ 495 h 1753"/>
                <a:gd name="T54" fmla="*/ 2183 w 2183"/>
                <a:gd name="T55" fmla="*/ 495 h 1753"/>
                <a:gd name="T56" fmla="*/ 2153 w 2183"/>
                <a:gd name="T57" fmla="*/ 298 h 1753"/>
                <a:gd name="T58" fmla="*/ 2037 w 2183"/>
                <a:gd name="T59" fmla="*/ 0 h 1753"/>
                <a:gd name="T60" fmla="*/ 1925 w 2183"/>
                <a:gd name="T61" fmla="*/ 0 h 1753"/>
                <a:gd name="T62" fmla="*/ 1675 w 2183"/>
                <a:gd name="T63" fmla="*/ 156 h 1753"/>
                <a:gd name="T64" fmla="*/ 2109 w 2183"/>
                <a:gd name="T65" fmla="*/ 156 h 1753"/>
                <a:gd name="T66" fmla="*/ 2037 w 2183"/>
                <a:gd name="T67"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3" h="1753">
                  <a:moveTo>
                    <a:pt x="2153" y="298"/>
                  </a:moveTo>
                  <a:cubicBezTo>
                    <a:pt x="1445" y="298"/>
                    <a:pt x="1445" y="298"/>
                    <a:pt x="1445" y="298"/>
                  </a:cubicBezTo>
                  <a:cubicBezTo>
                    <a:pt x="621" y="809"/>
                    <a:pt x="621" y="809"/>
                    <a:pt x="621" y="809"/>
                  </a:cubicBezTo>
                  <a:cubicBezTo>
                    <a:pt x="1188" y="809"/>
                    <a:pt x="1188" y="809"/>
                    <a:pt x="1188" y="809"/>
                  </a:cubicBezTo>
                  <a:cubicBezTo>
                    <a:pt x="1188" y="952"/>
                    <a:pt x="1188" y="952"/>
                    <a:pt x="1188" y="952"/>
                  </a:cubicBezTo>
                  <a:cubicBezTo>
                    <a:pt x="391" y="952"/>
                    <a:pt x="391" y="952"/>
                    <a:pt x="391" y="952"/>
                  </a:cubicBezTo>
                  <a:cubicBezTo>
                    <a:pt x="0" y="1195"/>
                    <a:pt x="0" y="1195"/>
                    <a:pt x="0" y="1195"/>
                  </a:cubicBezTo>
                  <a:cubicBezTo>
                    <a:pt x="0" y="1195"/>
                    <a:pt x="0" y="1195"/>
                    <a:pt x="0" y="1195"/>
                  </a:cubicBezTo>
                  <a:cubicBezTo>
                    <a:pt x="1" y="1196"/>
                    <a:pt x="2" y="1197"/>
                    <a:pt x="2" y="1198"/>
                  </a:cubicBezTo>
                  <a:cubicBezTo>
                    <a:pt x="3" y="1200"/>
                    <a:pt x="4" y="1201"/>
                    <a:pt x="5" y="1203"/>
                  </a:cubicBezTo>
                  <a:cubicBezTo>
                    <a:pt x="5" y="1203"/>
                    <a:pt x="5" y="1203"/>
                    <a:pt x="6" y="1203"/>
                  </a:cubicBezTo>
                  <a:cubicBezTo>
                    <a:pt x="230" y="1558"/>
                    <a:pt x="613" y="1753"/>
                    <a:pt x="1005" y="1753"/>
                  </a:cubicBezTo>
                  <a:cubicBezTo>
                    <a:pt x="1005" y="1753"/>
                    <a:pt x="1005" y="1753"/>
                    <a:pt x="1005" y="1753"/>
                  </a:cubicBezTo>
                  <a:cubicBezTo>
                    <a:pt x="1005" y="1753"/>
                    <a:pt x="1005" y="1753"/>
                    <a:pt x="1005" y="1753"/>
                  </a:cubicBezTo>
                  <a:cubicBezTo>
                    <a:pt x="1218" y="1753"/>
                    <a:pt x="1433" y="1696"/>
                    <a:pt x="1627" y="1576"/>
                  </a:cubicBezTo>
                  <a:cubicBezTo>
                    <a:pt x="1627" y="1576"/>
                    <a:pt x="1627" y="1576"/>
                    <a:pt x="1627" y="1576"/>
                  </a:cubicBezTo>
                  <a:cubicBezTo>
                    <a:pt x="1750" y="1499"/>
                    <a:pt x="1855" y="1403"/>
                    <a:pt x="1939" y="1295"/>
                  </a:cubicBezTo>
                  <a:cubicBezTo>
                    <a:pt x="1512" y="1295"/>
                    <a:pt x="1512" y="1295"/>
                    <a:pt x="1512" y="1295"/>
                  </a:cubicBezTo>
                  <a:cubicBezTo>
                    <a:pt x="1512" y="1152"/>
                    <a:pt x="1512" y="1152"/>
                    <a:pt x="1512" y="1152"/>
                  </a:cubicBezTo>
                  <a:cubicBezTo>
                    <a:pt x="2033" y="1152"/>
                    <a:pt x="2033" y="1152"/>
                    <a:pt x="2033" y="1152"/>
                  </a:cubicBezTo>
                  <a:cubicBezTo>
                    <a:pt x="2069" y="1088"/>
                    <a:pt x="2099" y="1021"/>
                    <a:pt x="2122" y="952"/>
                  </a:cubicBezTo>
                  <a:cubicBezTo>
                    <a:pt x="1393" y="952"/>
                    <a:pt x="1393" y="952"/>
                    <a:pt x="1393" y="952"/>
                  </a:cubicBezTo>
                  <a:cubicBezTo>
                    <a:pt x="1393" y="809"/>
                    <a:pt x="1393" y="809"/>
                    <a:pt x="1393" y="809"/>
                  </a:cubicBezTo>
                  <a:cubicBezTo>
                    <a:pt x="2161" y="809"/>
                    <a:pt x="2161" y="809"/>
                    <a:pt x="2161" y="809"/>
                  </a:cubicBezTo>
                  <a:cubicBezTo>
                    <a:pt x="2173" y="753"/>
                    <a:pt x="2180" y="696"/>
                    <a:pt x="2183" y="638"/>
                  </a:cubicBezTo>
                  <a:cubicBezTo>
                    <a:pt x="1690" y="638"/>
                    <a:pt x="1690" y="638"/>
                    <a:pt x="1690" y="638"/>
                  </a:cubicBezTo>
                  <a:cubicBezTo>
                    <a:pt x="1690" y="495"/>
                    <a:pt x="1690" y="495"/>
                    <a:pt x="1690" y="495"/>
                  </a:cubicBezTo>
                  <a:cubicBezTo>
                    <a:pt x="2183" y="495"/>
                    <a:pt x="2183" y="495"/>
                    <a:pt x="2183" y="495"/>
                  </a:cubicBezTo>
                  <a:cubicBezTo>
                    <a:pt x="2178" y="429"/>
                    <a:pt x="2169" y="363"/>
                    <a:pt x="2153" y="298"/>
                  </a:cubicBezTo>
                  <a:moveTo>
                    <a:pt x="2037" y="0"/>
                  </a:moveTo>
                  <a:cubicBezTo>
                    <a:pt x="1925" y="0"/>
                    <a:pt x="1925" y="0"/>
                    <a:pt x="1925" y="0"/>
                  </a:cubicBezTo>
                  <a:cubicBezTo>
                    <a:pt x="1675" y="156"/>
                    <a:pt x="1675" y="156"/>
                    <a:pt x="1675" y="156"/>
                  </a:cubicBezTo>
                  <a:cubicBezTo>
                    <a:pt x="2109" y="156"/>
                    <a:pt x="2109" y="156"/>
                    <a:pt x="2109" y="156"/>
                  </a:cubicBezTo>
                  <a:cubicBezTo>
                    <a:pt x="2089" y="103"/>
                    <a:pt x="2065" y="51"/>
                    <a:pt x="2037" y="0"/>
                  </a:cubicBezTo>
                </a:path>
              </a:pathLst>
            </a:custGeom>
            <a:solidFill>
              <a:srgbClr val="77B9C6"/>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42" name="ïṩ1îḑê"/>
            <p:cNvSpPr/>
            <p:nvPr/>
          </p:nvSpPr>
          <p:spPr bwMode="auto">
            <a:xfrm>
              <a:off x="5010151" y="3603625"/>
              <a:ext cx="527050" cy="95250"/>
            </a:xfrm>
            <a:custGeom>
              <a:avLst/>
              <a:gdLst>
                <a:gd name="T0" fmla="*/ 332 w 332"/>
                <a:gd name="T1" fmla="*/ 0 h 60"/>
                <a:gd name="T2" fmla="*/ 96 w 332"/>
                <a:gd name="T3" fmla="*/ 0 h 60"/>
                <a:gd name="T4" fmla="*/ 0 w 332"/>
                <a:gd name="T5" fmla="*/ 60 h 60"/>
                <a:gd name="T6" fmla="*/ 332 w 332"/>
                <a:gd name="T7" fmla="*/ 60 h 60"/>
                <a:gd name="T8" fmla="*/ 332 w 332"/>
                <a:gd name="T9" fmla="*/ 0 h 60"/>
              </a:gdLst>
              <a:ahLst/>
              <a:cxnLst>
                <a:cxn ang="0">
                  <a:pos x="T0" y="T1"/>
                </a:cxn>
                <a:cxn ang="0">
                  <a:pos x="T2" y="T3"/>
                </a:cxn>
                <a:cxn ang="0">
                  <a:pos x="T4" y="T5"/>
                </a:cxn>
                <a:cxn ang="0">
                  <a:pos x="T6" y="T7"/>
                </a:cxn>
                <a:cxn ang="0">
                  <a:pos x="T8" y="T9"/>
                </a:cxn>
              </a:cxnLst>
              <a:rect l="0" t="0" r="r" b="b"/>
              <a:pathLst>
                <a:path w="332" h="60">
                  <a:moveTo>
                    <a:pt x="332" y="0"/>
                  </a:moveTo>
                  <a:lnTo>
                    <a:pt x="96" y="0"/>
                  </a:lnTo>
                  <a:lnTo>
                    <a:pt x="0" y="60"/>
                  </a:lnTo>
                  <a:lnTo>
                    <a:pt x="332" y="60"/>
                  </a:lnTo>
                  <a:lnTo>
                    <a:pt x="332" y="0"/>
                  </a:lnTo>
                  <a:close/>
                </a:path>
              </a:pathLst>
            </a:custGeom>
            <a:solidFill>
              <a:srgbClr val="AAD0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3" name="iśľíďé"/>
            <p:cNvSpPr/>
            <p:nvPr/>
          </p:nvSpPr>
          <p:spPr bwMode="auto">
            <a:xfrm>
              <a:off x="5010151" y="3603625"/>
              <a:ext cx="527050" cy="95250"/>
            </a:xfrm>
            <a:custGeom>
              <a:avLst/>
              <a:gdLst>
                <a:gd name="T0" fmla="*/ 332 w 332"/>
                <a:gd name="T1" fmla="*/ 0 h 60"/>
                <a:gd name="T2" fmla="*/ 96 w 332"/>
                <a:gd name="T3" fmla="*/ 0 h 60"/>
                <a:gd name="T4" fmla="*/ 0 w 332"/>
                <a:gd name="T5" fmla="*/ 60 h 60"/>
                <a:gd name="T6" fmla="*/ 332 w 332"/>
                <a:gd name="T7" fmla="*/ 60 h 60"/>
                <a:gd name="T8" fmla="*/ 332 w 332"/>
                <a:gd name="T9" fmla="*/ 0 h 60"/>
              </a:gdLst>
              <a:ahLst/>
              <a:cxnLst>
                <a:cxn ang="0">
                  <a:pos x="T0" y="T1"/>
                </a:cxn>
                <a:cxn ang="0">
                  <a:pos x="T2" y="T3"/>
                </a:cxn>
                <a:cxn ang="0">
                  <a:pos x="T4" y="T5"/>
                </a:cxn>
                <a:cxn ang="0">
                  <a:pos x="T6" y="T7"/>
                </a:cxn>
                <a:cxn ang="0">
                  <a:pos x="T8" y="T9"/>
                </a:cxn>
              </a:cxnLst>
              <a:rect l="0" t="0" r="r" b="b"/>
              <a:pathLst>
                <a:path w="332" h="60">
                  <a:moveTo>
                    <a:pt x="332" y="0"/>
                  </a:moveTo>
                  <a:lnTo>
                    <a:pt x="96" y="0"/>
                  </a:lnTo>
                  <a:lnTo>
                    <a:pt x="0" y="60"/>
                  </a:lnTo>
                  <a:lnTo>
                    <a:pt x="332" y="60"/>
                  </a:lnTo>
                  <a:lnTo>
                    <a:pt x="3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4" name="î$1íḓe"/>
            <p:cNvSpPr/>
            <p:nvPr/>
          </p:nvSpPr>
          <p:spPr bwMode="auto">
            <a:xfrm>
              <a:off x="6026151" y="3033713"/>
              <a:ext cx="73025" cy="33337"/>
            </a:xfrm>
            <a:custGeom>
              <a:avLst/>
              <a:gdLst>
                <a:gd name="T0" fmla="*/ 82 w 112"/>
                <a:gd name="T1" fmla="*/ 0 h 51"/>
                <a:gd name="T2" fmla="*/ 0 w 112"/>
                <a:gd name="T3" fmla="*/ 51 h 51"/>
                <a:gd name="T4" fmla="*/ 112 w 112"/>
                <a:gd name="T5" fmla="*/ 51 h 51"/>
                <a:gd name="T6" fmla="*/ 82 w 112"/>
                <a:gd name="T7" fmla="*/ 0 h 51"/>
                <a:gd name="T8" fmla="*/ 82 w 112"/>
                <a:gd name="T9" fmla="*/ 0 h 51"/>
              </a:gdLst>
              <a:ahLst/>
              <a:cxnLst>
                <a:cxn ang="0">
                  <a:pos x="T0" y="T1"/>
                </a:cxn>
                <a:cxn ang="0">
                  <a:pos x="T2" y="T3"/>
                </a:cxn>
                <a:cxn ang="0">
                  <a:pos x="T4" y="T5"/>
                </a:cxn>
                <a:cxn ang="0">
                  <a:pos x="T6" y="T7"/>
                </a:cxn>
                <a:cxn ang="0">
                  <a:pos x="T8" y="T9"/>
                </a:cxn>
              </a:cxnLst>
              <a:rect l="0" t="0" r="r" b="b"/>
              <a:pathLst>
                <a:path w="112" h="51">
                  <a:moveTo>
                    <a:pt x="82" y="0"/>
                  </a:moveTo>
                  <a:cubicBezTo>
                    <a:pt x="0" y="51"/>
                    <a:pt x="0" y="51"/>
                    <a:pt x="0" y="51"/>
                  </a:cubicBezTo>
                  <a:cubicBezTo>
                    <a:pt x="112" y="51"/>
                    <a:pt x="112" y="51"/>
                    <a:pt x="112" y="51"/>
                  </a:cubicBezTo>
                  <a:cubicBezTo>
                    <a:pt x="103" y="34"/>
                    <a:pt x="93" y="17"/>
                    <a:pt x="82" y="0"/>
                  </a:cubicBezTo>
                  <a:cubicBezTo>
                    <a:pt x="82" y="0"/>
                    <a:pt x="82" y="0"/>
                    <a:pt x="82" y="0"/>
                  </a:cubicBezTo>
                </a:path>
              </a:pathLst>
            </a:custGeom>
            <a:solidFill>
              <a:srgbClr val="AAD0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5" name="îSḻîďé"/>
            <p:cNvSpPr/>
            <p:nvPr/>
          </p:nvSpPr>
          <p:spPr bwMode="auto">
            <a:xfrm>
              <a:off x="5707063" y="3171825"/>
              <a:ext cx="469900" cy="93662"/>
            </a:xfrm>
            <a:custGeom>
              <a:avLst/>
              <a:gdLst>
                <a:gd name="T0" fmla="*/ 664 w 708"/>
                <a:gd name="T1" fmla="*/ 0 h 142"/>
                <a:gd name="T2" fmla="*/ 230 w 708"/>
                <a:gd name="T3" fmla="*/ 0 h 142"/>
                <a:gd name="T4" fmla="*/ 0 w 708"/>
                <a:gd name="T5" fmla="*/ 142 h 142"/>
                <a:gd name="T6" fmla="*/ 708 w 708"/>
                <a:gd name="T7" fmla="*/ 142 h 142"/>
                <a:gd name="T8" fmla="*/ 664 w 708"/>
                <a:gd name="T9" fmla="*/ 0 h 142"/>
              </a:gdLst>
              <a:ahLst/>
              <a:cxnLst>
                <a:cxn ang="0">
                  <a:pos x="T0" y="T1"/>
                </a:cxn>
                <a:cxn ang="0">
                  <a:pos x="T2" y="T3"/>
                </a:cxn>
                <a:cxn ang="0">
                  <a:pos x="T4" y="T5"/>
                </a:cxn>
                <a:cxn ang="0">
                  <a:pos x="T6" y="T7"/>
                </a:cxn>
                <a:cxn ang="0">
                  <a:pos x="T8" y="T9"/>
                </a:cxn>
              </a:cxnLst>
              <a:rect l="0" t="0" r="r" b="b"/>
              <a:pathLst>
                <a:path w="708" h="142">
                  <a:moveTo>
                    <a:pt x="664" y="0"/>
                  </a:moveTo>
                  <a:cubicBezTo>
                    <a:pt x="230" y="0"/>
                    <a:pt x="230" y="0"/>
                    <a:pt x="230" y="0"/>
                  </a:cubicBezTo>
                  <a:cubicBezTo>
                    <a:pt x="0" y="142"/>
                    <a:pt x="0" y="142"/>
                    <a:pt x="0" y="142"/>
                  </a:cubicBezTo>
                  <a:cubicBezTo>
                    <a:pt x="708" y="142"/>
                    <a:pt x="708" y="142"/>
                    <a:pt x="708" y="142"/>
                  </a:cubicBezTo>
                  <a:cubicBezTo>
                    <a:pt x="697" y="94"/>
                    <a:pt x="682" y="47"/>
                    <a:pt x="664" y="0"/>
                  </a:cubicBezTo>
                </a:path>
              </a:pathLst>
            </a:custGeom>
            <a:solidFill>
              <a:srgbClr val="AAD0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6" name="îşļîḓê"/>
            <p:cNvSpPr/>
            <p:nvPr/>
          </p:nvSpPr>
          <p:spPr bwMode="auto">
            <a:xfrm>
              <a:off x="5870576" y="3395663"/>
              <a:ext cx="327025" cy="95250"/>
            </a:xfrm>
            <a:custGeom>
              <a:avLst/>
              <a:gdLst>
                <a:gd name="T0" fmla="*/ 493 w 495"/>
                <a:gd name="T1" fmla="*/ 0 h 143"/>
                <a:gd name="T2" fmla="*/ 0 w 495"/>
                <a:gd name="T3" fmla="*/ 0 h 143"/>
                <a:gd name="T4" fmla="*/ 0 w 495"/>
                <a:gd name="T5" fmla="*/ 143 h 143"/>
                <a:gd name="T6" fmla="*/ 493 w 495"/>
                <a:gd name="T7" fmla="*/ 143 h 143"/>
                <a:gd name="T8" fmla="*/ 495 w 495"/>
                <a:gd name="T9" fmla="*/ 76 h 143"/>
                <a:gd name="T10" fmla="*/ 493 w 495"/>
                <a:gd name="T11" fmla="*/ 0 h 143"/>
              </a:gdLst>
              <a:ahLst/>
              <a:cxnLst>
                <a:cxn ang="0">
                  <a:pos x="T0" y="T1"/>
                </a:cxn>
                <a:cxn ang="0">
                  <a:pos x="T2" y="T3"/>
                </a:cxn>
                <a:cxn ang="0">
                  <a:pos x="T4" y="T5"/>
                </a:cxn>
                <a:cxn ang="0">
                  <a:pos x="T6" y="T7"/>
                </a:cxn>
                <a:cxn ang="0">
                  <a:pos x="T8" y="T9"/>
                </a:cxn>
                <a:cxn ang="0">
                  <a:pos x="T10" y="T11"/>
                </a:cxn>
              </a:cxnLst>
              <a:rect l="0" t="0" r="r" b="b"/>
              <a:pathLst>
                <a:path w="495" h="143">
                  <a:moveTo>
                    <a:pt x="493" y="0"/>
                  </a:moveTo>
                  <a:cubicBezTo>
                    <a:pt x="0" y="0"/>
                    <a:pt x="0" y="0"/>
                    <a:pt x="0" y="0"/>
                  </a:cubicBezTo>
                  <a:cubicBezTo>
                    <a:pt x="0" y="143"/>
                    <a:pt x="0" y="143"/>
                    <a:pt x="0" y="143"/>
                  </a:cubicBezTo>
                  <a:cubicBezTo>
                    <a:pt x="493" y="143"/>
                    <a:pt x="493" y="143"/>
                    <a:pt x="493" y="143"/>
                  </a:cubicBezTo>
                  <a:cubicBezTo>
                    <a:pt x="495" y="120"/>
                    <a:pt x="495" y="98"/>
                    <a:pt x="495" y="76"/>
                  </a:cubicBezTo>
                  <a:cubicBezTo>
                    <a:pt x="495" y="50"/>
                    <a:pt x="494" y="25"/>
                    <a:pt x="493" y="0"/>
                  </a:cubicBezTo>
                </a:path>
              </a:pathLst>
            </a:custGeom>
            <a:solidFill>
              <a:srgbClr val="AAD0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7" name="iśľíḋê"/>
            <p:cNvSpPr/>
            <p:nvPr/>
          </p:nvSpPr>
          <p:spPr bwMode="auto">
            <a:xfrm>
              <a:off x="5673726" y="3603625"/>
              <a:ext cx="508000" cy="95250"/>
            </a:xfrm>
            <a:custGeom>
              <a:avLst/>
              <a:gdLst>
                <a:gd name="T0" fmla="*/ 768 w 768"/>
                <a:gd name="T1" fmla="*/ 0 h 143"/>
                <a:gd name="T2" fmla="*/ 0 w 768"/>
                <a:gd name="T3" fmla="*/ 0 h 143"/>
                <a:gd name="T4" fmla="*/ 0 w 768"/>
                <a:gd name="T5" fmla="*/ 143 h 143"/>
                <a:gd name="T6" fmla="*/ 729 w 768"/>
                <a:gd name="T7" fmla="*/ 143 h 143"/>
                <a:gd name="T8" fmla="*/ 768 w 768"/>
                <a:gd name="T9" fmla="*/ 0 h 143"/>
              </a:gdLst>
              <a:ahLst/>
              <a:cxnLst>
                <a:cxn ang="0">
                  <a:pos x="T0" y="T1"/>
                </a:cxn>
                <a:cxn ang="0">
                  <a:pos x="T2" y="T3"/>
                </a:cxn>
                <a:cxn ang="0">
                  <a:pos x="T4" y="T5"/>
                </a:cxn>
                <a:cxn ang="0">
                  <a:pos x="T6" y="T7"/>
                </a:cxn>
                <a:cxn ang="0">
                  <a:pos x="T8" y="T9"/>
                </a:cxn>
              </a:cxnLst>
              <a:rect l="0" t="0" r="r" b="b"/>
              <a:pathLst>
                <a:path w="768" h="143">
                  <a:moveTo>
                    <a:pt x="768" y="0"/>
                  </a:moveTo>
                  <a:cubicBezTo>
                    <a:pt x="0" y="0"/>
                    <a:pt x="0" y="0"/>
                    <a:pt x="0" y="0"/>
                  </a:cubicBezTo>
                  <a:cubicBezTo>
                    <a:pt x="0" y="143"/>
                    <a:pt x="0" y="143"/>
                    <a:pt x="0" y="143"/>
                  </a:cubicBezTo>
                  <a:cubicBezTo>
                    <a:pt x="729" y="143"/>
                    <a:pt x="729" y="143"/>
                    <a:pt x="729" y="143"/>
                  </a:cubicBezTo>
                  <a:cubicBezTo>
                    <a:pt x="745" y="97"/>
                    <a:pt x="758" y="49"/>
                    <a:pt x="768" y="0"/>
                  </a:cubicBezTo>
                </a:path>
              </a:pathLst>
            </a:custGeom>
            <a:solidFill>
              <a:srgbClr val="AAD0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8" name="ïŝḷíḍê"/>
            <p:cNvSpPr/>
            <p:nvPr/>
          </p:nvSpPr>
          <p:spPr bwMode="auto">
            <a:xfrm>
              <a:off x="5751513" y="3830638"/>
              <a:ext cx="346075" cy="95250"/>
            </a:xfrm>
            <a:custGeom>
              <a:avLst/>
              <a:gdLst>
                <a:gd name="T0" fmla="*/ 521 w 521"/>
                <a:gd name="T1" fmla="*/ 0 h 143"/>
                <a:gd name="T2" fmla="*/ 0 w 521"/>
                <a:gd name="T3" fmla="*/ 0 h 143"/>
                <a:gd name="T4" fmla="*/ 0 w 521"/>
                <a:gd name="T5" fmla="*/ 143 h 143"/>
                <a:gd name="T6" fmla="*/ 427 w 521"/>
                <a:gd name="T7" fmla="*/ 143 h 143"/>
                <a:gd name="T8" fmla="*/ 521 w 521"/>
                <a:gd name="T9" fmla="*/ 0 h 143"/>
              </a:gdLst>
              <a:ahLst/>
              <a:cxnLst>
                <a:cxn ang="0">
                  <a:pos x="T0" y="T1"/>
                </a:cxn>
                <a:cxn ang="0">
                  <a:pos x="T2" y="T3"/>
                </a:cxn>
                <a:cxn ang="0">
                  <a:pos x="T4" y="T5"/>
                </a:cxn>
                <a:cxn ang="0">
                  <a:pos x="T6" y="T7"/>
                </a:cxn>
                <a:cxn ang="0">
                  <a:pos x="T8" y="T9"/>
                </a:cxn>
              </a:cxnLst>
              <a:rect l="0" t="0" r="r" b="b"/>
              <a:pathLst>
                <a:path w="521" h="143">
                  <a:moveTo>
                    <a:pt x="521" y="0"/>
                  </a:moveTo>
                  <a:cubicBezTo>
                    <a:pt x="0" y="0"/>
                    <a:pt x="0" y="0"/>
                    <a:pt x="0" y="0"/>
                  </a:cubicBezTo>
                  <a:cubicBezTo>
                    <a:pt x="0" y="143"/>
                    <a:pt x="0" y="143"/>
                    <a:pt x="0" y="143"/>
                  </a:cubicBezTo>
                  <a:cubicBezTo>
                    <a:pt x="427" y="143"/>
                    <a:pt x="427" y="143"/>
                    <a:pt x="427" y="143"/>
                  </a:cubicBezTo>
                  <a:cubicBezTo>
                    <a:pt x="462" y="97"/>
                    <a:pt x="494" y="49"/>
                    <a:pt x="521" y="0"/>
                  </a:cubicBezTo>
                </a:path>
              </a:pathLst>
            </a:custGeom>
            <a:solidFill>
              <a:srgbClr val="AAD0D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p>
          </p:txBody>
        </p:sp>
        <p:sp>
          <p:nvSpPr>
            <p:cNvPr id="449" name="íśļîḍe"/>
            <p:cNvSpPr/>
            <p:nvPr/>
          </p:nvSpPr>
          <p:spPr bwMode="auto">
            <a:xfrm>
              <a:off x="4751388" y="3033713"/>
              <a:ext cx="1446213" cy="1195387"/>
            </a:xfrm>
            <a:custGeom>
              <a:avLst/>
              <a:gdLst>
                <a:gd name="T0" fmla="*/ 1005 w 2185"/>
                <a:gd name="T1" fmla="*/ 1804 h 1804"/>
                <a:gd name="T2" fmla="*/ 1005 w 2185"/>
                <a:gd name="T3" fmla="*/ 1804 h 1804"/>
                <a:gd name="T4" fmla="*/ 1005 w 2185"/>
                <a:gd name="T5" fmla="*/ 1804 h 1804"/>
                <a:gd name="T6" fmla="*/ 1005 w 2185"/>
                <a:gd name="T7" fmla="*/ 1804 h 1804"/>
                <a:gd name="T8" fmla="*/ 1627 w 2185"/>
                <a:gd name="T9" fmla="*/ 1627 h 1804"/>
                <a:gd name="T10" fmla="*/ 1005 w 2185"/>
                <a:gd name="T11" fmla="*/ 1804 h 1804"/>
                <a:gd name="T12" fmla="*/ 1627 w 2185"/>
                <a:gd name="T13" fmla="*/ 1627 h 1804"/>
                <a:gd name="T14" fmla="*/ 5 w 2185"/>
                <a:gd name="T15" fmla="*/ 1254 h 1804"/>
                <a:gd name="T16" fmla="*/ 6 w 2185"/>
                <a:gd name="T17" fmla="*/ 1254 h 1804"/>
                <a:gd name="T18" fmla="*/ 5 w 2185"/>
                <a:gd name="T19" fmla="*/ 1254 h 1804"/>
                <a:gd name="T20" fmla="*/ 0 w 2185"/>
                <a:gd name="T21" fmla="*/ 1246 h 1804"/>
                <a:gd name="T22" fmla="*/ 2 w 2185"/>
                <a:gd name="T23" fmla="*/ 1249 h 1804"/>
                <a:gd name="T24" fmla="*/ 0 w 2185"/>
                <a:gd name="T25" fmla="*/ 1246 h 1804"/>
                <a:gd name="T26" fmla="*/ 2007 w 2185"/>
                <a:gd name="T27" fmla="*/ 0 h 1804"/>
                <a:gd name="T28" fmla="*/ 2007 w 2185"/>
                <a:gd name="T29" fmla="*/ 0 h 1804"/>
                <a:gd name="T30" fmla="*/ 2007 w 2185"/>
                <a:gd name="T31" fmla="*/ 0 h 1804"/>
                <a:gd name="T32" fmla="*/ 2007 w 2185"/>
                <a:gd name="T33" fmla="*/ 0 h 1804"/>
                <a:gd name="T34" fmla="*/ 2007 w 2185"/>
                <a:gd name="T35" fmla="*/ 0 h 1804"/>
                <a:gd name="T36" fmla="*/ 2037 w 2185"/>
                <a:gd name="T37" fmla="*/ 51 h 1804"/>
                <a:gd name="T38" fmla="*/ 2109 w 2185"/>
                <a:gd name="T39" fmla="*/ 207 h 1804"/>
                <a:gd name="T40" fmla="*/ 2153 w 2185"/>
                <a:gd name="T41" fmla="*/ 349 h 1804"/>
                <a:gd name="T42" fmla="*/ 2183 w 2185"/>
                <a:gd name="T43" fmla="*/ 546 h 1804"/>
                <a:gd name="T44" fmla="*/ 2185 w 2185"/>
                <a:gd name="T45" fmla="*/ 622 h 1804"/>
                <a:gd name="T46" fmla="*/ 2007 w 2185"/>
                <a:gd name="T47" fmla="*/ 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5" h="1804">
                  <a:moveTo>
                    <a:pt x="1005" y="1804"/>
                  </a:moveTo>
                  <a:cubicBezTo>
                    <a:pt x="1005" y="1804"/>
                    <a:pt x="1005" y="1804"/>
                    <a:pt x="1005" y="1804"/>
                  </a:cubicBezTo>
                  <a:cubicBezTo>
                    <a:pt x="1005" y="1804"/>
                    <a:pt x="1005" y="1804"/>
                    <a:pt x="1005" y="1804"/>
                  </a:cubicBezTo>
                  <a:cubicBezTo>
                    <a:pt x="1005" y="1804"/>
                    <a:pt x="1005" y="1804"/>
                    <a:pt x="1005" y="1804"/>
                  </a:cubicBezTo>
                  <a:moveTo>
                    <a:pt x="1627" y="1627"/>
                  </a:moveTo>
                  <a:cubicBezTo>
                    <a:pt x="1433" y="1747"/>
                    <a:pt x="1218" y="1804"/>
                    <a:pt x="1005" y="1804"/>
                  </a:cubicBezTo>
                  <a:cubicBezTo>
                    <a:pt x="1218" y="1804"/>
                    <a:pt x="1433" y="1747"/>
                    <a:pt x="1627" y="1627"/>
                  </a:cubicBezTo>
                  <a:moveTo>
                    <a:pt x="5" y="1254"/>
                  </a:moveTo>
                  <a:cubicBezTo>
                    <a:pt x="5" y="1254"/>
                    <a:pt x="5" y="1254"/>
                    <a:pt x="6" y="1254"/>
                  </a:cubicBezTo>
                  <a:cubicBezTo>
                    <a:pt x="5" y="1254"/>
                    <a:pt x="5" y="1254"/>
                    <a:pt x="5" y="1254"/>
                  </a:cubicBezTo>
                  <a:moveTo>
                    <a:pt x="0" y="1246"/>
                  </a:moveTo>
                  <a:cubicBezTo>
                    <a:pt x="1" y="1247"/>
                    <a:pt x="2" y="1248"/>
                    <a:pt x="2" y="1249"/>
                  </a:cubicBezTo>
                  <a:cubicBezTo>
                    <a:pt x="2" y="1248"/>
                    <a:pt x="1" y="1247"/>
                    <a:pt x="0" y="1246"/>
                  </a:cubicBezTo>
                  <a:moveTo>
                    <a:pt x="2007" y="0"/>
                  </a:moveTo>
                  <a:cubicBezTo>
                    <a:pt x="2007" y="0"/>
                    <a:pt x="2007" y="0"/>
                    <a:pt x="2007" y="0"/>
                  </a:cubicBezTo>
                  <a:cubicBezTo>
                    <a:pt x="2007" y="0"/>
                    <a:pt x="2007" y="0"/>
                    <a:pt x="2007" y="0"/>
                  </a:cubicBezTo>
                  <a:cubicBezTo>
                    <a:pt x="2007" y="0"/>
                    <a:pt x="2007" y="0"/>
                    <a:pt x="2007" y="0"/>
                  </a:cubicBezTo>
                  <a:cubicBezTo>
                    <a:pt x="2007" y="0"/>
                    <a:pt x="2007" y="0"/>
                    <a:pt x="2007" y="0"/>
                  </a:cubicBezTo>
                  <a:cubicBezTo>
                    <a:pt x="2018" y="17"/>
                    <a:pt x="2028" y="34"/>
                    <a:pt x="2037" y="51"/>
                  </a:cubicBezTo>
                  <a:cubicBezTo>
                    <a:pt x="2065" y="102"/>
                    <a:pt x="2089" y="154"/>
                    <a:pt x="2109" y="207"/>
                  </a:cubicBezTo>
                  <a:cubicBezTo>
                    <a:pt x="2127" y="254"/>
                    <a:pt x="2142" y="301"/>
                    <a:pt x="2153" y="349"/>
                  </a:cubicBezTo>
                  <a:cubicBezTo>
                    <a:pt x="2169" y="414"/>
                    <a:pt x="2178" y="480"/>
                    <a:pt x="2183" y="546"/>
                  </a:cubicBezTo>
                  <a:cubicBezTo>
                    <a:pt x="2184" y="571"/>
                    <a:pt x="2185" y="596"/>
                    <a:pt x="2185" y="622"/>
                  </a:cubicBezTo>
                  <a:cubicBezTo>
                    <a:pt x="2185" y="409"/>
                    <a:pt x="2128" y="194"/>
                    <a:pt x="2007" y="0"/>
                  </a:cubicBezTo>
                </a:path>
              </a:pathLst>
            </a:custGeom>
            <a:solidFill>
              <a:srgbClr val="2F575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450" name="íṧľïḓê"/>
            <p:cNvSpPr/>
            <p:nvPr/>
          </p:nvSpPr>
          <p:spPr bwMode="auto">
            <a:xfrm>
              <a:off x="4791076" y="2701925"/>
              <a:ext cx="842963" cy="604837"/>
            </a:xfrm>
            <a:custGeom>
              <a:avLst/>
              <a:gdLst>
                <a:gd name="T0" fmla="*/ 69 w 1272"/>
                <a:gd name="T1" fmla="*/ 909 h 914"/>
                <a:gd name="T2" fmla="*/ 4 w 1272"/>
                <a:gd name="T3" fmla="*/ 823 h 914"/>
                <a:gd name="T4" fmla="*/ 356 w 1272"/>
                <a:gd name="T5" fmla="*/ 268 h 914"/>
                <a:gd name="T6" fmla="*/ 1214 w 1272"/>
                <a:gd name="T7" fmla="*/ 183 h 914"/>
                <a:gd name="T8" fmla="*/ 1254 w 1272"/>
                <a:gd name="T9" fmla="*/ 287 h 914"/>
                <a:gd name="T10" fmla="*/ 1151 w 1272"/>
                <a:gd name="T11" fmla="*/ 327 h 914"/>
                <a:gd name="T12" fmla="*/ 439 w 1272"/>
                <a:gd name="T13" fmla="*/ 402 h 914"/>
                <a:gd name="T14" fmla="*/ 160 w 1272"/>
                <a:gd name="T15" fmla="*/ 840 h 914"/>
                <a:gd name="T16" fmla="*/ 74 w 1272"/>
                <a:gd name="T17" fmla="*/ 910 h 914"/>
                <a:gd name="T18" fmla="*/ 69 w 1272"/>
                <a:gd name="T19" fmla="*/ 90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914">
                  <a:moveTo>
                    <a:pt x="69" y="909"/>
                  </a:moveTo>
                  <a:cubicBezTo>
                    <a:pt x="28" y="902"/>
                    <a:pt x="0" y="865"/>
                    <a:pt x="4" y="823"/>
                  </a:cubicBezTo>
                  <a:cubicBezTo>
                    <a:pt x="6" y="809"/>
                    <a:pt x="46" y="462"/>
                    <a:pt x="356" y="268"/>
                  </a:cubicBezTo>
                  <a:cubicBezTo>
                    <a:pt x="788" y="0"/>
                    <a:pt x="1197" y="176"/>
                    <a:pt x="1214" y="183"/>
                  </a:cubicBezTo>
                  <a:cubicBezTo>
                    <a:pt x="1254" y="201"/>
                    <a:pt x="1272" y="247"/>
                    <a:pt x="1254" y="287"/>
                  </a:cubicBezTo>
                  <a:cubicBezTo>
                    <a:pt x="1237" y="327"/>
                    <a:pt x="1191" y="345"/>
                    <a:pt x="1151" y="327"/>
                  </a:cubicBezTo>
                  <a:cubicBezTo>
                    <a:pt x="1137" y="321"/>
                    <a:pt x="798" y="178"/>
                    <a:pt x="439" y="402"/>
                  </a:cubicBezTo>
                  <a:cubicBezTo>
                    <a:pt x="193" y="555"/>
                    <a:pt x="161" y="837"/>
                    <a:pt x="160" y="840"/>
                  </a:cubicBezTo>
                  <a:cubicBezTo>
                    <a:pt x="156" y="883"/>
                    <a:pt x="117" y="914"/>
                    <a:pt x="74" y="910"/>
                  </a:cubicBezTo>
                  <a:cubicBezTo>
                    <a:pt x="72" y="910"/>
                    <a:pt x="71" y="909"/>
                    <a:pt x="69" y="9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5000" lnSpcReduction="20000"/>
            </a:bodyPr>
            <a:lstStyle/>
            <a:p>
              <a:pPr algn="ctr"/>
            </a:p>
          </p:txBody>
        </p:sp>
        <p:sp>
          <p:nvSpPr>
            <p:cNvPr id="451" name="i$ļíďé"/>
            <p:cNvSpPr/>
            <p:nvPr/>
          </p:nvSpPr>
          <p:spPr bwMode="auto">
            <a:xfrm>
              <a:off x="4540251" y="2571750"/>
              <a:ext cx="1741488" cy="1741487"/>
            </a:xfrm>
            <a:custGeom>
              <a:avLst/>
              <a:gdLst>
                <a:gd name="T0" fmla="*/ 1114 w 2631"/>
                <a:gd name="T1" fmla="*/ 2520 h 2631"/>
                <a:gd name="T2" fmla="*/ 112 w 2631"/>
                <a:gd name="T3" fmla="*/ 1114 h 2631"/>
                <a:gd name="T4" fmla="*/ 1517 w 2631"/>
                <a:gd name="T5" fmla="*/ 111 h 2631"/>
                <a:gd name="T6" fmla="*/ 2520 w 2631"/>
                <a:gd name="T7" fmla="*/ 1517 h 2631"/>
                <a:gd name="T8" fmla="*/ 1114 w 2631"/>
                <a:gd name="T9" fmla="*/ 2520 h 2631"/>
                <a:gd name="T10" fmla="*/ 1508 w 2631"/>
                <a:gd name="T11" fmla="*/ 168 h 2631"/>
                <a:gd name="T12" fmla="*/ 168 w 2631"/>
                <a:gd name="T13" fmla="*/ 1123 h 2631"/>
                <a:gd name="T14" fmla="*/ 1124 w 2631"/>
                <a:gd name="T15" fmla="*/ 2464 h 2631"/>
                <a:gd name="T16" fmla="*/ 2464 w 2631"/>
                <a:gd name="T17" fmla="*/ 1508 h 2631"/>
                <a:gd name="T18" fmla="*/ 1508 w 2631"/>
                <a:gd name="T19" fmla="*/ 168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1" h="2631">
                  <a:moveTo>
                    <a:pt x="1114" y="2520"/>
                  </a:moveTo>
                  <a:cubicBezTo>
                    <a:pt x="450" y="2409"/>
                    <a:pt x="0" y="1778"/>
                    <a:pt x="112" y="1114"/>
                  </a:cubicBezTo>
                  <a:cubicBezTo>
                    <a:pt x="223" y="450"/>
                    <a:pt x="853" y="0"/>
                    <a:pt x="1517" y="111"/>
                  </a:cubicBezTo>
                  <a:cubicBezTo>
                    <a:pt x="2181" y="222"/>
                    <a:pt x="2631" y="853"/>
                    <a:pt x="2520" y="1517"/>
                  </a:cubicBezTo>
                  <a:cubicBezTo>
                    <a:pt x="2409" y="2181"/>
                    <a:pt x="1778" y="2631"/>
                    <a:pt x="1114" y="2520"/>
                  </a:cubicBezTo>
                  <a:close/>
                  <a:moveTo>
                    <a:pt x="1508" y="168"/>
                  </a:moveTo>
                  <a:cubicBezTo>
                    <a:pt x="875" y="62"/>
                    <a:pt x="274" y="491"/>
                    <a:pt x="168" y="1123"/>
                  </a:cubicBezTo>
                  <a:cubicBezTo>
                    <a:pt x="62" y="1756"/>
                    <a:pt x="491" y="2358"/>
                    <a:pt x="1124" y="2464"/>
                  </a:cubicBezTo>
                  <a:cubicBezTo>
                    <a:pt x="1757" y="2570"/>
                    <a:pt x="2358" y="2141"/>
                    <a:pt x="2464" y="1508"/>
                  </a:cubicBezTo>
                  <a:cubicBezTo>
                    <a:pt x="2569" y="875"/>
                    <a:pt x="2141" y="274"/>
                    <a:pt x="1508" y="168"/>
                  </a:cubicBezTo>
                  <a:close/>
                </a:path>
              </a:pathLst>
            </a:custGeom>
            <a:solidFill>
              <a:srgbClr val="09383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sp>
          <p:nvSpPr>
            <p:cNvPr id="30" name="íṩļíḋé"/>
            <p:cNvSpPr/>
            <p:nvPr/>
          </p:nvSpPr>
          <p:spPr bwMode="auto">
            <a:xfrm>
              <a:off x="3043238" y="3922713"/>
              <a:ext cx="1382713" cy="1054100"/>
            </a:xfrm>
            <a:custGeom>
              <a:avLst/>
              <a:gdLst>
                <a:gd name="T0" fmla="*/ 99 w 2087"/>
                <a:gd name="T1" fmla="*/ 1377 h 1594"/>
                <a:gd name="T2" fmla="*/ 190 w 2087"/>
                <a:gd name="T3" fmla="*/ 920 h 1594"/>
                <a:gd name="T4" fmla="*/ 1539 w 2087"/>
                <a:gd name="T5" fmla="*/ 92 h 1594"/>
                <a:gd name="T6" fmla="*/ 1988 w 2087"/>
                <a:gd name="T7" fmla="*/ 218 h 1594"/>
                <a:gd name="T8" fmla="*/ 1897 w 2087"/>
                <a:gd name="T9" fmla="*/ 675 h 1594"/>
                <a:gd name="T10" fmla="*/ 547 w 2087"/>
                <a:gd name="T11" fmla="*/ 1503 h 1594"/>
                <a:gd name="T12" fmla="*/ 99 w 2087"/>
                <a:gd name="T13" fmla="*/ 1377 h 1594"/>
              </a:gdLst>
              <a:ahLst/>
              <a:cxnLst>
                <a:cxn ang="0">
                  <a:pos x="T0" y="T1"/>
                </a:cxn>
                <a:cxn ang="0">
                  <a:pos x="T2" y="T3"/>
                </a:cxn>
                <a:cxn ang="0">
                  <a:pos x="T4" y="T5"/>
                </a:cxn>
                <a:cxn ang="0">
                  <a:pos x="T6" y="T7"/>
                </a:cxn>
                <a:cxn ang="0">
                  <a:pos x="T8" y="T9"/>
                </a:cxn>
                <a:cxn ang="0">
                  <a:pos x="T10" y="T11"/>
                </a:cxn>
                <a:cxn ang="0">
                  <a:pos x="T12" y="T13"/>
                </a:cxn>
              </a:cxnLst>
              <a:rect l="0" t="0" r="r" b="b"/>
              <a:pathLst>
                <a:path w="2087" h="1594">
                  <a:moveTo>
                    <a:pt x="99" y="1377"/>
                  </a:moveTo>
                  <a:cubicBezTo>
                    <a:pt x="0" y="1216"/>
                    <a:pt x="41" y="1011"/>
                    <a:pt x="190" y="920"/>
                  </a:cubicBezTo>
                  <a:cubicBezTo>
                    <a:pt x="1539" y="92"/>
                    <a:pt x="1539" y="92"/>
                    <a:pt x="1539" y="92"/>
                  </a:cubicBezTo>
                  <a:cubicBezTo>
                    <a:pt x="1688" y="0"/>
                    <a:pt x="1889" y="57"/>
                    <a:pt x="1988" y="218"/>
                  </a:cubicBezTo>
                  <a:cubicBezTo>
                    <a:pt x="2087" y="379"/>
                    <a:pt x="2046" y="584"/>
                    <a:pt x="1897" y="675"/>
                  </a:cubicBezTo>
                  <a:cubicBezTo>
                    <a:pt x="547" y="1503"/>
                    <a:pt x="547" y="1503"/>
                    <a:pt x="547" y="1503"/>
                  </a:cubicBezTo>
                  <a:cubicBezTo>
                    <a:pt x="399" y="1594"/>
                    <a:pt x="198" y="1538"/>
                    <a:pt x="99" y="1377"/>
                  </a:cubicBezTo>
                  <a:close/>
                </a:path>
              </a:pathLst>
            </a:custGeom>
            <a:solidFill>
              <a:srgbClr val="10151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p>
          </p:txBody>
        </p:sp>
      </p:grpSp>
      <p:sp>
        <p:nvSpPr>
          <p:cNvPr id="10" name="iṥļiḋè"/>
          <p:cNvSpPr txBox="1"/>
          <p:nvPr/>
        </p:nvSpPr>
        <p:spPr>
          <a:xfrm>
            <a:off x="648970" y="4246992"/>
            <a:ext cx="2786380" cy="798830"/>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400" b="1" dirty="0">
                <a:solidFill>
                  <a:schemeClr val="bg1"/>
                </a:solidFill>
              </a:rPr>
              <a:t>如何避免</a:t>
            </a:r>
            <a:r>
              <a:rPr lang="en-US" altLang="zh-CN" sz="2400" b="1" dirty="0">
                <a:solidFill>
                  <a:schemeClr val="bg1"/>
                </a:solidFill>
              </a:rPr>
              <a:t>“</a:t>
            </a:r>
            <a:r>
              <a:rPr lang="zh-CN" altLang="en-US" sz="2400" b="1" dirty="0">
                <a:solidFill>
                  <a:schemeClr val="bg1"/>
                </a:solidFill>
              </a:rPr>
              <a:t>脑裂</a:t>
            </a:r>
            <a:r>
              <a:rPr lang="en-US" altLang="zh-CN" sz="2400" b="1" dirty="0">
                <a:solidFill>
                  <a:schemeClr val="bg1"/>
                </a:solidFill>
              </a:rPr>
              <a:t>”</a:t>
            </a:r>
            <a:r>
              <a:rPr lang="zh-CN" altLang="en-US" sz="2400" b="1" dirty="0">
                <a:solidFill>
                  <a:schemeClr val="bg1"/>
                </a:solidFill>
              </a:rPr>
              <a:t>？</a:t>
            </a:r>
            <a:endParaRPr lang="zh-CN" altLang="en-US" sz="2400" b="1" dirty="0">
              <a:solidFill>
                <a:schemeClr val="bg1"/>
              </a:solidFill>
            </a:endParaRPr>
          </a:p>
        </p:txBody>
      </p:sp>
      <p:sp>
        <p:nvSpPr>
          <p:cNvPr id="31" name="iṥļiḋè"/>
          <p:cNvSpPr txBox="1"/>
          <p:nvPr/>
        </p:nvSpPr>
        <p:spPr>
          <a:xfrm>
            <a:off x="8035925" y="2108835"/>
            <a:ext cx="3068955" cy="798830"/>
          </a:xfrm>
          <a:prstGeom prst="rect">
            <a:avLst/>
          </a:prstGeom>
          <a:noFill/>
          <a:ln>
            <a:noFill/>
          </a:ln>
        </p:spPr>
        <p:txBody>
          <a:bodyPr wrap="square" lIns="91440" tIns="45720" rIns="91440" bIns="45720" anchor="ctr" anchorCtr="0">
            <a:normAutofit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en-US" altLang="zh-CN" sz="2400" b="1" dirty="0">
                <a:solidFill>
                  <a:schemeClr val="bg1"/>
                </a:solidFill>
              </a:rPr>
              <a:t>Witness “</a:t>
            </a:r>
            <a:r>
              <a:rPr lang="zh-CN" altLang="en-US" sz="2400" b="1" dirty="0">
                <a:solidFill>
                  <a:schemeClr val="bg1"/>
                </a:solidFill>
              </a:rPr>
              <a:t>仲裁</a:t>
            </a:r>
            <a:r>
              <a:rPr lang="en-US" altLang="zh-CN" sz="2400" b="1" dirty="0">
                <a:solidFill>
                  <a:schemeClr val="bg1"/>
                </a:solidFill>
              </a:rPr>
              <a:t>”</a:t>
            </a:r>
            <a:r>
              <a:rPr lang="zh-CN" altLang="en-US" sz="2400" b="1" dirty="0">
                <a:solidFill>
                  <a:schemeClr val="bg1"/>
                </a:solidFill>
              </a:rPr>
              <a:t>机制</a:t>
            </a:r>
            <a:endParaRPr lang="zh-CN" altLang="en-US" sz="2400" b="1" dirty="0">
              <a:solidFill>
                <a:schemeClr val="bg1"/>
              </a:solidFill>
            </a:endParaRPr>
          </a:p>
        </p:txBody>
      </p:sp>
      <p:cxnSp>
        <p:nvCxnSpPr>
          <p:cNvPr id="13" name="直接连接符 12"/>
          <p:cNvCxnSpPr/>
          <p:nvPr/>
        </p:nvCxnSpPr>
        <p:spPr>
          <a:xfrm>
            <a:off x="616585" y="4878070"/>
            <a:ext cx="2447925" cy="5715"/>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8048625" y="2717165"/>
            <a:ext cx="2884805" cy="635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sz="3200" smtClean="0">
                <a:solidFill>
                  <a:schemeClr val="bg1"/>
                </a:solidFill>
                <a:sym typeface="+mn-ea"/>
              </a:rPr>
              <a:t>Witnes</a:t>
            </a:r>
            <a:r>
              <a:rPr lang="zh-CN" altLang="en-US" sz="3200" smtClean="0">
                <a:solidFill>
                  <a:schemeClr val="bg1"/>
                </a:solidFill>
                <a:sym typeface="+mn-ea"/>
              </a:rPr>
              <a:t>仲裁机制</a:t>
            </a:r>
            <a:endParaRPr lang="zh-CN" altLang="en-US" sz="3200" b="1">
              <a:solidFill>
                <a:schemeClr val="bg1"/>
              </a:solidFill>
              <a:latin typeface="+mj-lt"/>
              <a:cs typeface="+mj-lt"/>
            </a:endParaRPr>
          </a:p>
        </p:txBody>
      </p:sp>
      <p:sp>
        <p:nvSpPr>
          <p:cNvPr id="27" name="矩形 26"/>
          <p:cNvSpPr/>
          <p:nvPr/>
        </p:nvSpPr>
        <p:spPr>
          <a:xfrm>
            <a:off x="6245225" y="1533525"/>
            <a:ext cx="5387340" cy="447992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210841"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42620" y="1607397"/>
            <a:ext cx="5073328" cy="4001057"/>
            <a:chOff x="502920" y="1327997"/>
            <a:chExt cx="5073328" cy="4001057"/>
          </a:xfrm>
        </p:grpSpPr>
        <p:sp>
          <p:nvSpPr>
            <p:cNvPr id="60" name="iṧḻïdê"/>
            <p:cNvSpPr txBox="1"/>
            <p:nvPr/>
          </p:nvSpPr>
          <p:spPr>
            <a:xfrm>
              <a:off x="669925" y="1327997"/>
              <a:ext cx="4906010" cy="1244600"/>
            </a:xfrm>
            <a:prstGeom prst="rect">
              <a:avLst/>
            </a:prstGeom>
            <a:noFill/>
            <a:ln>
              <a:noFill/>
            </a:ln>
          </p:spPr>
          <p:txBody>
            <a:bodyPr wrap="square" lIns="90000" tIns="46800" rIns="90000" bIns="46800" anchor="t" anchorCtr="0">
              <a:noAutofit/>
            </a:bodyPr>
            <a:lstStyle/>
            <a:p>
              <a:pPr algn="l">
                <a:lnSpc>
                  <a:spcPct val="150000"/>
                </a:lnSpc>
                <a:buSzPct val="25000"/>
              </a:pPr>
              <a:r>
                <a:rPr lang="en-US" sz="1400" u="sng" dirty="0">
                  <a:solidFill>
                    <a:schemeClr val="bg1"/>
                  </a:solidFill>
                </a:rPr>
                <a:t>witness是一个数据库实例，但不是集群的一部分，且必须和Primary节点在同一个Location。其目的就是用来判断主节点故障是数据库服务的问题还是网络的问题。</a:t>
              </a:r>
              <a:endParaRPr lang="en-US" sz="1400" u="sng" dirty="0">
                <a:solidFill>
                  <a:schemeClr val="bg1"/>
                </a:solidFill>
              </a:endParaRPr>
            </a:p>
          </p:txBody>
        </p:sp>
        <p:sp>
          <p:nvSpPr>
            <p:cNvPr id="65" name="íşḻïďé"/>
            <p:cNvSpPr txBox="1"/>
            <p:nvPr/>
          </p:nvSpPr>
          <p:spPr>
            <a:xfrm>
              <a:off x="502920" y="3827279"/>
              <a:ext cx="2514600" cy="1501775"/>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pPr>
              <a:r>
                <a:rPr lang="en-US" altLang="zh-CN" sz="1200" dirty="0">
                  <a:solidFill>
                    <a:schemeClr val="bg1"/>
                  </a:solidFill>
                </a:rPr>
                <a:t>若standby节点不可连接到Primary数据库服务，也不能连接到witness数据库服务，则进程可判定是网络方面除了问题，不对任何standby节点进行提升；</a:t>
              </a:r>
              <a:endParaRPr lang="en-US" altLang="zh-CN" sz="1200" dirty="0">
                <a:solidFill>
                  <a:schemeClr val="bg1"/>
                </a:solidFill>
              </a:endParaRPr>
            </a:p>
          </p:txBody>
        </p:sp>
        <p:grpSp>
          <p:nvGrpSpPr>
            <p:cNvPr id="66" name="îş1ïďé"/>
            <p:cNvGrpSpPr/>
            <p:nvPr/>
          </p:nvGrpSpPr>
          <p:grpSpPr>
            <a:xfrm>
              <a:off x="3017833" y="3252604"/>
              <a:ext cx="2558415" cy="1950720"/>
              <a:chOff x="255294" y="4235586"/>
              <a:chExt cx="2558415" cy="1950720"/>
            </a:xfrm>
          </p:grpSpPr>
          <p:sp>
            <p:nvSpPr>
              <p:cNvPr id="70" name="íślíḍé"/>
              <p:cNvSpPr txBox="1"/>
              <p:nvPr/>
            </p:nvSpPr>
            <p:spPr>
              <a:xfrm>
                <a:off x="255294" y="4800736"/>
                <a:ext cx="2558415" cy="1385570"/>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20000"/>
                  </a:lnSpc>
                </a:pPr>
                <a:r>
                  <a:rPr lang="en-US" altLang="zh-CN" sz="1200" dirty="0">
                    <a:solidFill>
                      <a:schemeClr val="bg1"/>
                    </a:solidFill>
                  </a:rPr>
                  <a:t>若standby节点不可连接到Primary数据库服务，但能连接到witness数据库服务， 则进程可判定是Primary本身节点数据库服务出现了问题，此时可选择候选备节点进行提升。</a:t>
                </a:r>
                <a:endParaRPr lang="en-US" altLang="zh-CN" sz="1200" dirty="0">
                  <a:solidFill>
                    <a:schemeClr val="bg1"/>
                  </a:solidFill>
                </a:endParaRPr>
              </a:p>
            </p:txBody>
          </p:sp>
          <p:sp>
            <p:nvSpPr>
              <p:cNvPr id="68" name="ïs1iḑé"/>
              <p:cNvSpPr/>
              <p:nvPr/>
            </p:nvSpPr>
            <p:spPr bwMode="auto">
              <a:xfrm>
                <a:off x="1308981" y="4235586"/>
                <a:ext cx="449492" cy="476018"/>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accent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cxnSp>
        <p:nvCxnSpPr>
          <p:cNvPr id="16" name="直接连接符 15"/>
          <p:cNvCxnSpPr>
            <a:stCxn id="12" idx="4"/>
          </p:cNvCxnSpPr>
          <p:nvPr/>
        </p:nvCxnSpPr>
        <p:spPr>
          <a:xfrm flipV="1">
            <a:off x="7787005" y="3081020"/>
            <a:ext cx="115062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937625" y="2316480"/>
            <a:ext cx="96393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937625" y="3832860"/>
            <a:ext cx="96393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938895" y="2316480"/>
            <a:ext cx="0" cy="1530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87005" y="4856480"/>
            <a:ext cx="319405"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096885" y="3081655"/>
            <a:ext cx="9525" cy="1779270"/>
          </a:xfrm>
          <a:prstGeom prst="line">
            <a:avLst/>
          </a:prstGeom>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811645" y="2101215"/>
            <a:ext cx="1322705" cy="275590"/>
          </a:xfrm>
          <a:prstGeom prst="rect">
            <a:avLst/>
          </a:prstGeom>
          <a:noFill/>
        </p:spPr>
        <p:txBody>
          <a:bodyPr wrap="square" rtlCol="0">
            <a:spAutoFit/>
          </a:bodyPr>
          <a:p>
            <a:r>
              <a:rPr lang="zh-CN" altLang="en-US" sz="1200">
                <a:solidFill>
                  <a:schemeClr val="bg1"/>
                </a:solidFill>
              </a:rPr>
              <a:t>同一</a:t>
            </a:r>
            <a:r>
              <a:rPr lang="en-US" altLang="zh-CN" sz="1200">
                <a:solidFill>
                  <a:schemeClr val="bg1"/>
                </a:solidFill>
              </a:rPr>
              <a:t>Location</a:t>
            </a:r>
            <a:endParaRPr lang="en-US" altLang="zh-CN" sz="1200">
              <a:solidFill>
                <a:schemeClr val="bg1"/>
              </a:solidFill>
            </a:endParaRPr>
          </a:p>
        </p:txBody>
      </p:sp>
      <p:sp>
        <p:nvSpPr>
          <p:cNvPr id="30" name="乘号 29"/>
          <p:cNvSpPr/>
          <p:nvPr/>
        </p:nvSpPr>
        <p:spPr>
          <a:xfrm>
            <a:off x="7851140" y="2961005"/>
            <a:ext cx="217170" cy="24574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乘号 30"/>
          <p:cNvSpPr/>
          <p:nvPr/>
        </p:nvSpPr>
        <p:spPr>
          <a:xfrm>
            <a:off x="7851140" y="4724400"/>
            <a:ext cx="217170" cy="24574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database_151078"/>
          <p:cNvSpPr>
            <a:spLocks noChangeAspect="1"/>
          </p:cNvSpPr>
          <p:nvPr/>
        </p:nvSpPr>
        <p:spPr bwMode="auto">
          <a:xfrm>
            <a:off x="6811645" y="2717800"/>
            <a:ext cx="108521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7" name="database_151078"/>
          <p:cNvSpPr>
            <a:spLocks noChangeAspect="1"/>
          </p:cNvSpPr>
          <p:nvPr/>
        </p:nvSpPr>
        <p:spPr bwMode="auto">
          <a:xfrm>
            <a:off x="6811645" y="4483100"/>
            <a:ext cx="108521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 name="database_151078"/>
          <p:cNvSpPr>
            <a:spLocks noChangeAspect="1"/>
          </p:cNvSpPr>
          <p:nvPr/>
        </p:nvSpPr>
        <p:spPr bwMode="auto">
          <a:xfrm>
            <a:off x="9901555" y="3496945"/>
            <a:ext cx="108521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 name="database_151078"/>
          <p:cNvSpPr>
            <a:spLocks noChangeAspect="1"/>
          </p:cNvSpPr>
          <p:nvPr/>
        </p:nvSpPr>
        <p:spPr bwMode="auto">
          <a:xfrm>
            <a:off x="9901555" y="1989455"/>
            <a:ext cx="108521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0" name="文本框 9"/>
          <p:cNvSpPr txBox="1"/>
          <p:nvPr/>
        </p:nvSpPr>
        <p:spPr>
          <a:xfrm>
            <a:off x="6971030" y="268224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11" name="文本框 10"/>
          <p:cNvSpPr txBox="1"/>
          <p:nvPr/>
        </p:nvSpPr>
        <p:spPr>
          <a:xfrm>
            <a:off x="6979920" y="4448810"/>
            <a:ext cx="836930" cy="275590"/>
          </a:xfrm>
          <a:prstGeom prst="rect">
            <a:avLst/>
          </a:prstGeom>
          <a:noFill/>
        </p:spPr>
        <p:txBody>
          <a:bodyPr wrap="square" rtlCol="0">
            <a:spAutoFit/>
          </a:bodyPr>
          <a:p>
            <a:r>
              <a:rPr lang="en-US" altLang="zh-CN" sz="1200">
                <a:solidFill>
                  <a:schemeClr val="bg1"/>
                </a:solidFill>
              </a:rPr>
              <a:t>Witness</a:t>
            </a:r>
            <a:endParaRPr lang="en-US" altLang="zh-CN" sz="1200">
              <a:solidFill>
                <a:schemeClr val="bg1"/>
              </a:solidFill>
            </a:endParaRPr>
          </a:p>
        </p:txBody>
      </p:sp>
      <p:sp>
        <p:nvSpPr>
          <p:cNvPr id="17" name="文本框 16"/>
          <p:cNvSpPr txBox="1"/>
          <p:nvPr/>
        </p:nvSpPr>
        <p:spPr>
          <a:xfrm>
            <a:off x="10061575" y="1953895"/>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18" name="文本框 17"/>
          <p:cNvSpPr txBox="1"/>
          <p:nvPr/>
        </p:nvSpPr>
        <p:spPr>
          <a:xfrm>
            <a:off x="10043160" y="3463925"/>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19" name="ïs1iḑé"/>
          <p:cNvSpPr/>
          <p:nvPr/>
        </p:nvSpPr>
        <p:spPr bwMode="auto">
          <a:xfrm>
            <a:off x="1727100" y="3532004"/>
            <a:ext cx="449492" cy="476018"/>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accent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12" name="矩形 11"/>
          <p:cNvSpPr/>
          <p:nvPr/>
        </p:nvSpPr>
        <p:spPr>
          <a:xfrm>
            <a:off x="481965" y="3206750"/>
            <a:ext cx="5384800" cy="28067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424295" y="2093595"/>
            <a:ext cx="2098040" cy="335216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312670" y="2629354"/>
            <a:ext cx="2076382" cy="1910973"/>
          </a:xfrm>
          <a:prstGeom prst="rect">
            <a:avLst/>
          </a:prstGeom>
          <a:gradFill>
            <a:gsLst>
              <a:gs pos="32000">
                <a:schemeClr val="accent2">
                  <a:alpha val="80000"/>
                </a:schemeClr>
              </a:gs>
              <a:gs pos="100000">
                <a:schemeClr val="accent3"/>
              </a:gs>
            </a:gsLst>
            <a:lin ang="36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标题 3"/>
          <p:cNvSpPr>
            <a:spLocks noGrp="1"/>
          </p:cNvSpPr>
          <p:nvPr>
            <p:ph type="title"/>
          </p:nvPr>
        </p:nvSpPr>
        <p:spPr>
          <a:xfrm>
            <a:off x="4592955" y="2665095"/>
            <a:ext cx="6642735" cy="1715770"/>
          </a:xfrm>
        </p:spPr>
        <p:txBody>
          <a:bodyPr/>
          <a:p>
            <a:pPr algn="l"/>
            <a:r>
              <a:rPr lang="zh-CN" altLang="en-US" dirty="0">
                <a:solidFill>
                  <a:schemeClr val="bg1"/>
                </a:solidFill>
                <a:latin typeface="+mn-lt"/>
                <a:ea typeface="+mn-ea"/>
                <a:sym typeface="+mn-lt"/>
              </a:rPr>
              <a:t>基于</a:t>
            </a:r>
            <a:r>
              <a:rPr lang="en-US" altLang="zh-CN" dirty="0">
                <a:solidFill>
                  <a:schemeClr val="bg1"/>
                </a:solidFill>
                <a:latin typeface="+mn-lt"/>
                <a:ea typeface="+mn-ea"/>
                <a:sym typeface="+mn-lt"/>
              </a:rPr>
              <a:t>Repmgr</a:t>
            </a:r>
            <a:r>
              <a:rPr lang="zh-CN" altLang="en-US" dirty="0">
                <a:solidFill>
                  <a:schemeClr val="bg1"/>
                </a:solidFill>
                <a:latin typeface="+mn-lt"/>
                <a:ea typeface="+mn-ea"/>
                <a:sym typeface="+mn-lt"/>
              </a:rPr>
              <a:t>高可用方案的优化</a:t>
            </a:r>
            <a:endParaRPr lang="zh-CN" altLang="en-US" dirty="0">
              <a:solidFill>
                <a:schemeClr val="bg1"/>
              </a:solidFill>
              <a:latin typeface="+mn-lt"/>
              <a:ea typeface="+mn-ea"/>
              <a:sym typeface="+mn-lt"/>
            </a:endParaRPr>
          </a:p>
        </p:txBody>
      </p:sp>
      <p:sp>
        <p:nvSpPr>
          <p:cNvPr id="6" name="文本框 5"/>
          <p:cNvSpPr txBox="1"/>
          <p:nvPr/>
        </p:nvSpPr>
        <p:spPr>
          <a:xfrm>
            <a:off x="2839103" y="3139886"/>
            <a:ext cx="1023516" cy="889909"/>
          </a:xfrm>
          <a:prstGeom prst="rect">
            <a:avLst/>
          </a:prstGeom>
          <a:noFill/>
          <a:ln w="117475">
            <a:noFill/>
          </a:ln>
        </p:spPr>
        <p:txBody>
          <a:bodyPr wrap="none" rtlCol="0">
            <a:prstTxWarp prst="textPlain">
              <a:avLst/>
            </a:prstTxWarp>
            <a:spAutoFit/>
          </a:bodyPr>
          <a:p>
            <a:r>
              <a:rPr lang="en-US" altLang="zh-CN" spc="100" dirty="0">
                <a:solidFill>
                  <a:schemeClr val="bg1"/>
                </a:solidFill>
                <a:latin typeface="Impact" panose="020B0806030902050204" pitchFamily="34" charset="0"/>
                <a:cs typeface="Arial" panose="020B0604020202020204" pitchFamily="34" charset="0"/>
              </a:rPr>
              <a:t>/02</a:t>
            </a:r>
            <a:endParaRPr lang="zh-CN" altLang="en-US" spc="100" dirty="0">
              <a:solidFill>
                <a:schemeClr val="bg1"/>
              </a:solidFill>
              <a:latin typeface="Impact" panose="020B0806030902050204" pitchFamily="34" charset="0"/>
              <a:cs typeface="Arial" panose="020B060402020202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rPr>
              <a:t>Repmgr </a:t>
            </a:r>
            <a:r>
              <a:rPr lang="zh-CN" altLang="en-US" sz="3200" b="1">
                <a:solidFill>
                  <a:schemeClr val="bg1"/>
                </a:solidFill>
                <a:latin typeface="+mj-lt"/>
                <a:cs typeface="+mj-lt"/>
              </a:rPr>
              <a:t>不足</a:t>
            </a:r>
            <a:endParaRPr lang="zh-CN" altLang="en-US" sz="3200" b="1">
              <a:solidFill>
                <a:schemeClr val="bg1"/>
              </a:solidFill>
              <a:latin typeface="+mj-lt"/>
              <a:cs typeface="+mj-lt"/>
            </a:endParaRPr>
          </a:p>
        </p:txBody>
      </p:sp>
      <p:grpSp>
        <p:nvGrpSpPr>
          <p:cNvPr id="2" name="组合 1"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937395" y="1207688"/>
            <a:ext cx="10583275" cy="4442625"/>
            <a:chOff x="1184228" y="1958418"/>
            <a:chExt cx="10583275" cy="4442625"/>
          </a:xfrm>
        </p:grpSpPr>
        <p:sp>
          <p:nvSpPr>
            <p:cNvPr id="6" name="îṩļíḑê"/>
            <p:cNvSpPr/>
            <p:nvPr/>
          </p:nvSpPr>
          <p:spPr bwMode="auto">
            <a:xfrm>
              <a:off x="5324965" y="4611692"/>
              <a:ext cx="1654258" cy="1789350"/>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solidFill>
              <a:schemeClr val="bg1">
                <a:lumMod val="85000"/>
              </a:schemeClr>
            </a:solidFill>
            <a:ln>
              <a:noFill/>
            </a:ln>
          </p:spPr>
          <p:txBody>
            <a:bodyPr wrap="square" lIns="91440" tIns="45720" rIns="91440" bIns="45720" anchor="ctr">
              <a:normAutofit/>
            </a:bodyPr>
            <a:lstStyle/>
            <a:p>
              <a:pPr algn="ctr"/>
            </a:p>
          </p:txBody>
        </p:sp>
        <p:sp>
          <p:nvSpPr>
            <p:cNvPr id="8" name="ïSḻïḓe"/>
            <p:cNvSpPr/>
            <p:nvPr/>
          </p:nvSpPr>
          <p:spPr bwMode="auto">
            <a:xfrm>
              <a:off x="5324965" y="5060370"/>
              <a:ext cx="829278" cy="1340673"/>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solidFill>
              <a:schemeClr val="bg1">
                <a:lumMod val="75000"/>
              </a:schemeClr>
            </a:solidFill>
            <a:ln>
              <a:noFill/>
            </a:ln>
          </p:spPr>
          <p:txBody>
            <a:bodyPr wrap="square" lIns="91440" tIns="45720" rIns="91440" bIns="45720" anchor="ctr">
              <a:normAutofit/>
            </a:bodyPr>
            <a:lstStyle/>
            <a:p>
              <a:pPr algn="ctr"/>
            </a:p>
          </p:txBody>
        </p:sp>
        <p:sp>
          <p:nvSpPr>
            <p:cNvPr id="9" name="ïS1îdè"/>
            <p:cNvSpPr/>
            <p:nvPr/>
          </p:nvSpPr>
          <p:spPr bwMode="auto">
            <a:xfrm>
              <a:off x="5324965" y="4611692"/>
              <a:ext cx="829278" cy="893336"/>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solidFill>
              <a:schemeClr val="bg1">
                <a:lumMod val="65000"/>
              </a:schemeClr>
            </a:solidFill>
            <a:ln>
              <a:noFill/>
            </a:ln>
          </p:spPr>
          <p:txBody>
            <a:bodyPr wrap="square" lIns="91440" tIns="45720" rIns="91440" bIns="45720" anchor="ctr">
              <a:normAutofit/>
            </a:bodyPr>
            <a:lstStyle/>
            <a:p>
              <a:pPr algn="ctr"/>
            </a:p>
          </p:txBody>
        </p:sp>
        <p:sp>
          <p:nvSpPr>
            <p:cNvPr id="10" name="îšlíḍê"/>
            <p:cNvSpPr/>
            <p:nvPr/>
          </p:nvSpPr>
          <p:spPr bwMode="auto">
            <a:xfrm>
              <a:off x="4911042" y="4389363"/>
              <a:ext cx="1240335" cy="671007"/>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1" name="îšḻíḋe"/>
            <p:cNvSpPr/>
            <p:nvPr/>
          </p:nvSpPr>
          <p:spPr bwMode="auto">
            <a:xfrm>
              <a:off x="6154242" y="4389363"/>
              <a:ext cx="1240335" cy="671007"/>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2" name="ïśḻîde"/>
            <p:cNvSpPr/>
            <p:nvPr/>
          </p:nvSpPr>
          <p:spPr bwMode="auto">
            <a:xfrm>
              <a:off x="4911042" y="5060370"/>
              <a:ext cx="1243200" cy="671007"/>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13" name="îṣḷîde"/>
            <p:cNvSpPr/>
            <p:nvPr/>
          </p:nvSpPr>
          <p:spPr bwMode="auto">
            <a:xfrm>
              <a:off x="6154242" y="5060370"/>
              <a:ext cx="1240335" cy="671007"/>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solidFill>
              <a:schemeClr val="bg1">
                <a:lumMod val="95000"/>
              </a:schemeClr>
            </a:solidFill>
            <a:ln>
              <a:noFill/>
            </a:ln>
          </p:spPr>
          <p:txBody>
            <a:bodyPr wrap="square" lIns="91440" tIns="45720" rIns="91440" bIns="45720" anchor="ctr">
              <a:normAutofit/>
            </a:bodyPr>
            <a:lstStyle/>
            <a:p>
              <a:pPr algn="ctr"/>
            </a:p>
          </p:txBody>
        </p:sp>
        <p:sp>
          <p:nvSpPr>
            <p:cNvPr id="28" name="îşľíḓé"/>
            <p:cNvSpPr/>
            <p:nvPr/>
          </p:nvSpPr>
          <p:spPr bwMode="auto">
            <a:xfrm rot="21319952" flipH="1">
              <a:off x="6095321" y="3916093"/>
              <a:ext cx="1847753" cy="929425"/>
            </a:xfrm>
            <a:custGeom>
              <a:avLst/>
              <a:gdLst>
                <a:gd name="T0" fmla="*/ 1332 w 1012"/>
                <a:gd name="T1" fmla="*/ 670 h 525"/>
                <a:gd name="T2" fmla="*/ 588 w 1012"/>
                <a:gd name="T3" fmla="*/ 80 h 525"/>
                <a:gd name="T4" fmla="*/ 321 w 1012"/>
                <a:gd name="T5" fmla="*/ 523 h 525"/>
                <a:gd name="T6" fmla="*/ 620 w 1012"/>
                <a:gd name="T7" fmla="*/ 505 h 525"/>
                <a:gd name="T8" fmla="*/ 1332 w 1012"/>
                <a:gd name="T9" fmla="*/ 670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 h="525">
                  <a:moveTo>
                    <a:pt x="1012" y="525"/>
                  </a:moveTo>
                  <a:cubicBezTo>
                    <a:pt x="1012" y="525"/>
                    <a:pt x="868" y="126"/>
                    <a:pt x="447" y="63"/>
                  </a:cubicBezTo>
                  <a:cubicBezTo>
                    <a:pt x="25" y="0"/>
                    <a:pt x="0" y="368"/>
                    <a:pt x="244" y="410"/>
                  </a:cubicBezTo>
                  <a:cubicBezTo>
                    <a:pt x="327" y="424"/>
                    <a:pt x="398" y="410"/>
                    <a:pt x="471" y="396"/>
                  </a:cubicBezTo>
                  <a:cubicBezTo>
                    <a:pt x="615" y="369"/>
                    <a:pt x="764" y="341"/>
                    <a:pt x="1012" y="525"/>
                  </a:cubicBezTo>
                </a:path>
              </a:pathLst>
            </a:custGeom>
            <a:solidFill>
              <a:srgbClr val="0070C0"/>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6" name="îśḻïdê"/>
            <p:cNvSpPr/>
            <p:nvPr/>
          </p:nvSpPr>
          <p:spPr bwMode="auto">
            <a:xfrm rot="20967558">
              <a:off x="4204553" y="1958418"/>
              <a:ext cx="2119645" cy="2942255"/>
            </a:xfrm>
            <a:custGeom>
              <a:avLst/>
              <a:gdLst>
                <a:gd name="T0" fmla="*/ 1149 w 980"/>
                <a:gd name="T1" fmla="*/ 2121 h 1370"/>
                <a:gd name="T2" fmla="*/ 1046 w 980"/>
                <a:gd name="T3" fmla="*/ 689 h 1370"/>
                <a:gd name="T4" fmla="*/ 271 w 980"/>
                <a:gd name="T5" fmla="*/ 865 h 1370"/>
                <a:gd name="T6" fmla="*/ 1149 w 980"/>
                <a:gd name="T7" fmla="*/ 2121 h 1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0" h="1370">
                  <a:moveTo>
                    <a:pt x="737" y="1370"/>
                  </a:moveTo>
                  <a:cubicBezTo>
                    <a:pt x="737" y="1370"/>
                    <a:pt x="980" y="890"/>
                    <a:pt x="671" y="445"/>
                  </a:cubicBezTo>
                  <a:cubicBezTo>
                    <a:pt x="362" y="0"/>
                    <a:pt x="0" y="297"/>
                    <a:pt x="174" y="559"/>
                  </a:cubicBezTo>
                  <a:cubicBezTo>
                    <a:pt x="349" y="822"/>
                    <a:pt x="666" y="782"/>
                    <a:pt x="737" y="1370"/>
                  </a:cubicBezTo>
                </a:path>
              </a:pathLst>
            </a:custGeom>
            <a:solidFill>
              <a:schemeClr val="accent1"/>
            </a:solidFill>
            <a:ln>
              <a:noFill/>
            </a:ln>
            <a:effectLst/>
          </p:spPr>
          <p:txBody>
            <a:bodyPr wrap="square" lIns="91440" tIns="45720" rIns="91440" bIns="45720" anchor="ctr">
              <a:normAutofit/>
            </a:bodyPr>
            <a:lstStyle/>
            <a:p>
              <a:pPr algn="ctr"/>
            </a:p>
          </p:txBody>
        </p:sp>
        <p:sp>
          <p:nvSpPr>
            <p:cNvPr id="32" name="i$1iďè"/>
            <p:cNvSpPr txBox="1"/>
            <p:nvPr/>
          </p:nvSpPr>
          <p:spPr>
            <a:xfrm>
              <a:off x="1184228" y="2475089"/>
              <a:ext cx="3206300" cy="370344"/>
            </a:xfrm>
            <a:prstGeom prst="rect">
              <a:avLst/>
            </a:prstGeom>
            <a:noFill/>
          </p:spPr>
          <p:txBody>
            <a:bodyPr wrap="square" lIns="91440" tIns="45720" rIns="91440" bIns="45720">
              <a:normAutofit/>
            </a:bodyPr>
            <a:lstStyle/>
            <a:p>
              <a:pPr indent="0" algn="r">
                <a:spcBef>
                  <a:spcPct val="0"/>
                </a:spcBef>
                <a:buNone/>
              </a:pPr>
              <a:r>
                <a:rPr lang="zh-CN" altLang="en-US" sz="1600" b="1" dirty="0">
                  <a:solidFill>
                    <a:schemeClr val="bg1"/>
                  </a:solidFill>
                </a:rPr>
                <a:t>不能提供</a:t>
              </a:r>
              <a:r>
                <a:rPr lang="en-US" altLang="zh-CN" sz="1600" b="1" dirty="0">
                  <a:solidFill>
                    <a:schemeClr val="bg1"/>
                  </a:solidFill>
                </a:rPr>
                <a:t>Virtual IP</a:t>
              </a:r>
              <a:r>
                <a:rPr lang="zh-CN" altLang="en-US" sz="1600" b="1" dirty="0">
                  <a:solidFill>
                    <a:schemeClr val="bg1"/>
                  </a:solidFill>
                </a:rPr>
                <a:t>功能</a:t>
              </a:r>
              <a:endParaRPr lang="zh-CN" altLang="en-US" sz="1600" b="1" dirty="0">
                <a:solidFill>
                  <a:schemeClr val="bg1"/>
                </a:solidFill>
              </a:endParaRPr>
            </a:p>
          </p:txBody>
        </p:sp>
        <p:sp>
          <p:nvSpPr>
            <p:cNvPr id="47" name="íṩḻîḑe"/>
            <p:cNvSpPr txBox="1"/>
            <p:nvPr/>
          </p:nvSpPr>
          <p:spPr>
            <a:xfrm>
              <a:off x="8224841" y="3720309"/>
              <a:ext cx="3542662" cy="370344"/>
            </a:xfrm>
            <a:prstGeom prst="rect">
              <a:avLst/>
            </a:prstGeom>
            <a:noFill/>
          </p:spPr>
          <p:txBody>
            <a:bodyPr wrap="square" lIns="91440" tIns="45720" rIns="91440" bIns="45720">
              <a:normAutofit/>
            </a:bodyPr>
            <a:lstStyle/>
            <a:p>
              <a:pPr>
                <a:spcBef>
                  <a:spcPct val="0"/>
                </a:spcBef>
              </a:pPr>
              <a:r>
                <a:rPr lang="zh-CN" altLang="en-US" sz="1600" b="1" dirty="0">
                  <a:solidFill>
                    <a:schemeClr val="bg1"/>
                  </a:solidFill>
                </a:rPr>
                <a:t>节点出现故障后没有后续处理</a:t>
              </a:r>
              <a:endParaRPr lang="zh-CN" altLang="en-US" sz="1600" b="1" dirty="0">
                <a:solidFill>
                  <a:schemeClr val="bg1"/>
                </a:solidFill>
              </a:endParaRPr>
            </a:p>
          </p:txBody>
        </p:sp>
        <p:sp>
          <p:nvSpPr>
            <p:cNvPr id="19" name="îṩļidé"/>
            <p:cNvSpPr/>
            <p:nvPr/>
          </p:nvSpPr>
          <p:spPr bwMode="auto">
            <a:xfrm>
              <a:off x="4618826" y="2710940"/>
              <a:ext cx="362548" cy="39501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56277" h="606087">
                  <a:moveTo>
                    <a:pt x="278159" y="172250"/>
                  </a:moveTo>
                  <a:lnTo>
                    <a:pt x="286828" y="180136"/>
                  </a:lnTo>
                  <a:cubicBezTo>
                    <a:pt x="286925" y="180424"/>
                    <a:pt x="316594" y="206774"/>
                    <a:pt x="394620" y="227257"/>
                  </a:cubicBezTo>
                  <a:lnTo>
                    <a:pt x="402904" y="229373"/>
                  </a:lnTo>
                  <a:lnTo>
                    <a:pt x="403964" y="238028"/>
                  </a:lnTo>
                  <a:cubicBezTo>
                    <a:pt x="404060" y="239374"/>
                    <a:pt x="418606" y="377084"/>
                    <a:pt x="282590" y="428340"/>
                  </a:cubicBezTo>
                  <a:lnTo>
                    <a:pt x="278159" y="430167"/>
                  </a:lnTo>
                  <a:lnTo>
                    <a:pt x="273728" y="428340"/>
                  </a:lnTo>
                  <a:cubicBezTo>
                    <a:pt x="137615" y="377084"/>
                    <a:pt x="152161" y="239374"/>
                    <a:pt x="152257" y="238028"/>
                  </a:cubicBezTo>
                  <a:lnTo>
                    <a:pt x="153317" y="229373"/>
                  </a:lnTo>
                  <a:lnTo>
                    <a:pt x="161601" y="227257"/>
                  </a:lnTo>
                  <a:cubicBezTo>
                    <a:pt x="239723" y="206774"/>
                    <a:pt x="269296" y="180424"/>
                    <a:pt x="269489" y="180136"/>
                  </a:cubicBezTo>
                  <a:close/>
                  <a:moveTo>
                    <a:pt x="230104" y="104060"/>
                  </a:moveTo>
                  <a:lnTo>
                    <a:pt x="122343" y="160995"/>
                  </a:lnTo>
                  <a:cubicBezTo>
                    <a:pt x="122632" y="161475"/>
                    <a:pt x="122632" y="162149"/>
                    <a:pt x="122824" y="162630"/>
                  </a:cubicBezTo>
                  <a:cubicBezTo>
                    <a:pt x="123210" y="163880"/>
                    <a:pt x="123787" y="165130"/>
                    <a:pt x="124173" y="166380"/>
                  </a:cubicBezTo>
                  <a:cubicBezTo>
                    <a:pt x="124365" y="167631"/>
                    <a:pt x="124654" y="168881"/>
                    <a:pt x="124847" y="170035"/>
                  </a:cubicBezTo>
                  <a:cubicBezTo>
                    <a:pt x="125232" y="171478"/>
                    <a:pt x="125521" y="172728"/>
                    <a:pt x="125810" y="173979"/>
                  </a:cubicBezTo>
                  <a:cubicBezTo>
                    <a:pt x="126002" y="175710"/>
                    <a:pt x="126195" y="177537"/>
                    <a:pt x="126291" y="179268"/>
                  </a:cubicBezTo>
                  <a:cubicBezTo>
                    <a:pt x="126291" y="180807"/>
                    <a:pt x="126387" y="182153"/>
                    <a:pt x="126291" y="183596"/>
                  </a:cubicBezTo>
                  <a:cubicBezTo>
                    <a:pt x="126291" y="185327"/>
                    <a:pt x="126291" y="187154"/>
                    <a:pt x="126195" y="188885"/>
                  </a:cubicBezTo>
                  <a:cubicBezTo>
                    <a:pt x="126002" y="189847"/>
                    <a:pt x="125906" y="190905"/>
                    <a:pt x="125617" y="191867"/>
                  </a:cubicBezTo>
                  <a:cubicBezTo>
                    <a:pt x="125521" y="193502"/>
                    <a:pt x="125136" y="195233"/>
                    <a:pt x="124847" y="196868"/>
                  </a:cubicBezTo>
                  <a:cubicBezTo>
                    <a:pt x="124654" y="197830"/>
                    <a:pt x="124365" y="198695"/>
                    <a:pt x="124173" y="199753"/>
                  </a:cubicBezTo>
                  <a:cubicBezTo>
                    <a:pt x="123595" y="201484"/>
                    <a:pt x="123113" y="203119"/>
                    <a:pt x="122535" y="204947"/>
                  </a:cubicBezTo>
                  <a:cubicBezTo>
                    <a:pt x="122150" y="205716"/>
                    <a:pt x="121861" y="206581"/>
                    <a:pt x="121476" y="207351"/>
                  </a:cubicBezTo>
                  <a:cubicBezTo>
                    <a:pt x="120513" y="209851"/>
                    <a:pt x="119357" y="212256"/>
                    <a:pt x="117913" y="214660"/>
                  </a:cubicBezTo>
                  <a:cubicBezTo>
                    <a:pt x="116565" y="216872"/>
                    <a:pt x="115024" y="219180"/>
                    <a:pt x="113387" y="221296"/>
                  </a:cubicBezTo>
                  <a:cubicBezTo>
                    <a:pt x="112905" y="222065"/>
                    <a:pt x="112135" y="222835"/>
                    <a:pt x="111653" y="223604"/>
                  </a:cubicBezTo>
                  <a:cubicBezTo>
                    <a:pt x="110498" y="224854"/>
                    <a:pt x="109342" y="226105"/>
                    <a:pt x="108187" y="227355"/>
                  </a:cubicBezTo>
                  <a:cubicBezTo>
                    <a:pt x="107416" y="228124"/>
                    <a:pt x="106549" y="228894"/>
                    <a:pt x="105683" y="229663"/>
                  </a:cubicBezTo>
                  <a:cubicBezTo>
                    <a:pt x="104623" y="230625"/>
                    <a:pt x="103564" y="231683"/>
                    <a:pt x="102408" y="232548"/>
                  </a:cubicBezTo>
                  <a:cubicBezTo>
                    <a:pt x="101349" y="233318"/>
                    <a:pt x="100386" y="233991"/>
                    <a:pt x="99519" y="234664"/>
                  </a:cubicBezTo>
                  <a:cubicBezTo>
                    <a:pt x="98364" y="235434"/>
                    <a:pt x="97112" y="236395"/>
                    <a:pt x="95956" y="237069"/>
                  </a:cubicBezTo>
                  <a:cubicBezTo>
                    <a:pt x="94801" y="237742"/>
                    <a:pt x="93838" y="238223"/>
                    <a:pt x="92778" y="238704"/>
                  </a:cubicBezTo>
                  <a:cubicBezTo>
                    <a:pt x="91526" y="239473"/>
                    <a:pt x="90274" y="240146"/>
                    <a:pt x="89023" y="240627"/>
                  </a:cubicBezTo>
                  <a:cubicBezTo>
                    <a:pt x="87867" y="241108"/>
                    <a:pt x="86711" y="241685"/>
                    <a:pt x="85556" y="242070"/>
                  </a:cubicBezTo>
                  <a:cubicBezTo>
                    <a:pt x="84304" y="242550"/>
                    <a:pt x="82956" y="243031"/>
                    <a:pt x="81607" y="243416"/>
                  </a:cubicBezTo>
                  <a:cubicBezTo>
                    <a:pt x="80548" y="243801"/>
                    <a:pt x="79296" y="244089"/>
                    <a:pt x="78140" y="244282"/>
                  </a:cubicBezTo>
                  <a:cubicBezTo>
                    <a:pt x="76696" y="244666"/>
                    <a:pt x="75348" y="244955"/>
                    <a:pt x="73903" y="245147"/>
                  </a:cubicBezTo>
                  <a:cubicBezTo>
                    <a:pt x="72844" y="245436"/>
                    <a:pt x="71496" y="245532"/>
                    <a:pt x="70436" y="245724"/>
                  </a:cubicBezTo>
                  <a:cubicBezTo>
                    <a:pt x="69859" y="245820"/>
                    <a:pt x="69377" y="245917"/>
                    <a:pt x="68992" y="245917"/>
                  </a:cubicBezTo>
                  <a:lnTo>
                    <a:pt x="68992" y="360075"/>
                  </a:lnTo>
                  <a:cubicBezTo>
                    <a:pt x="69859" y="360075"/>
                    <a:pt x="70822" y="360363"/>
                    <a:pt x="71785" y="360459"/>
                  </a:cubicBezTo>
                  <a:cubicBezTo>
                    <a:pt x="72651" y="360556"/>
                    <a:pt x="73711" y="360748"/>
                    <a:pt x="74674" y="360844"/>
                  </a:cubicBezTo>
                  <a:cubicBezTo>
                    <a:pt x="76696" y="361229"/>
                    <a:pt x="78718" y="361710"/>
                    <a:pt x="80644" y="362383"/>
                  </a:cubicBezTo>
                  <a:cubicBezTo>
                    <a:pt x="81415" y="362479"/>
                    <a:pt x="82185" y="362768"/>
                    <a:pt x="82956" y="362960"/>
                  </a:cubicBezTo>
                  <a:cubicBezTo>
                    <a:pt x="85556" y="363826"/>
                    <a:pt x="88252" y="364883"/>
                    <a:pt x="90756" y="366038"/>
                  </a:cubicBezTo>
                  <a:cubicBezTo>
                    <a:pt x="91237" y="366230"/>
                    <a:pt x="91623" y="366518"/>
                    <a:pt x="92104" y="366807"/>
                  </a:cubicBezTo>
                  <a:cubicBezTo>
                    <a:pt x="94126" y="367865"/>
                    <a:pt x="96149" y="369019"/>
                    <a:pt x="98075" y="370269"/>
                  </a:cubicBezTo>
                  <a:cubicBezTo>
                    <a:pt x="98845" y="370846"/>
                    <a:pt x="99712" y="371423"/>
                    <a:pt x="100482" y="372000"/>
                  </a:cubicBezTo>
                  <a:cubicBezTo>
                    <a:pt x="102023" y="373058"/>
                    <a:pt x="103371" y="374212"/>
                    <a:pt x="104912" y="375463"/>
                  </a:cubicBezTo>
                  <a:cubicBezTo>
                    <a:pt x="105683" y="376232"/>
                    <a:pt x="106453" y="376905"/>
                    <a:pt x="107224" y="377675"/>
                  </a:cubicBezTo>
                  <a:cubicBezTo>
                    <a:pt x="108572" y="379021"/>
                    <a:pt x="109824" y="380367"/>
                    <a:pt x="111268" y="381906"/>
                  </a:cubicBezTo>
                  <a:cubicBezTo>
                    <a:pt x="111750" y="382676"/>
                    <a:pt x="112424" y="383349"/>
                    <a:pt x="113002" y="384118"/>
                  </a:cubicBezTo>
                  <a:cubicBezTo>
                    <a:pt x="114735" y="386330"/>
                    <a:pt x="116468" y="388735"/>
                    <a:pt x="117913" y="391427"/>
                  </a:cubicBezTo>
                  <a:cubicBezTo>
                    <a:pt x="119357" y="393832"/>
                    <a:pt x="120513" y="396236"/>
                    <a:pt x="121476" y="398737"/>
                  </a:cubicBezTo>
                  <a:cubicBezTo>
                    <a:pt x="121861" y="399506"/>
                    <a:pt x="122150" y="400275"/>
                    <a:pt x="122343" y="400949"/>
                  </a:cubicBezTo>
                  <a:cubicBezTo>
                    <a:pt x="123017" y="402776"/>
                    <a:pt x="123595" y="404507"/>
                    <a:pt x="124173" y="406334"/>
                  </a:cubicBezTo>
                  <a:cubicBezTo>
                    <a:pt x="124365" y="407200"/>
                    <a:pt x="124558" y="408065"/>
                    <a:pt x="124750" y="408931"/>
                  </a:cubicBezTo>
                  <a:cubicBezTo>
                    <a:pt x="125136" y="410758"/>
                    <a:pt x="125521" y="412489"/>
                    <a:pt x="125810" y="414413"/>
                  </a:cubicBezTo>
                  <a:cubicBezTo>
                    <a:pt x="125906" y="415182"/>
                    <a:pt x="126002" y="416048"/>
                    <a:pt x="126002" y="416817"/>
                  </a:cubicBezTo>
                  <a:cubicBezTo>
                    <a:pt x="126291" y="419222"/>
                    <a:pt x="126387" y="421434"/>
                    <a:pt x="126387" y="423838"/>
                  </a:cubicBezTo>
                  <a:lnTo>
                    <a:pt x="126387" y="424607"/>
                  </a:lnTo>
                  <a:cubicBezTo>
                    <a:pt x="126291" y="427300"/>
                    <a:pt x="126002" y="429801"/>
                    <a:pt x="125617" y="432397"/>
                  </a:cubicBezTo>
                  <a:cubicBezTo>
                    <a:pt x="125521" y="433167"/>
                    <a:pt x="125424" y="433936"/>
                    <a:pt x="125136" y="434706"/>
                  </a:cubicBezTo>
                  <a:cubicBezTo>
                    <a:pt x="124847" y="436437"/>
                    <a:pt x="124365" y="438360"/>
                    <a:pt x="123884" y="440091"/>
                  </a:cubicBezTo>
                  <a:cubicBezTo>
                    <a:pt x="123595" y="441053"/>
                    <a:pt x="123402" y="441919"/>
                    <a:pt x="123113" y="442784"/>
                  </a:cubicBezTo>
                  <a:cubicBezTo>
                    <a:pt x="122824" y="443457"/>
                    <a:pt x="122632" y="444131"/>
                    <a:pt x="122343" y="444900"/>
                  </a:cubicBezTo>
                  <a:lnTo>
                    <a:pt x="230104" y="501835"/>
                  </a:lnTo>
                  <a:cubicBezTo>
                    <a:pt x="230682" y="501162"/>
                    <a:pt x="231452" y="500488"/>
                    <a:pt x="232127" y="499719"/>
                  </a:cubicBezTo>
                  <a:cubicBezTo>
                    <a:pt x="232608" y="499238"/>
                    <a:pt x="233090" y="498565"/>
                    <a:pt x="233764" y="498084"/>
                  </a:cubicBezTo>
                  <a:cubicBezTo>
                    <a:pt x="235112" y="496545"/>
                    <a:pt x="236749" y="495199"/>
                    <a:pt x="238386" y="493949"/>
                  </a:cubicBezTo>
                  <a:cubicBezTo>
                    <a:pt x="238771" y="493564"/>
                    <a:pt x="239060" y="493275"/>
                    <a:pt x="239542" y="492891"/>
                  </a:cubicBezTo>
                  <a:cubicBezTo>
                    <a:pt x="241564" y="491352"/>
                    <a:pt x="243683" y="489909"/>
                    <a:pt x="245898" y="488659"/>
                  </a:cubicBezTo>
                  <a:cubicBezTo>
                    <a:pt x="246379" y="488371"/>
                    <a:pt x="246764" y="488082"/>
                    <a:pt x="247150" y="487890"/>
                  </a:cubicBezTo>
                  <a:cubicBezTo>
                    <a:pt x="249076" y="486832"/>
                    <a:pt x="250809" y="485966"/>
                    <a:pt x="252735" y="485101"/>
                  </a:cubicBezTo>
                  <a:cubicBezTo>
                    <a:pt x="253505" y="484812"/>
                    <a:pt x="254372" y="484427"/>
                    <a:pt x="255143" y="484235"/>
                  </a:cubicBezTo>
                  <a:cubicBezTo>
                    <a:pt x="256780" y="483562"/>
                    <a:pt x="258417" y="482985"/>
                    <a:pt x="260054" y="482408"/>
                  </a:cubicBezTo>
                  <a:cubicBezTo>
                    <a:pt x="260921" y="482215"/>
                    <a:pt x="261787" y="481927"/>
                    <a:pt x="262654" y="481831"/>
                  </a:cubicBezTo>
                  <a:cubicBezTo>
                    <a:pt x="264291" y="481254"/>
                    <a:pt x="266121" y="480965"/>
                    <a:pt x="267854" y="480677"/>
                  </a:cubicBezTo>
                  <a:cubicBezTo>
                    <a:pt x="268625" y="480580"/>
                    <a:pt x="269492" y="480388"/>
                    <a:pt x="270262" y="480292"/>
                  </a:cubicBezTo>
                  <a:cubicBezTo>
                    <a:pt x="272958" y="479907"/>
                    <a:pt x="275462" y="479811"/>
                    <a:pt x="278159" y="479811"/>
                  </a:cubicBezTo>
                  <a:cubicBezTo>
                    <a:pt x="280759" y="479811"/>
                    <a:pt x="283263" y="479907"/>
                    <a:pt x="285959" y="480292"/>
                  </a:cubicBezTo>
                  <a:cubicBezTo>
                    <a:pt x="286729" y="480388"/>
                    <a:pt x="287596" y="480580"/>
                    <a:pt x="288367" y="480677"/>
                  </a:cubicBezTo>
                  <a:cubicBezTo>
                    <a:pt x="290100" y="480965"/>
                    <a:pt x="291930" y="481254"/>
                    <a:pt x="293567" y="481831"/>
                  </a:cubicBezTo>
                  <a:cubicBezTo>
                    <a:pt x="294434" y="481927"/>
                    <a:pt x="295300" y="482215"/>
                    <a:pt x="296167" y="482600"/>
                  </a:cubicBezTo>
                  <a:cubicBezTo>
                    <a:pt x="297804" y="482985"/>
                    <a:pt x="299441" y="483562"/>
                    <a:pt x="301175" y="484235"/>
                  </a:cubicBezTo>
                  <a:cubicBezTo>
                    <a:pt x="301849" y="484427"/>
                    <a:pt x="302812" y="484812"/>
                    <a:pt x="303486" y="485197"/>
                  </a:cubicBezTo>
                  <a:cubicBezTo>
                    <a:pt x="305412" y="485966"/>
                    <a:pt x="307242" y="486832"/>
                    <a:pt x="308975" y="487890"/>
                  </a:cubicBezTo>
                  <a:cubicBezTo>
                    <a:pt x="309360" y="488082"/>
                    <a:pt x="309842" y="488371"/>
                    <a:pt x="310323" y="488659"/>
                  </a:cubicBezTo>
                  <a:cubicBezTo>
                    <a:pt x="312538" y="489909"/>
                    <a:pt x="314657" y="491352"/>
                    <a:pt x="316679" y="492891"/>
                  </a:cubicBezTo>
                  <a:cubicBezTo>
                    <a:pt x="317161" y="493275"/>
                    <a:pt x="317546" y="493660"/>
                    <a:pt x="317931" y="494045"/>
                  </a:cubicBezTo>
                  <a:cubicBezTo>
                    <a:pt x="319568" y="495295"/>
                    <a:pt x="321109" y="496545"/>
                    <a:pt x="322457" y="498084"/>
                  </a:cubicBezTo>
                  <a:lnTo>
                    <a:pt x="324094" y="499719"/>
                  </a:lnTo>
                  <a:cubicBezTo>
                    <a:pt x="324769" y="500488"/>
                    <a:pt x="325539" y="501162"/>
                    <a:pt x="326117" y="501835"/>
                  </a:cubicBezTo>
                  <a:lnTo>
                    <a:pt x="433878" y="444900"/>
                  </a:lnTo>
                  <a:cubicBezTo>
                    <a:pt x="433589" y="444419"/>
                    <a:pt x="433493" y="443938"/>
                    <a:pt x="433397" y="443457"/>
                  </a:cubicBezTo>
                  <a:cubicBezTo>
                    <a:pt x="433011" y="442111"/>
                    <a:pt x="432530" y="440765"/>
                    <a:pt x="432145" y="439514"/>
                  </a:cubicBezTo>
                  <a:cubicBezTo>
                    <a:pt x="431856" y="438360"/>
                    <a:pt x="431567" y="437110"/>
                    <a:pt x="431182" y="435860"/>
                  </a:cubicBezTo>
                  <a:cubicBezTo>
                    <a:pt x="430989" y="434609"/>
                    <a:pt x="430700" y="433359"/>
                    <a:pt x="430508" y="432013"/>
                  </a:cubicBezTo>
                  <a:cubicBezTo>
                    <a:pt x="430219" y="430282"/>
                    <a:pt x="430122" y="428358"/>
                    <a:pt x="429930" y="426627"/>
                  </a:cubicBezTo>
                  <a:cubicBezTo>
                    <a:pt x="429930" y="425281"/>
                    <a:pt x="429834" y="423838"/>
                    <a:pt x="429930" y="422492"/>
                  </a:cubicBezTo>
                  <a:cubicBezTo>
                    <a:pt x="429930" y="420568"/>
                    <a:pt x="429930" y="418837"/>
                    <a:pt x="430122" y="417010"/>
                  </a:cubicBezTo>
                  <a:cubicBezTo>
                    <a:pt x="430219" y="416048"/>
                    <a:pt x="430315" y="414990"/>
                    <a:pt x="430604" y="414028"/>
                  </a:cubicBezTo>
                  <a:cubicBezTo>
                    <a:pt x="430700" y="412393"/>
                    <a:pt x="431085" y="410758"/>
                    <a:pt x="431374" y="409220"/>
                  </a:cubicBezTo>
                  <a:cubicBezTo>
                    <a:pt x="431567" y="408162"/>
                    <a:pt x="431856" y="407200"/>
                    <a:pt x="432145" y="406142"/>
                  </a:cubicBezTo>
                  <a:cubicBezTo>
                    <a:pt x="432626" y="404507"/>
                    <a:pt x="433108" y="402776"/>
                    <a:pt x="433782" y="401141"/>
                  </a:cubicBezTo>
                  <a:cubicBezTo>
                    <a:pt x="434167" y="400372"/>
                    <a:pt x="434360" y="399506"/>
                    <a:pt x="434745" y="398737"/>
                  </a:cubicBezTo>
                  <a:cubicBezTo>
                    <a:pt x="435804" y="396236"/>
                    <a:pt x="436960" y="393832"/>
                    <a:pt x="438308" y="391427"/>
                  </a:cubicBezTo>
                  <a:cubicBezTo>
                    <a:pt x="439656" y="388831"/>
                    <a:pt x="441486" y="386330"/>
                    <a:pt x="443219" y="384118"/>
                  </a:cubicBezTo>
                  <a:cubicBezTo>
                    <a:pt x="443701" y="383445"/>
                    <a:pt x="444375" y="382772"/>
                    <a:pt x="444857" y="382195"/>
                  </a:cubicBezTo>
                  <a:cubicBezTo>
                    <a:pt x="446301" y="380560"/>
                    <a:pt x="447649" y="379021"/>
                    <a:pt x="449190" y="377482"/>
                  </a:cubicBezTo>
                  <a:cubicBezTo>
                    <a:pt x="449768" y="376905"/>
                    <a:pt x="450442" y="376424"/>
                    <a:pt x="451212" y="375751"/>
                  </a:cubicBezTo>
                  <a:cubicBezTo>
                    <a:pt x="452850" y="374405"/>
                    <a:pt x="454487" y="372962"/>
                    <a:pt x="456220" y="371712"/>
                  </a:cubicBezTo>
                  <a:cubicBezTo>
                    <a:pt x="456798" y="371327"/>
                    <a:pt x="457376" y="370846"/>
                    <a:pt x="457857" y="370462"/>
                  </a:cubicBezTo>
                  <a:cubicBezTo>
                    <a:pt x="462865" y="367192"/>
                    <a:pt x="467969" y="364595"/>
                    <a:pt x="473554" y="362864"/>
                  </a:cubicBezTo>
                  <a:cubicBezTo>
                    <a:pt x="474036" y="362768"/>
                    <a:pt x="474614" y="362575"/>
                    <a:pt x="475095" y="362479"/>
                  </a:cubicBezTo>
                  <a:cubicBezTo>
                    <a:pt x="477406" y="361902"/>
                    <a:pt x="479525" y="361229"/>
                    <a:pt x="481836" y="360844"/>
                  </a:cubicBezTo>
                  <a:lnTo>
                    <a:pt x="484436" y="360459"/>
                  </a:lnTo>
                  <a:cubicBezTo>
                    <a:pt x="485303" y="360363"/>
                    <a:pt x="486362" y="360075"/>
                    <a:pt x="487229" y="360075"/>
                  </a:cubicBezTo>
                  <a:lnTo>
                    <a:pt x="487229" y="245917"/>
                  </a:lnTo>
                  <a:cubicBezTo>
                    <a:pt x="486844" y="245917"/>
                    <a:pt x="486362" y="245820"/>
                    <a:pt x="485881" y="245724"/>
                  </a:cubicBezTo>
                  <a:cubicBezTo>
                    <a:pt x="484725" y="245532"/>
                    <a:pt x="483473" y="245436"/>
                    <a:pt x="482318" y="245147"/>
                  </a:cubicBezTo>
                  <a:cubicBezTo>
                    <a:pt x="480873" y="244955"/>
                    <a:pt x="479525" y="244666"/>
                    <a:pt x="478081" y="244282"/>
                  </a:cubicBezTo>
                  <a:cubicBezTo>
                    <a:pt x="477021" y="244089"/>
                    <a:pt x="475769" y="243801"/>
                    <a:pt x="474614" y="243416"/>
                  </a:cubicBezTo>
                  <a:cubicBezTo>
                    <a:pt x="473362" y="243031"/>
                    <a:pt x="471917" y="242550"/>
                    <a:pt x="470665" y="242070"/>
                  </a:cubicBezTo>
                  <a:cubicBezTo>
                    <a:pt x="469510" y="241685"/>
                    <a:pt x="468354" y="241108"/>
                    <a:pt x="467295" y="240627"/>
                  </a:cubicBezTo>
                  <a:cubicBezTo>
                    <a:pt x="465947" y="240146"/>
                    <a:pt x="464695" y="239473"/>
                    <a:pt x="463443" y="238896"/>
                  </a:cubicBezTo>
                  <a:cubicBezTo>
                    <a:pt x="462480" y="238223"/>
                    <a:pt x="461420" y="237742"/>
                    <a:pt x="460265" y="237069"/>
                  </a:cubicBezTo>
                  <a:cubicBezTo>
                    <a:pt x="459205" y="236395"/>
                    <a:pt x="457857" y="235434"/>
                    <a:pt x="456798" y="234664"/>
                  </a:cubicBezTo>
                  <a:cubicBezTo>
                    <a:pt x="455835" y="234087"/>
                    <a:pt x="454872" y="233318"/>
                    <a:pt x="453813" y="232548"/>
                  </a:cubicBezTo>
                  <a:cubicBezTo>
                    <a:pt x="452753" y="231683"/>
                    <a:pt x="451598" y="230625"/>
                    <a:pt x="450538" y="229663"/>
                  </a:cubicBezTo>
                  <a:cubicBezTo>
                    <a:pt x="449672" y="228894"/>
                    <a:pt x="448805" y="228124"/>
                    <a:pt x="448034" y="227355"/>
                  </a:cubicBezTo>
                  <a:cubicBezTo>
                    <a:pt x="446879" y="226105"/>
                    <a:pt x="445723" y="224854"/>
                    <a:pt x="444664" y="223604"/>
                  </a:cubicBezTo>
                  <a:cubicBezTo>
                    <a:pt x="444086" y="222835"/>
                    <a:pt x="443316" y="222065"/>
                    <a:pt x="442834" y="221296"/>
                  </a:cubicBezTo>
                  <a:cubicBezTo>
                    <a:pt x="441197" y="219180"/>
                    <a:pt x="439656" y="217064"/>
                    <a:pt x="438308" y="214660"/>
                  </a:cubicBezTo>
                  <a:cubicBezTo>
                    <a:pt x="436960" y="212256"/>
                    <a:pt x="435804" y="209851"/>
                    <a:pt x="434745" y="207351"/>
                  </a:cubicBezTo>
                  <a:cubicBezTo>
                    <a:pt x="434360" y="206581"/>
                    <a:pt x="434167" y="205812"/>
                    <a:pt x="433878" y="205043"/>
                  </a:cubicBezTo>
                  <a:cubicBezTo>
                    <a:pt x="433204" y="203312"/>
                    <a:pt x="432626" y="201484"/>
                    <a:pt x="432145" y="199753"/>
                  </a:cubicBezTo>
                  <a:cubicBezTo>
                    <a:pt x="431856" y="198695"/>
                    <a:pt x="431567" y="197830"/>
                    <a:pt x="431471" y="196964"/>
                  </a:cubicBezTo>
                  <a:cubicBezTo>
                    <a:pt x="431085" y="195233"/>
                    <a:pt x="430700" y="193406"/>
                    <a:pt x="430508" y="191675"/>
                  </a:cubicBezTo>
                  <a:cubicBezTo>
                    <a:pt x="430315" y="190809"/>
                    <a:pt x="430219" y="190040"/>
                    <a:pt x="430219" y="189174"/>
                  </a:cubicBezTo>
                  <a:cubicBezTo>
                    <a:pt x="429930" y="186770"/>
                    <a:pt x="429834" y="184462"/>
                    <a:pt x="429834" y="182057"/>
                  </a:cubicBezTo>
                  <a:lnTo>
                    <a:pt x="429834" y="181288"/>
                  </a:lnTo>
                  <a:cubicBezTo>
                    <a:pt x="429930" y="178691"/>
                    <a:pt x="430219" y="176094"/>
                    <a:pt x="430604" y="173594"/>
                  </a:cubicBezTo>
                  <a:cubicBezTo>
                    <a:pt x="430700" y="172728"/>
                    <a:pt x="430989" y="171958"/>
                    <a:pt x="431085" y="171093"/>
                  </a:cubicBezTo>
                  <a:cubicBezTo>
                    <a:pt x="431471" y="169266"/>
                    <a:pt x="431856" y="167534"/>
                    <a:pt x="432337" y="165899"/>
                  </a:cubicBezTo>
                  <a:cubicBezTo>
                    <a:pt x="432626" y="164842"/>
                    <a:pt x="432915" y="163976"/>
                    <a:pt x="433204" y="163110"/>
                  </a:cubicBezTo>
                  <a:cubicBezTo>
                    <a:pt x="433493" y="162341"/>
                    <a:pt x="433589" y="161764"/>
                    <a:pt x="433878" y="160995"/>
                  </a:cubicBezTo>
                  <a:lnTo>
                    <a:pt x="326213" y="104060"/>
                  </a:lnTo>
                  <a:cubicBezTo>
                    <a:pt x="325539" y="104829"/>
                    <a:pt x="324865" y="105406"/>
                    <a:pt x="324287" y="106079"/>
                  </a:cubicBezTo>
                  <a:cubicBezTo>
                    <a:pt x="323613" y="106656"/>
                    <a:pt x="323131" y="107426"/>
                    <a:pt x="322457" y="108099"/>
                  </a:cubicBezTo>
                  <a:cubicBezTo>
                    <a:pt x="321109" y="109349"/>
                    <a:pt x="319568" y="110600"/>
                    <a:pt x="318220" y="111850"/>
                  </a:cubicBezTo>
                  <a:cubicBezTo>
                    <a:pt x="317739" y="112235"/>
                    <a:pt x="317161" y="112715"/>
                    <a:pt x="316679" y="113100"/>
                  </a:cubicBezTo>
                  <a:cubicBezTo>
                    <a:pt x="314657" y="114639"/>
                    <a:pt x="312538" y="115985"/>
                    <a:pt x="310323" y="117428"/>
                  </a:cubicBezTo>
                  <a:lnTo>
                    <a:pt x="308879" y="118197"/>
                  </a:lnTo>
                  <a:cubicBezTo>
                    <a:pt x="307049" y="119159"/>
                    <a:pt x="305316" y="120025"/>
                    <a:pt x="303582" y="120794"/>
                  </a:cubicBezTo>
                  <a:cubicBezTo>
                    <a:pt x="302812" y="121179"/>
                    <a:pt x="301849" y="121467"/>
                    <a:pt x="300982" y="121852"/>
                  </a:cubicBezTo>
                  <a:cubicBezTo>
                    <a:pt x="299441" y="122429"/>
                    <a:pt x="297804" y="123006"/>
                    <a:pt x="296360" y="123487"/>
                  </a:cubicBezTo>
                  <a:cubicBezTo>
                    <a:pt x="295397" y="123679"/>
                    <a:pt x="294434" y="123968"/>
                    <a:pt x="293567" y="124256"/>
                  </a:cubicBezTo>
                  <a:cubicBezTo>
                    <a:pt x="291930" y="124641"/>
                    <a:pt x="290100" y="125026"/>
                    <a:pt x="288367" y="125218"/>
                  </a:cubicBezTo>
                  <a:cubicBezTo>
                    <a:pt x="287596" y="125410"/>
                    <a:pt x="286729" y="125603"/>
                    <a:pt x="285959" y="125795"/>
                  </a:cubicBezTo>
                  <a:cubicBezTo>
                    <a:pt x="283263" y="125987"/>
                    <a:pt x="280759" y="126276"/>
                    <a:pt x="278159" y="126276"/>
                  </a:cubicBezTo>
                  <a:cubicBezTo>
                    <a:pt x="275462" y="126276"/>
                    <a:pt x="272958" y="125987"/>
                    <a:pt x="270262" y="125795"/>
                  </a:cubicBezTo>
                  <a:cubicBezTo>
                    <a:pt x="269492" y="125603"/>
                    <a:pt x="268625" y="125410"/>
                    <a:pt x="267854" y="125218"/>
                  </a:cubicBezTo>
                  <a:cubicBezTo>
                    <a:pt x="266121" y="125026"/>
                    <a:pt x="264388" y="124641"/>
                    <a:pt x="262654" y="124256"/>
                  </a:cubicBezTo>
                  <a:cubicBezTo>
                    <a:pt x="261787" y="123968"/>
                    <a:pt x="260824" y="123679"/>
                    <a:pt x="259958" y="123487"/>
                  </a:cubicBezTo>
                  <a:cubicBezTo>
                    <a:pt x="258417" y="123006"/>
                    <a:pt x="256780" y="122429"/>
                    <a:pt x="255239" y="121852"/>
                  </a:cubicBezTo>
                  <a:cubicBezTo>
                    <a:pt x="254372" y="121467"/>
                    <a:pt x="253505" y="121179"/>
                    <a:pt x="252735" y="120794"/>
                  </a:cubicBezTo>
                  <a:cubicBezTo>
                    <a:pt x="250905" y="120025"/>
                    <a:pt x="249172" y="119159"/>
                    <a:pt x="247535" y="118197"/>
                  </a:cubicBezTo>
                  <a:cubicBezTo>
                    <a:pt x="246861" y="117909"/>
                    <a:pt x="246379" y="117620"/>
                    <a:pt x="245898" y="117332"/>
                  </a:cubicBezTo>
                  <a:cubicBezTo>
                    <a:pt x="243779" y="115985"/>
                    <a:pt x="241564" y="114639"/>
                    <a:pt x="239542" y="113100"/>
                  </a:cubicBezTo>
                  <a:cubicBezTo>
                    <a:pt x="239060" y="112619"/>
                    <a:pt x="238579" y="112235"/>
                    <a:pt x="238001" y="111754"/>
                  </a:cubicBezTo>
                  <a:cubicBezTo>
                    <a:pt x="236556" y="110600"/>
                    <a:pt x="235112" y="109349"/>
                    <a:pt x="233860" y="108099"/>
                  </a:cubicBezTo>
                  <a:cubicBezTo>
                    <a:pt x="233282" y="107426"/>
                    <a:pt x="232608" y="106656"/>
                    <a:pt x="231934" y="106079"/>
                  </a:cubicBezTo>
                  <a:cubicBezTo>
                    <a:pt x="231356" y="105406"/>
                    <a:pt x="230586" y="104829"/>
                    <a:pt x="230104" y="104060"/>
                  </a:cubicBezTo>
                  <a:close/>
                  <a:moveTo>
                    <a:pt x="278159" y="0"/>
                  </a:moveTo>
                  <a:cubicBezTo>
                    <a:pt x="313020" y="0"/>
                    <a:pt x="341332" y="28275"/>
                    <a:pt x="341332" y="63090"/>
                  </a:cubicBezTo>
                  <a:cubicBezTo>
                    <a:pt x="341332" y="69533"/>
                    <a:pt x="340177" y="75881"/>
                    <a:pt x="338347" y="81940"/>
                  </a:cubicBezTo>
                  <a:lnTo>
                    <a:pt x="447264" y="139548"/>
                  </a:lnTo>
                  <a:cubicBezTo>
                    <a:pt x="451309" y="135316"/>
                    <a:pt x="456028" y="131565"/>
                    <a:pt x="461324" y="128392"/>
                  </a:cubicBezTo>
                  <a:cubicBezTo>
                    <a:pt x="491563" y="111080"/>
                    <a:pt x="530180" y="121371"/>
                    <a:pt x="547803" y="151473"/>
                  </a:cubicBezTo>
                  <a:cubicBezTo>
                    <a:pt x="556277" y="166188"/>
                    <a:pt x="558396" y="183211"/>
                    <a:pt x="553966" y="199465"/>
                  </a:cubicBezTo>
                  <a:cubicBezTo>
                    <a:pt x="549729" y="215814"/>
                    <a:pt x="539232" y="229278"/>
                    <a:pt x="524498" y="237646"/>
                  </a:cubicBezTo>
                  <a:cubicBezTo>
                    <a:pt x="520742" y="239858"/>
                    <a:pt x="516697" y="241493"/>
                    <a:pt x="512556" y="242935"/>
                  </a:cubicBezTo>
                  <a:lnTo>
                    <a:pt x="512556" y="362960"/>
                  </a:lnTo>
                  <a:cubicBezTo>
                    <a:pt x="516794" y="364403"/>
                    <a:pt x="520838" y="366134"/>
                    <a:pt x="524690" y="368442"/>
                  </a:cubicBezTo>
                  <a:cubicBezTo>
                    <a:pt x="539232" y="376617"/>
                    <a:pt x="549729" y="390273"/>
                    <a:pt x="553966" y="406527"/>
                  </a:cubicBezTo>
                  <a:cubicBezTo>
                    <a:pt x="555507" y="412105"/>
                    <a:pt x="556277" y="417683"/>
                    <a:pt x="556277" y="423261"/>
                  </a:cubicBezTo>
                  <a:cubicBezTo>
                    <a:pt x="556277" y="434032"/>
                    <a:pt x="553388" y="444804"/>
                    <a:pt x="547803" y="454517"/>
                  </a:cubicBezTo>
                  <a:cubicBezTo>
                    <a:pt x="536054" y="474714"/>
                    <a:pt x="514675" y="485966"/>
                    <a:pt x="492911" y="485966"/>
                  </a:cubicBezTo>
                  <a:cubicBezTo>
                    <a:pt x="482125" y="485966"/>
                    <a:pt x="471339" y="483273"/>
                    <a:pt x="461324" y="477503"/>
                  </a:cubicBezTo>
                  <a:cubicBezTo>
                    <a:pt x="456028" y="474522"/>
                    <a:pt x="451405" y="470675"/>
                    <a:pt x="447360" y="466443"/>
                  </a:cubicBezTo>
                  <a:lnTo>
                    <a:pt x="338251" y="524051"/>
                  </a:lnTo>
                  <a:cubicBezTo>
                    <a:pt x="340177" y="530110"/>
                    <a:pt x="341332" y="536457"/>
                    <a:pt x="341332" y="542901"/>
                  </a:cubicBezTo>
                  <a:cubicBezTo>
                    <a:pt x="341332" y="577620"/>
                    <a:pt x="313020" y="606087"/>
                    <a:pt x="278159" y="606087"/>
                  </a:cubicBezTo>
                  <a:cubicBezTo>
                    <a:pt x="243201" y="606087"/>
                    <a:pt x="214889" y="577620"/>
                    <a:pt x="214889" y="542901"/>
                  </a:cubicBezTo>
                  <a:cubicBezTo>
                    <a:pt x="214889" y="536457"/>
                    <a:pt x="216044" y="530110"/>
                    <a:pt x="217970" y="524051"/>
                  </a:cubicBezTo>
                  <a:lnTo>
                    <a:pt x="108861" y="466443"/>
                  </a:lnTo>
                  <a:cubicBezTo>
                    <a:pt x="104816" y="470675"/>
                    <a:pt x="100193" y="474522"/>
                    <a:pt x="94897" y="477503"/>
                  </a:cubicBezTo>
                  <a:cubicBezTo>
                    <a:pt x="84978" y="483273"/>
                    <a:pt x="74096" y="485966"/>
                    <a:pt x="63310" y="485966"/>
                  </a:cubicBezTo>
                  <a:cubicBezTo>
                    <a:pt x="41546" y="485966"/>
                    <a:pt x="20167" y="474714"/>
                    <a:pt x="8418" y="454517"/>
                  </a:cubicBezTo>
                  <a:cubicBezTo>
                    <a:pt x="-56" y="439899"/>
                    <a:pt x="-2175" y="422876"/>
                    <a:pt x="2255" y="406527"/>
                  </a:cubicBezTo>
                  <a:cubicBezTo>
                    <a:pt x="6588" y="390273"/>
                    <a:pt x="17085" y="376617"/>
                    <a:pt x="31723" y="368250"/>
                  </a:cubicBezTo>
                  <a:cubicBezTo>
                    <a:pt x="35479" y="366134"/>
                    <a:pt x="39524" y="364403"/>
                    <a:pt x="43761" y="362960"/>
                  </a:cubicBezTo>
                  <a:lnTo>
                    <a:pt x="43761" y="242935"/>
                  </a:lnTo>
                  <a:cubicBezTo>
                    <a:pt x="39427" y="241493"/>
                    <a:pt x="35383" y="239858"/>
                    <a:pt x="31627" y="237646"/>
                  </a:cubicBezTo>
                  <a:cubicBezTo>
                    <a:pt x="17085" y="229278"/>
                    <a:pt x="6588" y="215814"/>
                    <a:pt x="2255" y="199465"/>
                  </a:cubicBezTo>
                  <a:cubicBezTo>
                    <a:pt x="-2175" y="183211"/>
                    <a:pt x="-56" y="166188"/>
                    <a:pt x="8418" y="151473"/>
                  </a:cubicBezTo>
                  <a:cubicBezTo>
                    <a:pt x="26041" y="121371"/>
                    <a:pt x="64755" y="111080"/>
                    <a:pt x="94897" y="128392"/>
                  </a:cubicBezTo>
                  <a:cubicBezTo>
                    <a:pt x="100193" y="131565"/>
                    <a:pt x="104816" y="135316"/>
                    <a:pt x="108861" y="139548"/>
                  </a:cubicBezTo>
                  <a:lnTo>
                    <a:pt x="217970" y="81940"/>
                  </a:lnTo>
                  <a:cubicBezTo>
                    <a:pt x="216044" y="75881"/>
                    <a:pt x="214889" y="69533"/>
                    <a:pt x="214889" y="63090"/>
                  </a:cubicBezTo>
                  <a:cubicBezTo>
                    <a:pt x="214889" y="28275"/>
                    <a:pt x="243201" y="0"/>
                    <a:pt x="27815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0" name="iṧļïdè"/>
            <p:cNvSpPr/>
            <p:nvPr/>
          </p:nvSpPr>
          <p:spPr bwMode="auto">
            <a:xfrm>
              <a:off x="7168404" y="4090652"/>
              <a:ext cx="452346" cy="451609"/>
            </a:xfrm>
            <a:custGeom>
              <a:avLst/>
              <a:gdLst>
                <a:gd name="connsiteX0" fmla="*/ 298661 w 606862"/>
                <a:gd name="connsiteY0" fmla="*/ 216068 h 605874"/>
                <a:gd name="connsiteX1" fmla="*/ 292627 w 606862"/>
                <a:gd name="connsiteY1" fmla="*/ 222186 h 605874"/>
                <a:gd name="connsiteX2" fmla="*/ 292627 w 606862"/>
                <a:gd name="connsiteY2" fmla="*/ 229140 h 605874"/>
                <a:gd name="connsiteX3" fmla="*/ 286035 w 606862"/>
                <a:gd name="connsiteY3" fmla="*/ 238133 h 605874"/>
                <a:gd name="connsiteX4" fmla="*/ 259483 w 606862"/>
                <a:gd name="connsiteY4" fmla="*/ 271879 h 605874"/>
                <a:gd name="connsiteX5" fmla="*/ 278979 w 606862"/>
                <a:gd name="connsiteY5" fmla="*/ 304884 h 605874"/>
                <a:gd name="connsiteX6" fmla="*/ 303396 w 606862"/>
                <a:gd name="connsiteY6" fmla="*/ 315917 h 605874"/>
                <a:gd name="connsiteX7" fmla="*/ 312309 w 606862"/>
                <a:gd name="connsiteY7" fmla="*/ 321109 h 605874"/>
                <a:gd name="connsiteX8" fmla="*/ 309431 w 606862"/>
                <a:gd name="connsiteY8" fmla="*/ 342525 h 605874"/>
                <a:gd name="connsiteX9" fmla="*/ 293741 w 606862"/>
                <a:gd name="connsiteY9" fmla="*/ 344565 h 605874"/>
                <a:gd name="connsiteX10" fmla="*/ 269881 w 606862"/>
                <a:gd name="connsiteY10" fmla="*/ 337426 h 605874"/>
                <a:gd name="connsiteX11" fmla="*/ 262639 w 606862"/>
                <a:gd name="connsiteY11" fmla="*/ 340485 h 605874"/>
                <a:gd name="connsiteX12" fmla="*/ 259111 w 606862"/>
                <a:gd name="connsiteY12" fmla="*/ 353001 h 605874"/>
                <a:gd name="connsiteX13" fmla="*/ 263382 w 606862"/>
                <a:gd name="connsiteY13" fmla="*/ 362550 h 605874"/>
                <a:gd name="connsiteX14" fmla="*/ 284921 w 606862"/>
                <a:gd name="connsiteY14" fmla="*/ 368669 h 605874"/>
                <a:gd name="connsiteX15" fmla="*/ 291048 w 606862"/>
                <a:gd name="connsiteY15" fmla="*/ 375901 h 605874"/>
                <a:gd name="connsiteX16" fmla="*/ 291141 w 606862"/>
                <a:gd name="connsiteY16" fmla="*/ 384059 h 605874"/>
                <a:gd name="connsiteX17" fmla="*/ 296340 w 606862"/>
                <a:gd name="connsiteY17" fmla="*/ 389622 h 605874"/>
                <a:gd name="connsiteX18" fmla="*/ 308502 w 606862"/>
                <a:gd name="connsiteY18" fmla="*/ 389622 h 605874"/>
                <a:gd name="connsiteX19" fmla="*/ 313423 w 606862"/>
                <a:gd name="connsiteY19" fmla="*/ 384430 h 605874"/>
                <a:gd name="connsiteX20" fmla="*/ 313423 w 606862"/>
                <a:gd name="connsiteY20" fmla="*/ 373119 h 605874"/>
                <a:gd name="connsiteX21" fmla="*/ 318622 w 606862"/>
                <a:gd name="connsiteY21" fmla="*/ 366444 h 605874"/>
                <a:gd name="connsiteX22" fmla="*/ 339789 w 606862"/>
                <a:gd name="connsiteY22" fmla="*/ 352909 h 605874"/>
                <a:gd name="connsiteX23" fmla="*/ 327256 w 606862"/>
                <a:gd name="connsiteY23" fmla="*/ 294872 h 605874"/>
                <a:gd name="connsiteX24" fmla="*/ 305996 w 606862"/>
                <a:gd name="connsiteY24" fmla="*/ 285230 h 605874"/>
                <a:gd name="connsiteX25" fmla="*/ 294391 w 606862"/>
                <a:gd name="connsiteY25" fmla="*/ 278740 h 605874"/>
                <a:gd name="connsiteX26" fmla="*/ 296804 w 606862"/>
                <a:gd name="connsiteY26" fmla="*/ 260661 h 605874"/>
                <a:gd name="connsiteX27" fmla="*/ 304046 w 606862"/>
                <a:gd name="connsiteY27" fmla="*/ 259178 h 605874"/>
                <a:gd name="connsiteX28" fmla="*/ 330877 w 606862"/>
                <a:gd name="connsiteY28" fmla="*/ 264463 h 605874"/>
                <a:gd name="connsiteX29" fmla="*/ 337932 w 606862"/>
                <a:gd name="connsiteY29" fmla="*/ 261496 h 605874"/>
                <a:gd name="connsiteX30" fmla="*/ 342110 w 606862"/>
                <a:gd name="connsiteY30" fmla="*/ 247404 h 605874"/>
                <a:gd name="connsiteX31" fmla="*/ 338954 w 606862"/>
                <a:gd name="connsiteY31" fmla="*/ 240914 h 605874"/>
                <a:gd name="connsiteX32" fmla="*/ 321964 w 606862"/>
                <a:gd name="connsiteY32" fmla="*/ 235815 h 605874"/>
                <a:gd name="connsiteX33" fmla="*/ 314258 w 606862"/>
                <a:gd name="connsiteY33" fmla="*/ 226915 h 605874"/>
                <a:gd name="connsiteX34" fmla="*/ 303396 w 606862"/>
                <a:gd name="connsiteY34" fmla="*/ 216068 h 605874"/>
                <a:gd name="connsiteX35" fmla="*/ 303396 w 606862"/>
                <a:gd name="connsiteY35" fmla="*/ 176202 h 605874"/>
                <a:gd name="connsiteX36" fmla="*/ 430308 w 606862"/>
                <a:gd name="connsiteY36" fmla="*/ 302937 h 605874"/>
                <a:gd name="connsiteX37" fmla="*/ 303396 w 606862"/>
                <a:gd name="connsiteY37" fmla="*/ 429673 h 605874"/>
                <a:gd name="connsiteX38" fmla="*/ 176484 w 606862"/>
                <a:gd name="connsiteY38" fmla="*/ 302937 h 605874"/>
                <a:gd name="connsiteX39" fmla="*/ 303396 w 606862"/>
                <a:gd name="connsiteY39" fmla="*/ 176202 h 605874"/>
                <a:gd name="connsiteX40" fmla="*/ 281240 w 606862"/>
                <a:gd name="connsiteY40" fmla="*/ 91493 h 605874"/>
                <a:gd name="connsiteX41" fmla="*/ 91642 w 606862"/>
                <a:gd name="connsiteY41" fmla="*/ 280782 h 605874"/>
                <a:gd name="connsiteX42" fmla="*/ 118104 w 606862"/>
                <a:gd name="connsiteY42" fmla="*/ 280782 h 605874"/>
                <a:gd name="connsiteX43" fmla="*/ 140295 w 606862"/>
                <a:gd name="connsiteY43" fmla="*/ 302937 h 605874"/>
                <a:gd name="connsiteX44" fmla="*/ 118104 w 606862"/>
                <a:gd name="connsiteY44" fmla="*/ 325092 h 605874"/>
                <a:gd name="connsiteX45" fmla="*/ 91642 w 606862"/>
                <a:gd name="connsiteY45" fmla="*/ 325092 h 605874"/>
                <a:gd name="connsiteX46" fmla="*/ 281240 w 606862"/>
                <a:gd name="connsiteY46" fmla="*/ 514381 h 605874"/>
                <a:gd name="connsiteX47" fmla="*/ 281240 w 606862"/>
                <a:gd name="connsiteY47" fmla="*/ 487962 h 605874"/>
                <a:gd name="connsiteX48" fmla="*/ 303431 w 606862"/>
                <a:gd name="connsiteY48" fmla="*/ 465807 h 605874"/>
                <a:gd name="connsiteX49" fmla="*/ 325622 w 606862"/>
                <a:gd name="connsiteY49" fmla="*/ 487962 h 605874"/>
                <a:gd name="connsiteX50" fmla="*/ 325622 w 606862"/>
                <a:gd name="connsiteY50" fmla="*/ 514381 h 605874"/>
                <a:gd name="connsiteX51" fmla="*/ 515220 w 606862"/>
                <a:gd name="connsiteY51" fmla="*/ 325092 h 605874"/>
                <a:gd name="connsiteX52" fmla="*/ 488758 w 606862"/>
                <a:gd name="connsiteY52" fmla="*/ 325092 h 605874"/>
                <a:gd name="connsiteX53" fmla="*/ 466567 w 606862"/>
                <a:gd name="connsiteY53" fmla="*/ 302937 h 605874"/>
                <a:gd name="connsiteX54" fmla="*/ 488758 w 606862"/>
                <a:gd name="connsiteY54" fmla="*/ 280782 h 605874"/>
                <a:gd name="connsiteX55" fmla="*/ 515220 w 606862"/>
                <a:gd name="connsiteY55" fmla="*/ 280782 h 605874"/>
                <a:gd name="connsiteX56" fmla="*/ 325622 w 606862"/>
                <a:gd name="connsiteY56" fmla="*/ 91493 h 605874"/>
                <a:gd name="connsiteX57" fmla="*/ 325622 w 606862"/>
                <a:gd name="connsiteY57" fmla="*/ 117912 h 605874"/>
                <a:gd name="connsiteX58" fmla="*/ 303431 w 606862"/>
                <a:gd name="connsiteY58" fmla="*/ 140067 h 605874"/>
                <a:gd name="connsiteX59" fmla="*/ 281240 w 606862"/>
                <a:gd name="connsiteY59" fmla="*/ 117912 h 605874"/>
                <a:gd name="connsiteX60" fmla="*/ 303431 w 606862"/>
                <a:gd name="connsiteY60" fmla="*/ 0 h 605874"/>
                <a:gd name="connsiteX61" fmla="*/ 325622 w 606862"/>
                <a:gd name="connsiteY61" fmla="*/ 22155 h 605874"/>
                <a:gd name="connsiteX62" fmla="*/ 325622 w 606862"/>
                <a:gd name="connsiteY62" fmla="*/ 48574 h 605874"/>
                <a:gd name="connsiteX63" fmla="*/ 558209 w 606862"/>
                <a:gd name="connsiteY63" fmla="*/ 280782 h 605874"/>
                <a:gd name="connsiteX64" fmla="*/ 584671 w 606862"/>
                <a:gd name="connsiteY64" fmla="*/ 280782 h 605874"/>
                <a:gd name="connsiteX65" fmla="*/ 606862 w 606862"/>
                <a:gd name="connsiteY65" fmla="*/ 302937 h 605874"/>
                <a:gd name="connsiteX66" fmla="*/ 584671 w 606862"/>
                <a:gd name="connsiteY66" fmla="*/ 325092 h 605874"/>
                <a:gd name="connsiteX67" fmla="*/ 558209 w 606862"/>
                <a:gd name="connsiteY67" fmla="*/ 325092 h 605874"/>
                <a:gd name="connsiteX68" fmla="*/ 325622 w 606862"/>
                <a:gd name="connsiteY68" fmla="*/ 557300 h 605874"/>
                <a:gd name="connsiteX69" fmla="*/ 325622 w 606862"/>
                <a:gd name="connsiteY69" fmla="*/ 583719 h 605874"/>
                <a:gd name="connsiteX70" fmla="*/ 303431 w 606862"/>
                <a:gd name="connsiteY70" fmla="*/ 605874 h 605874"/>
                <a:gd name="connsiteX71" fmla="*/ 281240 w 606862"/>
                <a:gd name="connsiteY71" fmla="*/ 583719 h 605874"/>
                <a:gd name="connsiteX72" fmla="*/ 281240 w 606862"/>
                <a:gd name="connsiteY72" fmla="*/ 557300 h 605874"/>
                <a:gd name="connsiteX73" fmla="*/ 48653 w 606862"/>
                <a:gd name="connsiteY73" fmla="*/ 325092 h 605874"/>
                <a:gd name="connsiteX74" fmla="*/ 22191 w 606862"/>
                <a:gd name="connsiteY74" fmla="*/ 325092 h 605874"/>
                <a:gd name="connsiteX75" fmla="*/ 0 w 606862"/>
                <a:gd name="connsiteY75" fmla="*/ 302937 h 605874"/>
                <a:gd name="connsiteX76" fmla="*/ 22191 w 606862"/>
                <a:gd name="connsiteY76" fmla="*/ 280782 h 605874"/>
                <a:gd name="connsiteX77" fmla="*/ 48653 w 606862"/>
                <a:gd name="connsiteY77" fmla="*/ 280782 h 605874"/>
                <a:gd name="connsiteX78" fmla="*/ 281240 w 606862"/>
                <a:gd name="connsiteY78" fmla="*/ 48574 h 605874"/>
                <a:gd name="connsiteX79" fmla="*/ 281240 w 606862"/>
                <a:gd name="connsiteY79" fmla="*/ 22155 h 605874"/>
                <a:gd name="connsiteX80" fmla="*/ 303431 w 606862"/>
                <a:gd name="connsiteY80"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862" h="605874">
                  <a:moveTo>
                    <a:pt x="298661" y="216068"/>
                  </a:moveTo>
                  <a:cubicBezTo>
                    <a:pt x="293648" y="216160"/>
                    <a:pt x="292719" y="216995"/>
                    <a:pt x="292627" y="222186"/>
                  </a:cubicBezTo>
                  <a:lnTo>
                    <a:pt x="292627" y="229140"/>
                  </a:lnTo>
                  <a:cubicBezTo>
                    <a:pt x="292627" y="235908"/>
                    <a:pt x="292627" y="235815"/>
                    <a:pt x="286035" y="238133"/>
                  </a:cubicBezTo>
                  <a:cubicBezTo>
                    <a:pt x="270252" y="243974"/>
                    <a:pt x="260411" y="254728"/>
                    <a:pt x="259483" y="271879"/>
                  </a:cubicBezTo>
                  <a:cubicBezTo>
                    <a:pt x="258554" y="287084"/>
                    <a:pt x="266539" y="297375"/>
                    <a:pt x="278979" y="304884"/>
                  </a:cubicBezTo>
                  <a:cubicBezTo>
                    <a:pt x="286685" y="309613"/>
                    <a:pt x="295226" y="312301"/>
                    <a:pt x="303396" y="315917"/>
                  </a:cubicBezTo>
                  <a:cubicBezTo>
                    <a:pt x="306645" y="317308"/>
                    <a:pt x="309616" y="318884"/>
                    <a:pt x="312309" y="321109"/>
                  </a:cubicBezTo>
                  <a:cubicBezTo>
                    <a:pt x="320200" y="327691"/>
                    <a:pt x="318715" y="338446"/>
                    <a:pt x="309431" y="342525"/>
                  </a:cubicBezTo>
                  <a:cubicBezTo>
                    <a:pt x="304417" y="344750"/>
                    <a:pt x="299218" y="345214"/>
                    <a:pt x="293741" y="344565"/>
                  </a:cubicBezTo>
                  <a:cubicBezTo>
                    <a:pt x="285292" y="343452"/>
                    <a:pt x="277401" y="341412"/>
                    <a:pt x="269881" y="337426"/>
                  </a:cubicBezTo>
                  <a:cubicBezTo>
                    <a:pt x="265517" y="335108"/>
                    <a:pt x="264125" y="335664"/>
                    <a:pt x="262639" y="340485"/>
                  </a:cubicBezTo>
                  <a:cubicBezTo>
                    <a:pt x="261340" y="344750"/>
                    <a:pt x="260226" y="348829"/>
                    <a:pt x="259111" y="353001"/>
                  </a:cubicBezTo>
                  <a:cubicBezTo>
                    <a:pt x="257440" y="358564"/>
                    <a:pt x="258090" y="359955"/>
                    <a:pt x="263382" y="362550"/>
                  </a:cubicBezTo>
                  <a:cubicBezTo>
                    <a:pt x="270252" y="365888"/>
                    <a:pt x="277494" y="367464"/>
                    <a:pt x="284921" y="368669"/>
                  </a:cubicBezTo>
                  <a:cubicBezTo>
                    <a:pt x="290770" y="369596"/>
                    <a:pt x="291048" y="369782"/>
                    <a:pt x="291048" y="375901"/>
                  </a:cubicBezTo>
                  <a:cubicBezTo>
                    <a:pt x="291141" y="378589"/>
                    <a:pt x="291141" y="381278"/>
                    <a:pt x="291141" y="384059"/>
                  </a:cubicBezTo>
                  <a:cubicBezTo>
                    <a:pt x="291141" y="387490"/>
                    <a:pt x="292719" y="389437"/>
                    <a:pt x="296340" y="389622"/>
                  </a:cubicBezTo>
                  <a:cubicBezTo>
                    <a:pt x="300425" y="389715"/>
                    <a:pt x="304417" y="389715"/>
                    <a:pt x="308502" y="389622"/>
                  </a:cubicBezTo>
                  <a:cubicBezTo>
                    <a:pt x="311659" y="389437"/>
                    <a:pt x="313423" y="387768"/>
                    <a:pt x="313423" y="384430"/>
                  </a:cubicBezTo>
                  <a:cubicBezTo>
                    <a:pt x="313423" y="380722"/>
                    <a:pt x="313516" y="376828"/>
                    <a:pt x="313423" y="373119"/>
                  </a:cubicBezTo>
                  <a:cubicBezTo>
                    <a:pt x="313330" y="369411"/>
                    <a:pt x="314908" y="367464"/>
                    <a:pt x="318622" y="366444"/>
                  </a:cubicBezTo>
                  <a:cubicBezTo>
                    <a:pt x="327070" y="364127"/>
                    <a:pt x="334219" y="359584"/>
                    <a:pt x="339789" y="352909"/>
                  </a:cubicBezTo>
                  <a:cubicBezTo>
                    <a:pt x="355108" y="334366"/>
                    <a:pt x="349352" y="307017"/>
                    <a:pt x="327256" y="294872"/>
                  </a:cubicBezTo>
                  <a:cubicBezTo>
                    <a:pt x="320479" y="291071"/>
                    <a:pt x="313144" y="288197"/>
                    <a:pt x="305996" y="285230"/>
                  </a:cubicBezTo>
                  <a:cubicBezTo>
                    <a:pt x="301911" y="283561"/>
                    <a:pt x="297826" y="281521"/>
                    <a:pt x="294391" y="278740"/>
                  </a:cubicBezTo>
                  <a:cubicBezTo>
                    <a:pt x="287428" y="273177"/>
                    <a:pt x="288635" y="264277"/>
                    <a:pt x="296804" y="260661"/>
                  </a:cubicBezTo>
                  <a:cubicBezTo>
                    <a:pt x="299218" y="259642"/>
                    <a:pt x="301539" y="259271"/>
                    <a:pt x="304046" y="259178"/>
                  </a:cubicBezTo>
                  <a:cubicBezTo>
                    <a:pt x="313423" y="258715"/>
                    <a:pt x="322335" y="260383"/>
                    <a:pt x="330877" y="264463"/>
                  </a:cubicBezTo>
                  <a:cubicBezTo>
                    <a:pt x="335054" y="266595"/>
                    <a:pt x="336447" y="265946"/>
                    <a:pt x="337932" y="261496"/>
                  </a:cubicBezTo>
                  <a:cubicBezTo>
                    <a:pt x="339511" y="256860"/>
                    <a:pt x="340811" y="252132"/>
                    <a:pt x="342110" y="247404"/>
                  </a:cubicBezTo>
                  <a:cubicBezTo>
                    <a:pt x="343039" y="244344"/>
                    <a:pt x="341925" y="242212"/>
                    <a:pt x="338954" y="240914"/>
                  </a:cubicBezTo>
                  <a:cubicBezTo>
                    <a:pt x="333476" y="238411"/>
                    <a:pt x="327813" y="236649"/>
                    <a:pt x="321964" y="235815"/>
                  </a:cubicBezTo>
                  <a:cubicBezTo>
                    <a:pt x="314258" y="234702"/>
                    <a:pt x="314258" y="234610"/>
                    <a:pt x="314258" y="226915"/>
                  </a:cubicBezTo>
                  <a:cubicBezTo>
                    <a:pt x="314258" y="216068"/>
                    <a:pt x="314258" y="216068"/>
                    <a:pt x="303396" y="216068"/>
                  </a:cubicBezTo>
                  <a:close/>
                  <a:moveTo>
                    <a:pt x="303396" y="176202"/>
                  </a:moveTo>
                  <a:cubicBezTo>
                    <a:pt x="373490" y="176202"/>
                    <a:pt x="430308" y="232941"/>
                    <a:pt x="430308" y="302937"/>
                  </a:cubicBezTo>
                  <a:cubicBezTo>
                    <a:pt x="430308" y="372934"/>
                    <a:pt x="373490" y="429673"/>
                    <a:pt x="303396" y="429673"/>
                  </a:cubicBezTo>
                  <a:cubicBezTo>
                    <a:pt x="233302" y="429673"/>
                    <a:pt x="176484" y="372934"/>
                    <a:pt x="176484" y="302937"/>
                  </a:cubicBezTo>
                  <a:cubicBezTo>
                    <a:pt x="176484" y="232941"/>
                    <a:pt x="233302" y="176202"/>
                    <a:pt x="303396" y="176202"/>
                  </a:cubicBezTo>
                  <a:close/>
                  <a:moveTo>
                    <a:pt x="281240" y="91493"/>
                  </a:moveTo>
                  <a:cubicBezTo>
                    <a:pt x="181334" y="101690"/>
                    <a:pt x="101855" y="181039"/>
                    <a:pt x="91642" y="280782"/>
                  </a:cubicBezTo>
                  <a:lnTo>
                    <a:pt x="118104" y="280782"/>
                  </a:lnTo>
                  <a:cubicBezTo>
                    <a:pt x="130360" y="280782"/>
                    <a:pt x="140295" y="290701"/>
                    <a:pt x="140295" y="302937"/>
                  </a:cubicBezTo>
                  <a:cubicBezTo>
                    <a:pt x="140295" y="315173"/>
                    <a:pt x="130360" y="325092"/>
                    <a:pt x="118104" y="325092"/>
                  </a:cubicBezTo>
                  <a:lnTo>
                    <a:pt x="91642" y="325092"/>
                  </a:lnTo>
                  <a:cubicBezTo>
                    <a:pt x="101855" y="424835"/>
                    <a:pt x="181334" y="504184"/>
                    <a:pt x="281240" y="514381"/>
                  </a:cubicBezTo>
                  <a:lnTo>
                    <a:pt x="281240" y="487962"/>
                  </a:lnTo>
                  <a:cubicBezTo>
                    <a:pt x="281240" y="475726"/>
                    <a:pt x="291175" y="465807"/>
                    <a:pt x="303431" y="465807"/>
                  </a:cubicBezTo>
                  <a:cubicBezTo>
                    <a:pt x="315687" y="465807"/>
                    <a:pt x="325622" y="475726"/>
                    <a:pt x="325622" y="487962"/>
                  </a:cubicBezTo>
                  <a:lnTo>
                    <a:pt x="325622" y="514381"/>
                  </a:lnTo>
                  <a:cubicBezTo>
                    <a:pt x="425528" y="504184"/>
                    <a:pt x="505007" y="424835"/>
                    <a:pt x="515220" y="325092"/>
                  </a:cubicBezTo>
                  <a:lnTo>
                    <a:pt x="488758" y="325092"/>
                  </a:lnTo>
                  <a:cubicBezTo>
                    <a:pt x="476502" y="325092"/>
                    <a:pt x="466567" y="315173"/>
                    <a:pt x="466567" y="302937"/>
                  </a:cubicBezTo>
                  <a:cubicBezTo>
                    <a:pt x="466567" y="290701"/>
                    <a:pt x="476502" y="280782"/>
                    <a:pt x="488758" y="280782"/>
                  </a:cubicBezTo>
                  <a:lnTo>
                    <a:pt x="515220" y="280782"/>
                  </a:lnTo>
                  <a:cubicBezTo>
                    <a:pt x="505007" y="181039"/>
                    <a:pt x="425528" y="101690"/>
                    <a:pt x="325622" y="91493"/>
                  </a:cubicBezTo>
                  <a:lnTo>
                    <a:pt x="325622" y="117912"/>
                  </a:lnTo>
                  <a:cubicBezTo>
                    <a:pt x="325622" y="130148"/>
                    <a:pt x="315687" y="140067"/>
                    <a:pt x="303431" y="140067"/>
                  </a:cubicBezTo>
                  <a:cubicBezTo>
                    <a:pt x="291175" y="140067"/>
                    <a:pt x="281240" y="130148"/>
                    <a:pt x="281240" y="117912"/>
                  </a:cubicBezTo>
                  <a:close/>
                  <a:moveTo>
                    <a:pt x="303431" y="0"/>
                  </a:moveTo>
                  <a:cubicBezTo>
                    <a:pt x="315687" y="0"/>
                    <a:pt x="325622" y="9919"/>
                    <a:pt x="325622" y="22155"/>
                  </a:cubicBezTo>
                  <a:lnTo>
                    <a:pt x="325622" y="48574"/>
                  </a:lnTo>
                  <a:cubicBezTo>
                    <a:pt x="449111" y="59234"/>
                    <a:pt x="547531" y="157494"/>
                    <a:pt x="558209" y="280782"/>
                  </a:cubicBezTo>
                  <a:lnTo>
                    <a:pt x="584671" y="280782"/>
                  </a:lnTo>
                  <a:cubicBezTo>
                    <a:pt x="596834" y="280782"/>
                    <a:pt x="606862" y="290701"/>
                    <a:pt x="606862" y="302937"/>
                  </a:cubicBezTo>
                  <a:cubicBezTo>
                    <a:pt x="606862" y="315173"/>
                    <a:pt x="596927" y="325092"/>
                    <a:pt x="584671" y="325092"/>
                  </a:cubicBezTo>
                  <a:lnTo>
                    <a:pt x="558209" y="325092"/>
                  </a:lnTo>
                  <a:cubicBezTo>
                    <a:pt x="547531" y="448380"/>
                    <a:pt x="449111" y="546640"/>
                    <a:pt x="325622" y="557300"/>
                  </a:cubicBezTo>
                  <a:lnTo>
                    <a:pt x="325622" y="583719"/>
                  </a:lnTo>
                  <a:cubicBezTo>
                    <a:pt x="325622" y="595955"/>
                    <a:pt x="315687" y="605874"/>
                    <a:pt x="303431" y="605874"/>
                  </a:cubicBezTo>
                  <a:cubicBezTo>
                    <a:pt x="291175" y="605874"/>
                    <a:pt x="281240" y="595955"/>
                    <a:pt x="281240" y="583719"/>
                  </a:cubicBezTo>
                  <a:lnTo>
                    <a:pt x="281240" y="557300"/>
                  </a:lnTo>
                  <a:cubicBezTo>
                    <a:pt x="157751" y="546640"/>
                    <a:pt x="59331" y="448380"/>
                    <a:pt x="48653" y="325092"/>
                  </a:cubicBezTo>
                  <a:lnTo>
                    <a:pt x="22191" y="325092"/>
                  </a:lnTo>
                  <a:cubicBezTo>
                    <a:pt x="9935" y="325092"/>
                    <a:pt x="0" y="315173"/>
                    <a:pt x="0" y="302937"/>
                  </a:cubicBezTo>
                  <a:cubicBezTo>
                    <a:pt x="0" y="290701"/>
                    <a:pt x="9935" y="280782"/>
                    <a:pt x="22191" y="280782"/>
                  </a:cubicBezTo>
                  <a:lnTo>
                    <a:pt x="48653" y="280782"/>
                  </a:lnTo>
                  <a:cubicBezTo>
                    <a:pt x="59331" y="157494"/>
                    <a:pt x="157751" y="59234"/>
                    <a:pt x="281240" y="48574"/>
                  </a:cubicBezTo>
                  <a:lnTo>
                    <a:pt x="281240" y="22155"/>
                  </a:lnTo>
                  <a:cubicBezTo>
                    <a:pt x="281240" y="9919"/>
                    <a:pt x="291175" y="0"/>
                    <a:pt x="303431" y="0"/>
                  </a:cubicBezTo>
                  <a:close/>
                </a:path>
              </a:pathLst>
            </a:custGeom>
            <a:solidFill>
              <a:schemeClr val="bg1"/>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15" name="işḷïḍê"/>
          <p:cNvSpPr txBox="1"/>
          <p:nvPr/>
        </p:nvSpPr>
        <p:spPr>
          <a:xfrm>
            <a:off x="1548130" y="1769745"/>
            <a:ext cx="273685" cy="279400"/>
          </a:xfrm>
          <a:prstGeom prst="rect">
            <a:avLst/>
          </a:prstGeom>
          <a:solidFill>
            <a:schemeClr val="accent4"/>
          </a:solidFill>
        </p:spPr>
        <p:txBody>
          <a:bodyPr wrap="square" lIns="91440" tIns="45720" rIns="91440" bIns="45720" rtlCol="0" anchor="ctr">
            <a:normAutofit fontScale="30000"/>
          </a:bodyPr>
          <a:p>
            <a:pPr algn="ctr"/>
            <a:r>
              <a:rPr lang="en-US" altLang="zh-CN" sz="3200" b="1" i="1" dirty="0">
                <a:solidFill>
                  <a:schemeClr val="bg1"/>
                </a:solidFill>
              </a:rPr>
              <a:t>1</a:t>
            </a:r>
            <a:endParaRPr lang="zh-CN" altLang="en-US" sz="3200" b="1" i="1" dirty="0">
              <a:solidFill>
                <a:schemeClr val="bg1"/>
              </a:solidFill>
            </a:endParaRPr>
          </a:p>
        </p:txBody>
      </p:sp>
      <p:sp>
        <p:nvSpPr>
          <p:cNvPr id="17" name="işḷïḍê"/>
          <p:cNvSpPr txBox="1"/>
          <p:nvPr/>
        </p:nvSpPr>
        <p:spPr>
          <a:xfrm>
            <a:off x="7704455" y="3015615"/>
            <a:ext cx="273685" cy="279400"/>
          </a:xfrm>
          <a:prstGeom prst="rect">
            <a:avLst/>
          </a:prstGeom>
          <a:solidFill>
            <a:schemeClr val="accent4"/>
          </a:solidFill>
        </p:spPr>
        <p:txBody>
          <a:bodyPr wrap="square" lIns="91440" tIns="45720" rIns="91440" bIns="45720" rtlCol="0" anchor="ctr">
            <a:normAutofit fontScale="30000"/>
          </a:bodyPr>
          <a:p>
            <a:pPr algn="ctr"/>
            <a:r>
              <a:rPr lang="en-US" sz="3200" b="1" i="1" dirty="0">
                <a:solidFill>
                  <a:schemeClr val="bg1"/>
                </a:solidFill>
              </a:rPr>
              <a:t>2</a:t>
            </a:r>
            <a:endParaRPr lang="en-US" sz="3200" b="1" i="1" dirty="0">
              <a:solidFill>
                <a:schemeClr val="bg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sym typeface="+mn-ea"/>
              </a:rPr>
              <a:t>Repmgr </a:t>
            </a:r>
            <a:r>
              <a:rPr lang="zh-CN" altLang="en-US" sz="3200" b="1">
                <a:solidFill>
                  <a:schemeClr val="bg1"/>
                </a:solidFill>
                <a:latin typeface="+mj-lt"/>
                <a:cs typeface="+mj-lt"/>
                <a:sym typeface="+mn-ea"/>
              </a:rPr>
              <a:t>不足</a:t>
            </a:r>
            <a:endParaRPr lang="zh-CN" altLang="en-US" sz="3200" b="1">
              <a:solidFill>
                <a:schemeClr val="bg1"/>
              </a:solidFill>
              <a:latin typeface="+mj-lt"/>
              <a:cs typeface="+mj-lt"/>
            </a:endParaRPr>
          </a:p>
        </p:txBody>
      </p:sp>
      <p:sp>
        <p:nvSpPr>
          <p:cNvPr id="6" name="database_151078"/>
          <p:cNvSpPr>
            <a:spLocks noChangeAspect="1"/>
          </p:cNvSpPr>
          <p:nvPr/>
        </p:nvSpPr>
        <p:spPr bwMode="auto">
          <a:xfrm>
            <a:off x="5612130" y="200660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5" name="cardiogram_245422"/>
          <p:cNvSpPr>
            <a:spLocks noChangeAspect="1"/>
          </p:cNvSpPr>
          <p:nvPr/>
        </p:nvSpPr>
        <p:spPr bwMode="auto">
          <a:xfrm>
            <a:off x="4278630" y="214439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18" name="直接箭头连接符 17"/>
          <p:cNvCxnSpPr/>
          <p:nvPr/>
        </p:nvCxnSpPr>
        <p:spPr>
          <a:xfrm>
            <a:off x="4020820" y="4622800"/>
            <a:ext cx="267970" cy="1905"/>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7392035" y="4624705"/>
            <a:ext cx="280670" cy="952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21" name="database_151078"/>
          <p:cNvSpPr>
            <a:spLocks noChangeAspect="1"/>
          </p:cNvSpPr>
          <p:nvPr/>
        </p:nvSpPr>
        <p:spPr bwMode="auto">
          <a:xfrm>
            <a:off x="6140450" y="425958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22" name="database_151078"/>
          <p:cNvSpPr>
            <a:spLocks noChangeAspect="1"/>
          </p:cNvSpPr>
          <p:nvPr/>
        </p:nvSpPr>
        <p:spPr bwMode="auto">
          <a:xfrm>
            <a:off x="4358640" y="425958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24" name="直接箭头连接符 23"/>
          <p:cNvCxnSpPr/>
          <p:nvPr/>
        </p:nvCxnSpPr>
        <p:spPr>
          <a:xfrm>
            <a:off x="4860925" y="2358390"/>
            <a:ext cx="655955" cy="6350"/>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sp>
        <p:nvSpPr>
          <p:cNvPr id="25" name="cardiogram_245422"/>
          <p:cNvSpPr>
            <a:spLocks noChangeAspect="1"/>
          </p:cNvSpPr>
          <p:nvPr/>
        </p:nvSpPr>
        <p:spPr bwMode="auto">
          <a:xfrm>
            <a:off x="7740015" y="4415790"/>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26" name="cardiogram_245422"/>
          <p:cNvSpPr>
            <a:spLocks noChangeAspect="1"/>
          </p:cNvSpPr>
          <p:nvPr/>
        </p:nvSpPr>
        <p:spPr bwMode="auto">
          <a:xfrm>
            <a:off x="3519805" y="441007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48" name="文本框 47"/>
          <p:cNvSpPr txBox="1"/>
          <p:nvPr/>
        </p:nvSpPr>
        <p:spPr>
          <a:xfrm>
            <a:off x="5854065" y="196088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50" name="文本框 49"/>
          <p:cNvSpPr txBox="1"/>
          <p:nvPr/>
        </p:nvSpPr>
        <p:spPr>
          <a:xfrm>
            <a:off x="6383020" y="422402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1" name="wrong-access_73876"/>
          <p:cNvSpPr>
            <a:spLocks noChangeAspect="1"/>
          </p:cNvSpPr>
          <p:nvPr/>
        </p:nvSpPr>
        <p:spPr bwMode="auto">
          <a:xfrm>
            <a:off x="6094730" y="2236470"/>
            <a:ext cx="320675" cy="320675"/>
          </a:xfrm>
          <a:custGeom>
            <a:avLst/>
            <a:gdLst>
              <a:gd name="T0" fmla="*/ 2533 w 5067"/>
              <a:gd name="T1" fmla="*/ 0 h 5067"/>
              <a:gd name="T2" fmla="*/ 0 w 5067"/>
              <a:gd name="T3" fmla="*/ 2533 h 5067"/>
              <a:gd name="T4" fmla="*/ 2533 w 5067"/>
              <a:gd name="T5" fmla="*/ 5067 h 5067"/>
              <a:gd name="T6" fmla="*/ 5067 w 5067"/>
              <a:gd name="T7" fmla="*/ 2533 h 5067"/>
              <a:gd name="T8" fmla="*/ 2533 w 5067"/>
              <a:gd name="T9" fmla="*/ 0 h 5067"/>
              <a:gd name="T10" fmla="*/ 2533 w 5067"/>
              <a:gd name="T11" fmla="*/ 856 h 5067"/>
              <a:gd name="T12" fmla="*/ 3377 w 5067"/>
              <a:gd name="T13" fmla="*/ 1084 h 5067"/>
              <a:gd name="T14" fmla="*/ 1084 w 5067"/>
              <a:gd name="T15" fmla="*/ 3377 h 5067"/>
              <a:gd name="T16" fmla="*/ 856 w 5067"/>
              <a:gd name="T17" fmla="*/ 2533 h 5067"/>
              <a:gd name="T18" fmla="*/ 2533 w 5067"/>
              <a:gd name="T19" fmla="*/ 856 h 5067"/>
              <a:gd name="T20" fmla="*/ 2533 w 5067"/>
              <a:gd name="T21" fmla="*/ 4210 h 5067"/>
              <a:gd name="T22" fmla="*/ 1690 w 5067"/>
              <a:gd name="T23" fmla="*/ 3982 h 5067"/>
              <a:gd name="T24" fmla="*/ 3982 w 5067"/>
              <a:gd name="T25" fmla="*/ 1690 h 5067"/>
              <a:gd name="T26" fmla="*/ 4210 w 5067"/>
              <a:gd name="T27" fmla="*/ 2533 h 5067"/>
              <a:gd name="T28" fmla="*/ 2533 w 5067"/>
              <a:gd name="T29" fmla="*/ 4210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7" h="5067">
                <a:moveTo>
                  <a:pt x="2533" y="0"/>
                </a:moveTo>
                <a:cubicBezTo>
                  <a:pt x="1136" y="0"/>
                  <a:pt x="0" y="1136"/>
                  <a:pt x="0" y="2533"/>
                </a:cubicBezTo>
                <a:cubicBezTo>
                  <a:pt x="0" y="3930"/>
                  <a:pt x="1136" y="5067"/>
                  <a:pt x="2533" y="5067"/>
                </a:cubicBezTo>
                <a:cubicBezTo>
                  <a:pt x="3930" y="5067"/>
                  <a:pt x="5067" y="3930"/>
                  <a:pt x="5067" y="2533"/>
                </a:cubicBezTo>
                <a:cubicBezTo>
                  <a:pt x="5067" y="1136"/>
                  <a:pt x="3930" y="0"/>
                  <a:pt x="2533" y="0"/>
                </a:cubicBezTo>
                <a:close/>
                <a:moveTo>
                  <a:pt x="2533" y="856"/>
                </a:moveTo>
                <a:cubicBezTo>
                  <a:pt x="2841" y="856"/>
                  <a:pt x="3129" y="939"/>
                  <a:pt x="3377" y="1084"/>
                </a:cubicBezTo>
                <a:lnTo>
                  <a:pt x="1084" y="3377"/>
                </a:lnTo>
                <a:cubicBezTo>
                  <a:pt x="939" y="3129"/>
                  <a:pt x="856" y="2841"/>
                  <a:pt x="856" y="2533"/>
                </a:cubicBezTo>
                <a:cubicBezTo>
                  <a:pt x="856" y="1609"/>
                  <a:pt x="1609" y="856"/>
                  <a:pt x="2533" y="856"/>
                </a:cubicBezTo>
                <a:close/>
                <a:moveTo>
                  <a:pt x="2533" y="4210"/>
                </a:moveTo>
                <a:cubicBezTo>
                  <a:pt x="2226" y="4210"/>
                  <a:pt x="1938" y="4127"/>
                  <a:pt x="1690" y="3982"/>
                </a:cubicBezTo>
                <a:lnTo>
                  <a:pt x="3982" y="1690"/>
                </a:lnTo>
                <a:cubicBezTo>
                  <a:pt x="4127" y="1938"/>
                  <a:pt x="4210" y="2226"/>
                  <a:pt x="4210" y="2533"/>
                </a:cubicBezTo>
                <a:cubicBezTo>
                  <a:pt x="4210" y="3458"/>
                  <a:pt x="3458" y="4210"/>
                  <a:pt x="2533" y="4210"/>
                </a:cubicBezTo>
                <a:close/>
              </a:path>
            </a:pathLst>
          </a:custGeom>
          <a:solidFill>
            <a:srgbClr val="FF0000"/>
          </a:solidFill>
          <a:ln>
            <a:noFill/>
          </a:ln>
        </p:spPr>
      </p:sp>
      <p:sp>
        <p:nvSpPr>
          <p:cNvPr id="52" name="victory_231483"/>
          <p:cNvSpPr>
            <a:spLocks noChangeAspect="1"/>
          </p:cNvSpPr>
          <p:nvPr/>
        </p:nvSpPr>
        <p:spPr bwMode="auto">
          <a:xfrm>
            <a:off x="5203190" y="4616450"/>
            <a:ext cx="280670" cy="484505"/>
          </a:xfrm>
          <a:custGeom>
            <a:avLst/>
            <a:gdLst>
              <a:gd name="T0" fmla="*/ 3817 w 3963"/>
              <a:gd name="T1" fmla="*/ 3304 h 6827"/>
              <a:gd name="T2" fmla="*/ 3828 w 3963"/>
              <a:gd name="T3" fmla="*/ 3201 h 6827"/>
              <a:gd name="T4" fmla="*/ 3818 w 3963"/>
              <a:gd name="T5" fmla="*/ 3095 h 6827"/>
              <a:gd name="T6" fmla="*/ 3785 w 3963"/>
              <a:gd name="T7" fmla="*/ 2987 h 6827"/>
              <a:gd name="T8" fmla="*/ 3773 w 3963"/>
              <a:gd name="T9" fmla="*/ 2956 h 6827"/>
              <a:gd name="T10" fmla="*/ 3718 w 3963"/>
              <a:gd name="T11" fmla="*/ 2868 h 6827"/>
              <a:gd name="T12" fmla="*/ 3647 w 3963"/>
              <a:gd name="T13" fmla="*/ 2792 h 6827"/>
              <a:gd name="T14" fmla="*/ 3563 w 3963"/>
              <a:gd name="T15" fmla="*/ 2731 h 6827"/>
              <a:gd name="T16" fmla="*/ 3370 w 3963"/>
              <a:gd name="T17" fmla="*/ 2664 h 6827"/>
              <a:gd name="T18" fmla="*/ 3272 w 3963"/>
              <a:gd name="T19" fmla="*/ 2659 h 6827"/>
              <a:gd name="T20" fmla="*/ 3173 w 3963"/>
              <a:gd name="T21" fmla="*/ 2673 h 6827"/>
              <a:gd name="T22" fmla="*/ 3119 w 3963"/>
              <a:gd name="T23" fmla="*/ 2687 h 6827"/>
              <a:gd name="T24" fmla="*/ 3114 w 3963"/>
              <a:gd name="T25" fmla="*/ 2638 h 6827"/>
              <a:gd name="T26" fmla="*/ 3096 w 3963"/>
              <a:gd name="T27" fmla="*/ 2544 h 6827"/>
              <a:gd name="T28" fmla="*/ 3064 w 3963"/>
              <a:gd name="T29" fmla="*/ 2457 h 6827"/>
              <a:gd name="T30" fmla="*/ 3000 w 3963"/>
              <a:gd name="T31" fmla="*/ 2360 h 6827"/>
              <a:gd name="T32" fmla="*/ 2930 w 3963"/>
              <a:gd name="T33" fmla="*/ 2288 h 6827"/>
              <a:gd name="T34" fmla="*/ 2851 w 3963"/>
              <a:gd name="T35" fmla="*/ 2232 h 6827"/>
              <a:gd name="T36" fmla="*/ 2742 w 3963"/>
              <a:gd name="T37" fmla="*/ 2184 h 6827"/>
              <a:gd name="T38" fmla="*/ 2597 w 3963"/>
              <a:gd name="T39" fmla="*/ 2159 h 6827"/>
              <a:gd name="T40" fmla="*/ 2490 w 3963"/>
              <a:gd name="T41" fmla="*/ 2164 h 6827"/>
              <a:gd name="T42" fmla="*/ 2389 w 3963"/>
              <a:gd name="T43" fmla="*/ 2191 h 6827"/>
              <a:gd name="T44" fmla="*/ 2623 w 3963"/>
              <a:gd name="T45" fmla="*/ 726 h 6827"/>
              <a:gd name="T46" fmla="*/ 2114 w 3963"/>
              <a:gd name="T47" fmla="*/ 0 h 6827"/>
              <a:gd name="T48" fmla="*/ 1324 w 3963"/>
              <a:gd name="T49" fmla="*/ 2127 h 6827"/>
              <a:gd name="T50" fmla="*/ 557 w 3963"/>
              <a:gd name="T51" fmla="*/ 120 h 6827"/>
              <a:gd name="T52" fmla="*/ 26 w 3963"/>
              <a:gd name="T53" fmla="*/ 834 h 6827"/>
              <a:gd name="T54" fmla="*/ 519 w 3963"/>
              <a:gd name="T55" fmla="*/ 3892 h 6827"/>
              <a:gd name="T56" fmla="*/ 11 w 3963"/>
              <a:gd name="T57" fmla="*/ 4896 h 6827"/>
              <a:gd name="T58" fmla="*/ 489 w 3963"/>
              <a:gd name="T59" fmla="*/ 5922 h 6827"/>
              <a:gd name="T60" fmla="*/ 967 w 3963"/>
              <a:gd name="T61" fmla="*/ 6827 h 6827"/>
              <a:gd name="T62" fmla="*/ 3603 w 3963"/>
              <a:gd name="T63" fmla="*/ 6349 h 6827"/>
              <a:gd name="T64" fmla="*/ 3963 w 3963"/>
              <a:gd name="T65" fmla="*/ 4431 h 6827"/>
              <a:gd name="T66" fmla="*/ 1905 w 3963"/>
              <a:gd name="T67" fmla="*/ 2998 h 6827"/>
              <a:gd name="T68" fmla="*/ 733 w 3963"/>
              <a:gd name="T69" fmla="*/ 3735 h 6827"/>
              <a:gd name="T70" fmla="*/ 263 w 3963"/>
              <a:gd name="T71" fmla="*/ 799 h 6827"/>
              <a:gd name="T72" fmla="*/ 557 w 3963"/>
              <a:gd name="T73" fmla="*/ 359 h 6827"/>
              <a:gd name="T74" fmla="*/ 1209 w 3963"/>
              <a:gd name="T75" fmla="*/ 2894 h 6827"/>
              <a:gd name="T76" fmla="*/ 1328 w 3963"/>
              <a:gd name="T77" fmla="*/ 2994 h 6827"/>
              <a:gd name="T78" fmla="*/ 1805 w 3963"/>
              <a:gd name="T79" fmla="*/ 619 h 6827"/>
              <a:gd name="T80" fmla="*/ 2340 w 3963"/>
              <a:gd name="T81" fmla="*/ 383 h 6827"/>
              <a:gd name="T82" fmla="*/ 2023 w 3963"/>
              <a:gd name="T83" fmla="*/ 2649 h 6827"/>
              <a:gd name="T84" fmla="*/ 1905 w 3963"/>
              <a:gd name="T85" fmla="*/ 2998 h 6827"/>
              <a:gd name="T86" fmla="*/ 2022 w 3963"/>
              <a:gd name="T87" fmla="*/ 4343 h 6827"/>
              <a:gd name="T88" fmla="*/ 1949 w 3963"/>
              <a:gd name="T89" fmla="*/ 4311 h 6827"/>
              <a:gd name="T90" fmla="*/ 2370 w 3963"/>
              <a:gd name="T91" fmla="*/ 3661 h 6827"/>
              <a:gd name="T92" fmla="*/ 2344 w 3963"/>
              <a:gd name="T93" fmla="*/ 3213 h 6827"/>
              <a:gd name="T94" fmla="*/ 2297 w 3963"/>
              <a:gd name="T95" fmla="*/ 2590 h 6827"/>
              <a:gd name="T96" fmla="*/ 2684 w 3963"/>
              <a:gd name="T97" fmla="*/ 2418 h 6827"/>
              <a:gd name="T98" fmla="*/ 2863 w 3963"/>
              <a:gd name="T99" fmla="*/ 2785 h 6827"/>
              <a:gd name="T100" fmla="*/ 2389 w 3963"/>
              <a:gd name="T101" fmla="*/ 4164 h 6827"/>
              <a:gd name="T102" fmla="*/ 3572 w 3963"/>
              <a:gd name="T103" fmla="*/ 3302 h 6827"/>
              <a:gd name="T104" fmla="*/ 2994 w 3963"/>
              <a:gd name="T105" fmla="*/ 4711 h 6827"/>
              <a:gd name="T106" fmla="*/ 2580 w 3963"/>
              <a:gd name="T107" fmla="*/ 4345 h 6827"/>
              <a:gd name="T108" fmla="*/ 2616 w 3963"/>
              <a:gd name="T109" fmla="*/ 4242 h 6827"/>
              <a:gd name="T110" fmla="*/ 3015 w 3963"/>
              <a:gd name="T111" fmla="*/ 3086 h 6827"/>
              <a:gd name="T112" fmla="*/ 3047 w 3963"/>
              <a:gd name="T113" fmla="*/ 3026 h 6827"/>
              <a:gd name="T114" fmla="*/ 3093 w 3963"/>
              <a:gd name="T115" fmla="*/ 2975 h 6827"/>
              <a:gd name="T116" fmla="*/ 3160 w 3963"/>
              <a:gd name="T117" fmla="*/ 2928 h 6827"/>
              <a:gd name="T118" fmla="*/ 3244 w 3963"/>
              <a:gd name="T119" fmla="*/ 2903 h 6827"/>
              <a:gd name="T120" fmla="*/ 3320 w 3963"/>
              <a:gd name="T121" fmla="*/ 2900 h 6827"/>
              <a:gd name="T122" fmla="*/ 3389 w 3963"/>
              <a:gd name="T123" fmla="*/ 2914 h 6827"/>
              <a:gd name="T124" fmla="*/ 3572 w 3963"/>
              <a:gd name="T125" fmla="*/ 33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3" h="6827">
                <a:moveTo>
                  <a:pt x="3810" y="3344"/>
                </a:moveTo>
                <a:cubicBezTo>
                  <a:pt x="3814" y="3331"/>
                  <a:pt x="3814" y="3318"/>
                  <a:pt x="3817" y="3304"/>
                </a:cubicBezTo>
                <a:cubicBezTo>
                  <a:pt x="3821" y="3288"/>
                  <a:pt x="3824" y="3272"/>
                  <a:pt x="3826" y="3255"/>
                </a:cubicBezTo>
                <a:cubicBezTo>
                  <a:pt x="3828" y="3237"/>
                  <a:pt x="3828" y="3219"/>
                  <a:pt x="3828" y="3201"/>
                </a:cubicBezTo>
                <a:cubicBezTo>
                  <a:pt x="3828" y="3184"/>
                  <a:pt x="3829" y="3168"/>
                  <a:pt x="3828" y="3152"/>
                </a:cubicBezTo>
                <a:cubicBezTo>
                  <a:pt x="3826" y="3133"/>
                  <a:pt x="3822" y="3114"/>
                  <a:pt x="3818" y="3095"/>
                </a:cubicBezTo>
                <a:cubicBezTo>
                  <a:pt x="3815" y="3080"/>
                  <a:pt x="3814" y="3066"/>
                  <a:pt x="3810" y="3052"/>
                </a:cubicBezTo>
                <a:cubicBezTo>
                  <a:pt x="3803" y="3029"/>
                  <a:pt x="3794" y="3008"/>
                  <a:pt x="3785" y="2987"/>
                </a:cubicBezTo>
                <a:cubicBezTo>
                  <a:pt x="3782" y="2978"/>
                  <a:pt x="3780" y="2969"/>
                  <a:pt x="3775" y="2960"/>
                </a:cubicBezTo>
                <a:cubicBezTo>
                  <a:pt x="3775" y="2959"/>
                  <a:pt x="3774" y="2958"/>
                  <a:pt x="3773" y="2956"/>
                </a:cubicBezTo>
                <a:cubicBezTo>
                  <a:pt x="3761" y="2933"/>
                  <a:pt x="3747" y="2912"/>
                  <a:pt x="3733" y="2891"/>
                </a:cubicBezTo>
                <a:cubicBezTo>
                  <a:pt x="3727" y="2883"/>
                  <a:pt x="3723" y="2875"/>
                  <a:pt x="3718" y="2868"/>
                </a:cubicBezTo>
                <a:cubicBezTo>
                  <a:pt x="3703" y="2848"/>
                  <a:pt x="3685" y="2831"/>
                  <a:pt x="3667" y="2813"/>
                </a:cubicBezTo>
                <a:cubicBezTo>
                  <a:pt x="3660" y="2806"/>
                  <a:pt x="3654" y="2798"/>
                  <a:pt x="3647" y="2792"/>
                </a:cubicBezTo>
                <a:cubicBezTo>
                  <a:pt x="3628" y="2775"/>
                  <a:pt x="3606" y="2760"/>
                  <a:pt x="3583" y="2746"/>
                </a:cubicBezTo>
                <a:cubicBezTo>
                  <a:pt x="3576" y="2741"/>
                  <a:pt x="3570" y="2735"/>
                  <a:pt x="3563" y="2731"/>
                </a:cubicBezTo>
                <a:cubicBezTo>
                  <a:pt x="3533" y="2714"/>
                  <a:pt x="3501" y="2699"/>
                  <a:pt x="3467" y="2687"/>
                </a:cubicBezTo>
                <a:cubicBezTo>
                  <a:pt x="3435" y="2676"/>
                  <a:pt x="3402" y="2669"/>
                  <a:pt x="3370" y="2664"/>
                </a:cubicBezTo>
                <a:cubicBezTo>
                  <a:pt x="3360" y="2663"/>
                  <a:pt x="3350" y="2663"/>
                  <a:pt x="3340" y="2662"/>
                </a:cubicBezTo>
                <a:cubicBezTo>
                  <a:pt x="3317" y="2660"/>
                  <a:pt x="3295" y="2658"/>
                  <a:pt x="3272" y="2659"/>
                </a:cubicBezTo>
                <a:cubicBezTo>
                  <a:pt x="3260" y="2660"/>
                  <a:pt x="3249" y="2661"/>
                  <a:pt x="3238" y="2662"/>
                </a:cubicBezTo>
                <a:cubicBezTo>
                  <a:pt x="3216" y="2664"/>
                  <a:pt x="3195" y="2668"/>
                  <a:pt x="3173" y="2673"/>
                </a:cubicBezTo>
                <a:cubicBezTo>
                  <a:pt x="3163" y="2675"/>
                  <a:pt x="3152" y="2678"/>
                  <a:pt x="3141" y="2681"/>
                </a:cubicBezTo>
                <a:cubicBezTo>
                  <a:pt x="3134" y="2683"/>
                  <a:pt x="3126" y="2684"/>
                  <a:pt x="3119" y="2687"/>
                </a:cubicBezTo>
                <a:cubicBezTo>
                  <a:pt x="3118" y="2680"/>
                  <a:pt x="3117" y="2674"/>
                  <a:pt x="3117" y="2667"/>
                </a:cubicBezTo>
                <a:cubicBezTo>
                  <a:pt x="3116" y="2657"/>
                  <a:pt x="3115" y="2648"/>
                  <a:pt x="3114" y="2638"/>
                </a:cubicBezTo>
                <a:cubicBezTo>
                  <a:pt x="3112" y="2615"/>
                  <a:pt x="3108" y="2593"/>
                  <a:pt x="3103" y="2572"/>
                </a:cubicBezTo>
                <a:cubicBezTo>
                  <a:pt x="3101" y="2562"/>
                  <a:pt x="3099" y="2553"/>
                  <a:pt x="3096" y="2544"/>
                </a:cubicBezTo>
                <a:cubicBezTo>
                  <a:pt x="3089" y="2519"/>
                  <a:pt x="3080" y="2494"/>
                  <a:pt x="3069" y="2470"/>
                </a:cubicBezTo>
                <a:cubicBezTo>
                  <a:pt x="3067" y="2466"/>
                  <a:pt x="3065" y="2461"/>
                  <a:pt x="3064" y="2457"/>
                </a:cubicBezTo>
                <a:cubicBezTo>
                  <a:pt x="3050" y="2430"/>
                  <a:pt x="3033" y="2403"/>
                  <a:pt x="3015" y="2378"/>
                </a:cubicBezTo>
                <a:cubicBezTo>
                  <a:pt x="3010" y="2372"/>
                  <a:pt x="3005" y="2366"/>
                  <a:pt x="3000" y="2360"/>
                </a:cubicBezTo>
                <a:cubicBezTo>
                  <a:pt x="2985" y="2342"/>
                  <a:pt x="2969" y="2324"/>
                  <a:pt x="2952" y="2308"/>
                </a:cubicBezTo>
                <a:cubicBezTo>
                  <a:pt x="2945" y="2301"/>
                  <a:pt x="2938" y="2295"/>
                  <a:pt x="2930" y="2288"/>
                </a:cubicBezTo>
                <a:cubicBezTo>
                  <a:pt x="2912" y="2273"/>
                  <a:pt x="2894" y="2260"/>
                  <a:pt x="2875" y="2247"/>
                </a:cubicBezTo>
                <a:cubicBezTo>
                  <a:pt x="2867" y="2242"/>
                  <a:pt x="2859" y="2237"/>
                  <a:pt x="2851" y="2232"/>
                </a:cubicBezTo>
                <a:cubicBezTo>
                  <a:pt x="2823" y="2216"/>
                  <a:pt x="2794" y="2202"/>
                  <a:pt x="2762" y="2191"/>
                </a:cubicBezTo>
                <a:lnTo>
                  <a:pt x="2742" y="2184"/>
                </a:lnTo>
                <a:cubicBezTo>
                  <a:pt x="2708" y="2173"/>
                  <a:pt x="2674" y="2165"/>
                  <a:pt x="2640" y="2160"/>
                </a:cubicBezTo>
                <a:cubicBezTo>
                  <a:pt x="2626" y="2158"/>
                  <a:pt x="2612" y="2159"/>
                  <a:pt x="2597" y="2159"/>
                </a:cubicBezTo>
                <a:cubicBezTo>
                  <a:pt x="2577" y="2158"/>
                  <a:pt x="2557" y="2156"/>
                  <a:pt x="2537" y="2157"/>
                </a:cubicBezTo>
                <a:cubicBezTo>
                  <a:pt x="2521" y="2158"/>
                  <a:pt x="2506" y="2162"/>
                  <a:pt x="2490" y="2164"/>
                </a:cubicBezTo>
                <a:cubicBezTo>
                  <a:pt x="2472" y="2167"/>
                  <a:pt x="2455" y="2168"/>
                  <a:pt x="2438" y="2173"/>
                </a:cubicBezTo>
                <a:cubicBezTo>
                  <a:pt x="2421" y="2177"/>
                  <a:pt x="2405" y="2184"/>
                  <a:pt x="2389" y="2191"/>
                </a:cubicBezTo>
                <a:cubicBezTo>
                  <a:pt x="2375" y="2195"/>
                  <a:pt x="2362" y="2199"/>
                  <a:pt x="2349" y="2204"/>
                </a:cubicBezTo>
                <a:lnTo>
                  <a:pt x="2623" y="726"/>
                </a:lnTo>
                <a:cubicBezTo>
                  <a:pt x="2655" y="554"/>
                  <a:pt x="2626" y="386"/>
                  <a:pt x="2541" y="254"/>
                </a:cubicBezTo>
                <a:cubicBezTo>
                  <a:pt x="2439" y="95"/>
                  <a:pt x="2280" y="0"/>
                  <a:pt x="2114" y="0"/>
                </a:cubicBezTo>
                <a:cubicBezTo>
                  <a:pt x="1820" y="0"/>
                  <a:pt x="1617" y="291"/>
                  <a:pt x="1568" y="580"/>
                </a:cubicBezTo>
                <a:lnTo>
                  <a:pt x="1324" y="2127"/>
                </a:lnTo>
                <a:lnTo>
                  <a:pt x="1085" y="692"/>
                </a:lnTo>
                <a:cubicBezTo>
                  <a:pt x="971" y="194"/>
                  <a:pt x="705" y="120"/>
                  <a:pt x="557" y="120"/>
                </a:cubicBezTo>
                <a:cubicBezTo>
                  <a:pt x="390" y="120"/>
                  <a:pt x="226" y="214"/>
                  <a:pt x="120" y="371"/>
                </a:cubicBezTo>
                <a:cubicBezTo>
                  <a:pt x="34" y="499"/>
                  <a:pt x="0" y="663"/>
                  <a:pt x="26" y="834"/>
                </a:cubicBezTo>
                <a:lnTo>
                  <a:pt x="372" y="3137"/>
                </a:lnTo>
                <a:lnTo>
                  <a:pt x="519" y="3892"/>
                </a:lnTo>
                <a:lnTo>
                  <a:pt x="417" y="3977"/>
                </a:lnTo>
                <a:cubicBezTo>
                  <a:pt x="44" y="4240"/>
                  <a:pt x="11" y="4513"/>
                  <a:pt x="11" y="4896"/>
                </a:cubicBezTo>
                <a:cubicBezTo>
                  <a:pt x="10" y="4901"/>
                  <a:pt x="10" y="4906"/>
                  <a:pt x="10" y="4910"/>
                </a:cubicBezTo>
                <a:cubicBezTo>
                  <a:pt x="10" y="5425"/>
                  <a:pt x="363" y="5803"/>
                  <a:pt x="489" y="5922"/>
                </a:cubicBezTo>
                <a:lnTo>
                  <a:pt x="489" y="6349"/>
                </a:lnTo>
                <a:cubicBezTo>
                  <a:pt x="489" y="6612"/>
                  <a:pt x="703" y="6827"/>
                  <a:pt x="967" y="6827"/>
                </a:cubicBezTo>
                <a:lnTo>
                  <a:pt x="3132" y="6827"/>
                </a:lnTo>
                <a:cubicBezTo>
                  <a:pt x="3394" y="6827"/>
                  <a:pt x="3601" y="6617"/>
                  <a:pt x="3603" y="6349"/>
                </a:cubicBezTo>
                <a:lnTo>
                  <a:pt x="3604" y="5907"/>
                </a:lnTo>
                <a:cubicBezTo>
                  <a:pt x="3953" y="5435"/>
                  <a:pt x="3963" y="5267"/>
                  <a:pt x="3963" y="4431"/>
                </a:cubicBezTo>
                <a:cubicBezTo>
                  <a:pt x="3963" y="3987"/>
                  <a:pt x="3844" y="3481"/>
                  <a:pt x="3810" y="3344"/>
                </a:cubicBezTo>
                <a:close/>
                <a:moveTo>
                  <a:pt x="1905" y="2998"/>
                </a:moveTo>
                <a:cubicBezTo>
                  <a:pt x="1799" y="3010"/>
                  <a:pt x="1669" y="3054"/>
                  <a:pt x="1515" y="3157"/>
                </a:cubicBezTo>
                <a:cubicBezTo>
                  <a:pt x="1363" y="3259"/>
                  <a:pt x="1043" y="3499"/>
                  <a:pt x="733" y="3735"/>
                </a:cubicBezTo>
                <a:lnTo>
                  <a:pt x="608" y="3096"/>
                </a:lnTo>
                <a:lnTo>
                  <a:pt x="263" y="799"/>
                </a:lnTo>
                <a:cubicBezTo>
                  <a:pt x="246" y="687"/>
                  <a:pt x="266" y="583"/>
                  <a:pt x="318" y="506"/>
                </a:cubicBezTo>
                <a:cubicBezTo>
                  <a:pt x="380" y="414"/>
                  <a:pt x="469" y="359"/>
                  <a:pt x="557" y="359"/>
                </a:cubicBezTo>
                <a:cubicBezTo>
                  <a:pt x="727" y="359"/>
                  <a:pt x="811" y="569"/>
                  <a:pt x="850" y="738"/>
                </a:cubicBezTo>
                <a:lnTo>
                  <a:pt x="1209" y="2894"/>
                </a:lnTo>
                <a:cubicBezTo>
                  <a:pt x="1219" y="2952"/>
                  <a:pt x="1269" y="2994"/>
                  <a:pt x="1327" y="2994"/>
                </a:cubicBezTo>
                <a:lnTo>
                  <a:pt x="1328" y="2994"/>
                </a:lnTo>
                <a:cubicBezTo>
                  <a:pt x="1387" y="2994"/>
                  <a:pt x="1436" y="2951"/>
                  <a:pt x="1446" y="2893"/>
                </a:cubicBezTo>
                <a:lnTo>
                  <a:pt x="1805" y="619"/>
                </a:lnTo>
                <a:cubicBezTo>
                  <a:pt x="1836" y="436"/>
                  <a:pt x="1963" y="240"/>
                  <a:pt x="2114" y="240"/>
                </a:cubicBezTo>
                <a:cubicBezTo>
                  <a:pt x="2199" y="240"/>
                  <a:pt x="2281" y="292"/>
                  <a:pt x="2340" y="383"/>
                </a:cubicBezTo>
                <a:cubicBezTo>
                  <a:pt x="2391" y="464"/>
                  <a:pt x="2408" y="570"/>
                  <a:pt x="2387" y="683"/>
                </a:cubicBezTo>
                <a:lnTo>
                  <a:pt x="2023" y="2649"/>
                </a:lnTo>
                <a:lnTo>
                  <a:pt x="1906" y="2990"/>
                </a:lnTo>
                <a:cubicBezTo>
                  <a:pt x="1905" y="2993"/>
                  <a:pt x="1906" y="2995"/>
                  <a:pt x="1905" y="2998"/>
                </a:cubicBezTo>
                <a:close/>
                <a:moveTo>
                  <a:pt x="2242" y="4329"/>
                </a:moveTo>
                <a:cubicBezTo>
                  <a:pt x="2173" y="4363"/>
                  <a:pt x="2095" y="4368"/>
                  <a:pt x="2022" y="4343"/>
                </a:cubicBezTo>
                <a:lnTo>
                  <a:pt x="2002" y="4336"/>
                </a:lnTo>
                <a:cubicBezTo>
                  <a:pt x="1983" y="4330"/>
                  <a:pt x="1965" y="4321"/>
                  <a:pt x="1949" y="4311"/>
                </a:cubicBezTo>
                <a:cubicBezTo>
                  <a:pt x="2155" y="4053"/>
                  <a:pt x="2307" y="3820"/>
                  <a:pt x="2370" y="3662"/>
                </a:cubicBezTo>
                <a:cubicBezTo>
                  <a:pt x="2370" y="3661"/>
                  <a:pt x="2370" y="3661"/>
                  <a:pt x="2370" y="3661"/>
                </a:cubicBezTo>
                <a:cubicBezTo>
                  <a:pt x="2370" y="3660"/>
                  <a:pt x="2371" y="3660"/>
                  <a:pt x="2371" y="3660"/>
                </a:cubicBezTo>
                <a:cubicBezTo>
                  <a:pt x="2429" y="3507"/>
                  <a:pt x="2416" y="3341"/>
                  <a:pt x="2344" y="3213"/>
                </a:cubicBezTo>
                <a:cubicBezTo>
                  <a:pt x="2303" y="3120"/>
                  <a:pt x="2241" y="3036"/>
                  <a:pt x="2164" y="2977"/>
                </a:cubicBezTo>
                <a:lnTo>
                  <a:pt x="2297" y="2590"/>
                </a:lnTo>
                <a:cubicBezTo>
                  <a:pt x="2349" y="2440"/>
                  <a:pt x="2513" y="2359"/>
                  <a:pt x="2664" y="2411"/>
                </a:cubicBezTo>
                <a:lnTo>
                  <a:pt x="2684" y="2418"/>
                </a:lnTo>
                <a:lnTo>
                  <a:pt x="2684" y="2418"/>
                </a:lnTo>
                <a:cubicBezTo>
                  <a:pt x="2835" y="2470"/>
                  <a:pt x="2915" y="2634"/>
                  <a:pt x="2863" y="2785"/>
                </a:cubicBezTo>
                <a:lnTo>
                  <a:pt x="2782" y="3021"/>
                </a:lnTo>
                <a:lnTo>
                  <a:pt x="2389" y="4164"/>
                </a:lnTo>
                <a:cubicBezTo>
                  <a:pt x="2364" y="4237"/>
                  <a:pt x="2312" y="4295"/>
                  <a:pt x="2242" y="4329"/>
                </a:cubicBezTo>
                <a:close/>
                <a:moveTo>
                  <a:pt x="3572" y="3302"/>
                </a:moveTo>
                <a:lnTo>
                  <a:pt x="3146" y="4540"/>
                </a:lnTo>
                <a:cubicBezTo>
                  <a:pt x="3120" y="4615"/>
                  <a:pt x="3066" y="4676"/>
                  <a:pt x="2994" y="4711"/>
                </a:cubicBezTo>
                <a:cubicBezTo>
                  <a:pt x="2922" y="4746"/>
                  <a:pt x="2841" y="4752"/>
                  <a:pt x="2766" y="4726"/>
                </a:cubicBezTo>
                <a:cubicBezTo>
                  <a:pt x="2610" y="4672"/>
                  <a:pt x="2526" y="4501"/>
                  <a:pt x="2580" y="4345"/>
                </a:cubicBezTo>
                <a:lnTo>
                  <a:pt x="2615" y="4242"/>
                </a:lnTo>
                <a:cubicBezTo>
                  <a:pt x="2615" y="4242"/>
                  <a:pt x="2615" y="4242"/>
                  <a:pt x="2616" y="4242"/>
                </a:cubicBezTo>
                <a:lnTo>
                  <a:pt x="3009" y="3099"/>
                </a:lnTo>
                <a:cubicBezTo>
                  <a:pt x="3010" y="3094"/>
                  <a:pt x="3013" y="3090"/>
                  <a:pt x="3015" y="3086"/>
                </a:cubicBezTo>
                <a:cubicBezTo>
                  <a:pt x="3020" y="3072"/>
                  <a:pt x="3026" y="3058"/>
                  <a:pt x="3034" y="3045"/>
                </a:cubicBezTo>
                <a:cubicBezTo>
                  <a:pt x="3038" y="3038"/>
                  <a:pt x="3043" y="3032"/>
                  <a:pt x="3047" y="3026"/>
                </a:cubicBezTo>
                <a:cubicBezTo>
                  <a:pt x="3054" y="3016"/>
                  <a:pt x="3060" y="3006"/>
                  <a:pt x="3068" y="2998"/>
                </a:cubicBezTo>
                <a:cubicBezTo>
                  <a:pt x="3076" y="2989"/>
                  <a:pt x="3085" y="2982"/>
                  <a:pt x="3093" y="2975"/>
                </a:cubicBezTo>
                <a:cubicBezTo>
                  <a:pt x="3099" y="2969"/>
                  <a:pt x="3105" y="2963"/>
                  <a:pt x="3111" y="2959"/>
                </a:cubicBezTo>
                <a:cubicBezTo>
                  <a:pt x="3126" y="2947"/>
                  <a:pt x="3143" y="2937"/>
                  <a:pt x="3160" y="2928"/>
                </a:cubicBezTo>
                <a:cubicBezTo>
                  <a:pt x="3180" y="2919"/>
                  <a:pt x="3200" y="2912"/>
                  <a:pt x="3220" y="2907"/>
                </a:cubicBezTo>
                <a:cubicBezTo>
                  <a:pt x="3228" y="2905"/>
                  <a:pt x="3236" y="2904"/>
                  <a:pt x="3244" y="2903"/>
                </a:cubicBezTo>
                <a:cubicBezTo>
                  <a:pt x="3256" y="2901"/>
                  <a:pt x="3269" y="2899"/>
                  <a:pt x="3282" y="2899"/>
                </a:cubicBezTo>
                <a:cubicBezTo>
                  <a:pt x="3294" y="2898"/>
                  <a:pt x="3307" y="2898"/>
                  <a:pt x="3320" y="2900"/>
                </a:cubicBezTo>
                <a:cubicBezTo>
                  <a:pt x="3325" y="2900"/>
                  <a:pt x="3329" y="2900"/>
                  <a:pt x="3334" y="2901"/>
                </a:cubicBezTo>
                <a:cubicBezTo>
                  <a:pt x="3352" y="2903"/>
                  <a:pt x="3371" y="2907"/>
                  <a:pt x="3389" y="2914"/>
                </a:cubicBezTo>
                <a:cubicBezTo>
                  <a:pt x="3464" y="2939"/>
                  <a:pt x="3525" y="2993"/>
                  <a:pt x="3560" y="3066"/>
                </a:cubicBezTo>
                <a:cubicBezTo>
                  <a:pt x="3595" y="3138"/>
                  <a:pt x="3601" y="3219"/>
                  <a:pt x="3572" y="3302"/>
                </a:cubicBezTo>
                <a:close/>
              </a:path>
            </a:pathLst>
          </a:custGeom>
          <a:solidFill>
            <a:srgbClr val="FFC000"/>
          </a:solidFill>
          <a:ln>
            <a:noFill/>
          </a:ln>
        </p:spPr>
      </p:sp>
      <p:sp>
        <p:nvSpPr>
          <p:cNvPr id="70" name="文本框 69"/>
          <p:cNvSpPr txBox="1"/>
          <p:nvPr/>
        </p:nvSpPr>
        <p:spPr>
          <a:xfrm>
            <a:off x="3383280" y="411797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1" name="文本框 70"/>
          <p:cNvSpPr txBox="1"/>
          <p:nvPr/>
        </p:nvSpPr>
        <p:spPr>
          <a:xfrm>
            <a:off x="7829550" y="411797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2" name="文本框 71"/>
          <p:cNvSpPr txBox="1"/>
          <p:nvPr/>
        </p:nvSpPr>
        <p:spPr>
          <a:xfrm>
            <a:off x="4913630" y="190182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2" name="文本框 1"/>
          <p:cNvSpPr txBox="1"/>
          <p:nvPr/>
        </p:nvSpPr>
        <p:spPr>
          <a:xfrm>
            <a:off x="4414520" y="4232910"/>
            <a:ext cx="1151255" cy="275590"/>
          </a:xfrm>
          <a:prstGeom prst="rect">
            <a:avLst/>
          </a:prstGeom>
          <a:noFill/>
        </p:spPr>
        <p:txBody>
          <a:bodyPr wrap="square" rtlCol="0">
            <a:spAutoFit/>
          </a:bodyPr>
          <a:p>
            <a:r>
              <a:rPr lang="en-US" altLang="zh-CN" sz="1200">
                <a:solidFill>
                  <a:schemeClr val="bg1"/>
                </a:solidFill>
              </a:rPr>
              <a:t>New  Primary</a:t>
            </a:r>
            <a:endParaRPr lang="en-US" altLang="zh-CN" sz="1200">
              <a:solidFill>
                <a:schemeClr val="bg1"/>
              </a:solidFill>
            </a:endParaRPr>
          </a:p>
        </p:txBody>
      </p:sp>
      <p:cxnSp>
        <p:nvCxnSpPr>
          <p:cNvPr id="8" name="直接箭头连接符 7"/>
          <p:cNvCxnSpPr>
            <a:stCxn id="22" idx="45"/>
            <a:endCxn id="21" idx="39"/>
          </p:cNvCxnSpPr>
          <p:nvPr/>
        </p:nvCxnSpPr>
        <p:spPr>
          <a:xfrm>
            <a:off x="5530215" y="4623435"/>
            <a:ext cx="6102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612765" y="4298315"/>
            <a:ext cx="527685"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cxnSp>
        <p:nvCxnSpPr>
          <p:cNvPr id="10" name="直接箭头连接符 9"/>
          <p:cNvCxnSpPr/>
          <p:nvPr/>
        </p:nvCxnSpPr>
        <p:spPr>
          <a:xfrm flipH="1">
            <a:off x="5868035" y="4884420"/>
            <a:ext cx="2032000" cy="99250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5140325" y="5130165"/>
            <a:ext cx="690245" cy="69024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7350760" y="2071370"/>
            <a:ext cx="1329055" cy="892810"/>
            <a:chOff x="11576" y="2778"/>
            <a:chExt cx="2093" cy="1406"/>
          </a:xfrm>
        </p:grpSpPr>
        <p:sp>
          <p:nvSpPr>
            <p:cNvPr id="13" name="information-button_3765"/>
            <p:cNvSpPr>
              <a:spLocks noChangeAspect="1"/>
            </p:cNvSpPr>
            <p:nvPr/>
          </p:nvSpPr>
          <p:spPr bwMode="auto">
            <a:xfrm>
              <a:off x="12709" y="3230"/>
              <a:ext cx="960" cy="954"/>
            </a:xfrm>
            <a:custGeom>
              <a:avLst/>
              <a:gdLst>
                <a:gd name="T0" fmla="*/ 94 w 189"/>
                <a:gd name="T1" fmla="*/ 0 h 189"/>
                <a:gd name="T2" fmla="*/ 0 w 189"/>
                <a:gd name="T3" fmla="*/ 94 h 189"/>
                <a:gd name="T4" fmla="*/ 94 w 189"/>
                <a:gd name="T5" fmla="*/ 189 h 189"/>
                <a:gd name="T6" fmla="*/ 189 w 189"/>
                <a:gd name="T7" fmla="*/ 94 h 189"/>
                <a:gd name="T8" fmla="*/ 94 w 189"/>
                <a:gd name="T9" fmla="*/ 0 h 189"/>
                <a:gd name="T10" fmla="*/ 93 w 189"/>
                <a:gd name="T11" fmla="*/ 153 h 189"/>
                <a:gd name="T12" fmla="*/ 78 w 189"/>
                <a:gd name="T13" fmla="*/ 138 h 189"/>
                <a:gd name="T14" fmla="*/ 93 w 189"/>
                <a:gd name="T15" fmla="*/ 123 h 189"/>
                <a:gd name="T16" fmla="*/ 108 w 189"/>
                <a:gd name="T17" fmla="*/ 138 h 189"/>
                <a:gd name="T18" fmla="*/ 93 w 189"/>
                <a:gd name="T19" fmla="*/ 153 h 189"/>
                <a:gd name="T20" fmla="*/ 113 w 189"/>
                <a:gd name="T21" fmla="*/ 90 h 189"/>
                <a:gd name="T22" fmla="*/ 105 w 189"/>
                <a:gd name="T23" fmla="*/ 111 h 189"/>
                <a:gd name="T24" fmla="*/ 105 w 189"/>
                <a:gd name="T25" fmla="*/ 115 h 189"/>
                <a:gd name="T26" fmla="*/ 82 w 189"/>
                <a:gd name="T27" fmla="*/ 115 h 189"/>
                <a:gd name="T28" fmla="*/ 82 w 189"/>
                <a:gd name="T29" fmla="*/ 110 h 189"/>
                <a:gd name="T30" fmla="*/ 92 w 189"/>
                <a:gd name="T31" fmla="*/ 83 h 189"/>
                <a:gd name="T32" fmla="*/ 102 w 189"/>
                <a:gd name="T33" fmla="*/ 66 h 189"/>
                <a:gd name="T34" fmla="*/ 89 w 189"/>
                <a:gd name="T35" fmla="*/ 55 h 189"/>
                <a:gd name="T36" fmla="*/ 73 w 189"/>
                <a:gd name="T37" fmla="*/ 61 h 189"/>
                <a:gd name="T38" fmla="*/ 67 w 189"/>
                <a:gd name="T39" fmla="*/ 42 h 189"/>
                <a:gd name="T40" fmla="*/ 95 w 189"/>
                <a:gd name="T41" fmla="*/ 35 h 189"/>
                <a:gd name="T42" fmla="*/ 128 w 189"/>
                <a:gd name="T43" fmla="*/ 62 h 189"/>
                <a:gd name="T44" fmla="*/ 113 w 189"/>
                <a:gd name="T45" fmla="*/ 9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89">
                  <a:moveTo>
                    <a:pt x="94" y="0"/>
                  </a:moveTo>
                  <a:cubicBezTo>
                    <a:pt x="42" y="0"/>
                    <a:pt x="0" y="42"/>
                    <a:pt x="0" y="94"/>
                  </a:cubicBezTo>
                  <a:cubicBezTo>
                    <a:pt x="0" y="146"/>
                    <a:pt x="42" y="189"/>
                    <a:pt x="94" y="189"/>
                  </a:cubicBezTo>
                  <a:cubicBezTo>
                    <a:pt x="146" y="189"/>
                    <a:pt x="189" y="146"/>
                    <a:pt x="189" y="94"/>
                  </a:cubicBezTo>
                  <a:cubicBezTo>
                    <a:pt x="189" y="42"/>
                    <a:pt x="146" y="0"/>
                    <a:pt x="94" y="0"/>
                  </a:cubicBezTo>
                  <a:close/>
                  <a:moveTo>
                    <a:pt x="93" y="153"/>
                  </a:moveTo>
                  <a:cubicBezTo>
                    <a:pt x="84" y="153"/>
                    <a:pt x="78" y="147"/>
                    <a:pt x="78" y="138"/>
                  </a:cubicBezTo>
                  <a:cubicBezTo>
                    <a:pt x="78" y="129"/>
                    <a:pt x="84" y="123"/>
                    <a:pt x="93" y="123"/>
                  </a:cubicBezTo>
                  <a:cubicBezTo>
                    <a:pt x="102" y="123"/>
                    <a:pt x="108" y="129"/>
                    <a:pt x="108" y="138"/>
                  </a:cubicBezTo>
                  <a:cubicBezTo>
                    <a:pt x="108" y="147"/>
                    <a:pt x="102" y="153"/>
                    <a:pt x="93" y="153"/>
                  </a:cubicBezTo>
                  <a:close/>
                  <a:moveTo>
                    <a:pt x="113" y="90"/>
                  </a:moveTo>
                  <a:cubicBezTo>
                    <a:pt x="107" y="97"/>
                    <a:pt x="105" y="104"/>
                    <a:pt x="105" y="111"/>
                  </a:cubicBezTo>
                  <a:lnTo>
                    <a:pt x="105" y="115"/>
                  </a:lnTo>
                  <a:lnTo>
                    <a:pt x="82" y="115"/>
                  </a:lnTo>
                  <a:lnTo>
                    <a:pt x="82" y="110"/>
                  </a:lnTo>
                  <a:cubicBezTo>
                    <a:pt x="81" y="101"/>
                    <a:pt x="84" y="93"/>
                    <a:pt x="92" y="83"/>
                  </a:cubicBezTo>
                  <a:cubicBezTo>
                    <a:pt x="97" y="77"/>
                    <a:pt x="102" y="71"/>
                    <a:pt x="102" y="66"/>
                  </a:cubicBezTo>
                  <a:cubicBezTo>
                    <a:pt x="102" y="60"/>
                    <a:pt x="98" y="56"/>
                    <a:pt x="89" y="55"/>
                  </a:cubicBezTo>
                  <a:cubicBezTo>
                    <a:pt x="84" y="55"/>
                    <a:pt x="77" y="58"/>
                    <a:pt x="73" y="61"/>
                  </a:cubicBezTo>
                  <a:lnTo>
                    <a:pt x="67" y="42"/>
                  </a:lnTo>
                  <a:cubicBezTo>
                    <a:pt x="73" y="38"/>
                    <a:pt x="83" y="35"/>
                    <a:pt x="95" y="35"/>
                  </a:cubicBezTo>
                  <a:cubicBezTo>
                    <a:pt x="118" y="35"/>
                    <a:pt x="128" y="47"/>
                    <a:pt x="128" y="62"/>
                  </a:cubicBezTo>
                  <a:cubicBezTo>
                    <a:pt x="128" y="75"/>
                    <a:pt x="120" y="83"/>
                    <a:pt x="113" y="90"/>
                  </a:cubicBezTo>
                  <a:close/>
                </a:path>
              </a:pathLst>
            </a:custGeom>
            <a:solidFill>
              <a:srgbClr val="FF0000"/>
            </a:solidFill>
            <a:ln>
              <a:noFill/>
            </a:ln>
          </p:spPr>
        </p:sp>
        <p:sp>
          <p:nvSpPr>
            <p:cNvPr id="29" name="椭圆 28"/>
            <p:cNvSpPr/>
            <p:nvPr/>
          </p:nvSpPr>
          <p:spPr>
            <a:xfrm>
              <a:off x="11576" y="2778"/>
              <a:ext cx="119" cy="1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11848" y="2897"/>
              <a:ext cx="235" cy="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12189" y="3137"/>
              <a:ext cx="326" cy="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7" name="矩形 26"/>
          <p:cNvSpPr/>
          <p:nvPr/>
        </p:nvSpPr>
        <p:spPr>
          <a:xfrm>
            <a:off x="4020820" y="1529080"/>
            <a:ext cx="3237230" cy="175514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084195" y="3710305"/>
            <a:ext cx="5502275" cy="252984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smtClean="0">
                <a:solidFill>
                  <a:schemeClr val="bg1"/>
                </a:solidFill>
                <a:sym typeface="+mn-ea"/>
              </a:rPr>
              <a:t>Virtual IP</a:t>
            </a:r>
            <a:r>
              <a:rPr lang="zh-CN" altLang="en-US" sz="3200" smtClean="0">
                <a:solidFill>
                  <a:schemeClr val="bg1"/>
                </a:solidFill>
                <a:sym typeface="+mn-ea"/>
              </a:rPr>
              <a:t>功能的</a:t>
            </a:r>
            <a:r>
              <a:rPr lang="en-US" altLang="zh-CN" sz="3200" smtClean="0">
                <a:solidFill>
                  <a:schemeClr val="bg1"/>
                </a:solidFill>
                <a:sym typeface="+mn-lt"/>
              </a:rPr>
              <a:t>完善</a:t>
            </a:r>
            <a:endParaRPr lang="en-US" altLang="zh-CN" sz="3200" b="1" smtClean="0">
              <a:solidFill>
                <a:schemeClr val="bg1"/>
              </a:solidFill>
              <a:latin typeface="+mj-lt"/>
              <a:cs typeface="+mj-lt"/>
              <a:sym typeface="+mn-lt"/>
            </a:endParaRPr>
          </a:p>
        </p:txBody>
      </p:sp>
      <p:cxnSp>
        <p:nvCxnSpPr>
          <p:cNvPr id="6" name="直接箭头连接符 5"/>
          <p:cNvCxnSpPr/>
          <p:nvPr/>
        </p:nvCxnSpPr>
        <p:spPr>
          <a:xfrm>
            <a:off x="7666355" y="4826635"/>
            <a:ext cx="1701800"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desktop-pc_71739"/>
          <p:cNvSpPr>
            <a:spLocks noChangeAspect="1"/>
          </p:cNvSpPr>
          <p:nvPr/>
        </p:nvSpPr>
        <p:spPr bwMode="auto">
          <a:xfrm>
            <a:off x="8213048" y="1885130"/>
            <a:ext cx="609684" cy="52869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accent1"/>
          </a:solidFill>
          <a:ln>
            <a:noFill/>
          </a:ln>
        </p:spPr>
      </p:sp>
      <p:cxnSp>
        <p:nvCxnSpPr>
          <p:cNvPr id="19" name="直接连接符 18"/>
          <p:cNvCxnSpPr/>
          <p:nvPr/>
        </p:nvCxnSpPr>
        <p:spPr>
          <a:xfrm flipV="1">
            <a:off x="772795" y="2914015"/>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2795" y="4669790"/>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72795" y="3783330"/>
            <a:ext cx="4504690" cy="38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91210" y="5552440"/>
            <a:ext cx="4394200" cy="190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91210" y="2445385"/>
            <a:ext cx="3171825" cy="36830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注册主节点时绑定vip</a:t>
            </a:r>
            <a:endParaRPr lang="en-US" altLang="zh-CN">
              <a:solidFill>
                <a:schemeClr val="bg1"/>
              </a:solidFill>
            </a:endParaRPr>
          </a:p>
        </p:txBody>
      </p:sp>
      <p:sp>
        <p:nvSpPr>
          <p:cNvPr id="24" name="文本框 23"/>
          <p:cNvSpPr txBox="1"/>
          <p:nvPr/>
        </p:nvSpPr>
        <p:spPr>
          <a:xfrm>
            <a:off x="791210" y="3272790"/>
            <a:ext cx="4625975" cy="36830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Failover时， 原主解绑vip；新主绑定vip</a:t>
            </a:r>
            <a:endParaRPr lang="en-US" altLang="zh-CN">
              <a:solidFill>
                <a:schemeClr val="bg1"/>
              </a:solidFill>
            </a:endParaRPr>
          </a:p>
        </p:txBody>
      </p:sp>
      <p:sp>
        <p:nvSpPr>
          <p:cNvPr id="26" name="文本框 25"/>
          <p:cNvSpPr txBox="1"/>
          <p:nvPr/>
        </p:nvSpPr>
        <p:spPr>
          <a:xfrm>
            <a:off x="791210" y="4165600"/>
            <a:ext cx="3796665" cy="36830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系统重启时， 主节点绑定vip</a:t>
            </a:r>
            <a:endParaRPr lang="en-US" altLang="zh-CN">
              <a:solidFill>
                <a:schemeClr val="bg1"/>
              </a:solidFill>
            </a:endParaRPr>
          </a:p>
        </p:txBody>
      </p:sp>
      <p:sp>
        <p:nvSpPr>
          <p:cNvPr id="32" name="文本框 31"/>
          <p:cNvSpPr txBox="1"/>
          <p:nvPr/>
        </p:nvSpPr>
        <p:spPr>
          <a:xfrm>
            <a:off x="791210" y="5092700"/>
            <a:ext cx="3796665" cy="36830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Switchover时，vip实现漂移</a:t>
            </a:r>
            <a:endParaRPr lang="en-US" altLang="zh-CN">
              <a:solidFill>
                <a:schemeClr val="bg1"/>
              </a:solidFill>
            </a:endParaRPr>
          </a:p>
        </p:txBody>
      </p:sp>
      <p:sp>
        <p:nvSpPr>
          <p:cNvPr id="33" name="立方体 32"/>
          <p:cNvSpPr/>
          <p:nvPr/>
        </p:nvSpPr>
        <p:spPr>
          <a:xfrm>
            <a:off x="7956550" y="2876550"/>
            <a:ext cx="1158240" cy="358775"/>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bg1"/>
                </a:solidFill>
              </a:rPr>
              <a:t>VIP</a:t>
            </a:r>
            <a:endParaRPr lang="en-US" altLang="zh-CN">
              <a:solidFill>
                <a:schemeClr val="bg1"/>
              </a:solidFill>
            </a:endParaRPr>
          </a:p>
        </p:txBody>
      </p:sp>
      <p:cxnSp>
        <p:nvCxnSpPr>
          <p:cNvPr id="34" name="直接箭头连接符 33"/>
          <p:cNvCxnSpPr>
            <a:stCxn id="9" idx="41"/>
          </p:cNvCxnSpPr>
          <p:nvPr/>
        </p:nvCxnSpPr>
        <p:spPr>
          <a:xfrm flipH="1">
            <a:off x="8517890" y="2371090"/>
            <a:ext cx="7620" cy="505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33" idx="3"/>
          </p:cNvCxnSpPr>
          <p:nvPr/>
        </p:nvCxnSpPr>
        <p:spPr>
          <a:xfrm flipH="1">
            <a:off x="7179945" y="3235325"/>
            <a:ext cx="129667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3" idx="3"/>
          </p:cNvCxnSpPr>
          <p:nvPr/>
        </p:nvCxnSpPr>
        <p:spPr>
          <a:xfrm>
            <a:off x="8476615" y="3235325"/>
            <a:ext cx="135064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8039100" y="4378325"/>
            <a:ext cx="993775" cy="368300"/>
          </a:xfrm>
          <a:prstGeom prst="rect">
            <a:avLst/>
          </a:prstGeom>
          <a:noFill/>
        </p:spPr>
        <p:txBody>
          <a:bodyPr wrap="square" rtlCol="0">
            <a:spAutoFit/>
          </a:bodyPr>
          <a:p>
            <a:r>
              <a:rPr lang="en-US" altLang="zh-CN">
                <a:solidFill>
                  <a:schemeClr val="bg1"/>
                </a:solidFill>
              </a:rPr>
              <a:t>failover</a:t>
            </a:r>
            <a:endParaRPr lang="en-US" altLang="zh-CN">
              <a:solidFill>
                <a:schemeClr val="bg1"/>
              </a:solidFill>
            </a:endParaRPr>
          </a:p>
        </p:txBody>
      </p:sp>
      <p:sp>
        <p:nvSpPr>
          <p:cNvPr id="2" name="database_151078"/>
          <p:cNvSpPr>
            <a:spLocks noChangeAspect="1"/>
          </p:cNvSpPr>
          <p:nvPr/>
        </p:nvSpPr>
        <p:spPr bwMode="auto">
          <a:xfrm>
            <a:off x="6503035" y="445325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 name="database_151078"/>
          <p:cNvSpPr>
            <a:spLocks noChangeAspect="1"/>
          </p:cNvSpPr>
          <p:nvPr/>
        </p:nvSpPr>
        <p:spPr bwMode="auto">
          <a:xfrm>
            <a:off x="9450705" y="446341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48" name="文本框 47"/>
          <p:cNvSpPr txBox="1"/>
          <p:nvPr/>
        </p:nvSpPr>
        <p:spPr>
          <a:xfrm>
            <a:off x="6798310" y="442468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13" name="文本框 12"/>
          <p:cNvSpPr txBox="1"/>
          <p:nvPr/>
        </p:nvSpPr>
        <p:spPr>
          <a:xfrm>
            <a:off x="9710420" y="4435475"/>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42" name="ïṩḷîḑé"/>
          <p:cNvSpPr/>
          <p:nvPr/>
        </p:nvSpPr>
        <p:spPr>
          <a:xfrm>
            <a:off x="5596255" y="1609090"/>
            <a:ext cx="89535" cy="4300220"/>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4" name="矩形 3"/>
          <p:cNvSpPr/>
          <p:nvPr/>
        </p:nvSpPr>
        <p:spPr>
          <a:xfrm>
            <a:off x="6196330" y="3937000"/>
            <a:ext cx="4981575" cy="161734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5"/>
                                        </p:tgtEl>
                                        <p:attrNameLst>
                                          <p:attrName>ppt_x</p:attrName>
                                        </p:attrNameLst>
                                      </p:cBhvr>
                                      <p:tavLst>
                                        <p:tav tm="0">
                                          <p:val>
                                            <p:strVal val="ppt_x"/>
                                          </p:val>
                                        </p:tav>
                                        <p:tav tm="100000">
                                          <p:val>
                                            <p:strVal val="ppt_x"/>
                                          </p:val>
                                        </p:tav>
                                      </p:tavLst>
                                    </p:anim>
                                    <p:anim calcmode="lin" valueType="num">
                                      <p:cBhvr additive="base">
                                        <p:cTn id="7" dur="500"/>
                                        <p:tgtEl>
                                          <p:spTgt spid="35"/>
                                        </p:tgtEl>
                                        <p:attrNameLst>
                                          <p:attrName>ppt_y</p:attrName>
                                        </p:attrNameLst>
                                      </p:cBhvr>
                                      <p:tavLst>
                                        <p:tav tm="0">
                                          <p:val>
                                            <p:strVal val="ppt_y"/>
                                          </p:val>
                                        </p:tav>
                                        <p:tav tm="100000">
                                          <p:val>
                                            <p:strVal val="1+ppt_h/2"/>
                                          </p:val>
                                        </p:tav>
                                      </p:tavLst>
                                    </p:anim>
                                    <p:set>
                                      <p:cBhvr>
                                        <p:cTn id="8" dur="1" fill="hold">
                                          <p:stCondLst>
                                            <p:cond delay="499"/>
                                          </p:stCondLst>
                                        </p:cTn>
                                        <p:tgtEl>
                                          <p:spTgt spid="35"/>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sz="3200" smtClean="0">
                <a:solidFill>
                  <a:schemeClr val="bg1"/>
                </a:solidFill>
                <a:sym typeface="+mn-ea"/>
              </a:rPr>
              <a:t>Repmgr </a:t>
            </a:r>
            <a:r>
              <a:rPr lang="zh-CN" altLang="en-US" sz="3200" smtClean="0">
                <a:solidFill>
                  <a:schemeClr val="bg1"/>
                </a:solidFill>
                <a:sym typeface="+mn-ea"/>
              </a:rPr>
              <a:t>高可用场景</a:t>
            </a:r>
            <a:endParaRPr lang="zh-CN" altLang="en-US" sz="3200" b="1" smtClean="0">
              <a:solidFill>
                <a:schemeClr val="bg1"/>
              </a:solidFill>
              <a:latin typeface="+mj-lt"/>
              <a:cs typeface="+mj-lt"/>
              <a:sym typeface="+mn-ea"/>
            </a:endParaRPr>
          </a:p>
        </p:txBody>
      </p:sp>
      <p:grpSp>
        <p:nvGrpSpPr>
          <p:cNvPr id="2" name="组合 1"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1705610" y="1449070"/>
            <a:ext cx="8689340" cy="4763135"/>
            <a:chOff x="2659424" y="1148292"/>
            <a:chExt cx="8859476" cy="4998508"/>
          </a:xfrm>
        </p:grpSpPr>
        <p:grpSp>
          <p:nvGrpSpPr>
            <p:cNvPr id="228" name="işlïďè"/>
            <p:cNvGrpSpPr/>
            <p:nvPr/>
          </p:nvGrpSpPr>
          <p:grpSpPr>
            <a:xfrm>
              <a:off x="2659424" y="4390486"/>
              <a:ext cx="1229420" cy="1756314"/>
              <a:chOff x="2659424" y="4390486"/>
              <a:chExt cx="1229420" cy="1756314"/>
            </a:xfrm>
          </p:grpSpPr>
          <p:sp>
            <p:nvSpPr>
              <p:cNvPr id="167" name="í$liḓe"/>
              <p:cNvSpPr/>
              <p:nvPr/>
            </p:nvSpPr>
            <p:spPr>
              <a:xfrm>
                <a:off x="3537581" y="4396180"/>
                <a:ext cx="351263" cy="354351"/>
              </a:xfrm>
              <a:prstGeom prst="rect">
                <a:avLst/>
              </a:prstGeom>
              <a:solidFill>
                <a:schemeClr val="accent1">
                  <a:lumMod val="75000"/>
                </a:schemeClr>
              </a:solidFill>
              <a:ln w="12700" cap="flat">
                <a:noFill/>
                <a:miter lim="400000"/>
              </a:ln>
              <a:effectLst/>
            </p:spPr>
            <p:txBody>
              <a:bodyPr wrap="square" lIns="91440" tIns="45720" rIns="91440" bIns="45720" numCol="1" anchor="t">
                <a:normAutofit fontScale="3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168" name="íŝḷiḓê"/>
              <p:cNvSpPr/>
              <p:nvPr/>
            </p:nvSpPr>
            <p:spPr>
              <a:xfrm>
                <a:off x="2659424" y="4390486"/>
                <a:ext cx="878157" cy="1756314"/>
              </a:xfrm>
              <a:prstGeom prst="rect">
                <a:avLst/>
              </a:prstGeom>
              <a:solidFill>
                <a:schemeClr val="accent1"/>
              </a:solidFill>
              <a:ln w="12700" cap="flat">
                <a:noFill/>
                <a:miter lim="400000"/>
              </a:ln>
              <a:effectLst/>
            </p:spPr>
            <p:txBody>
              <a:bodyPr wrap="square" lIns="91440" tIns="45720" rIns="91440" bIns="45720" numCol="1" anchor="ctr"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sz="3600" b="1" dirty="0">
                    <a:solidFill>
                      <a:schemeClr val="bg1"/>
                    </a:solidFill>
                  </a:rPr>
                  <a:t>1</a:t>
                </a:r>
                <a:endParaRPr sz="3600" b="1" dirty="0">
                  <a:solidFill>
                    <a:schemeClr val="bg1"/>
                  </a:solidFill>
                </a:endParaRPr>
              </a:p>
            </p:txBody>
          </p:sp>
        </p:grpSp>
        <p:grpSp>
          <p:nvGrpSpPr>
            <p:cNvPr id="229" name="îŝľîḋè"/>
            <p:cNvGrpSpPr/>
            <p:nvPr/>
          </p:nvGrpSpPr>
          <p:grpSpPr>
            <a:xfrm>
              <a:off x="3888844" y="2994217"/>
              <a:ext cx="1229420" cy="1756314"/>
              <a:chOff x="3888844" y="2994217"/>
              <a:chExt cx="1229420" cy="1756314"/>
            </a:xfrm>
          </p:grpSpPr>
          <p:sp>
            <p:nvSpPr>
              <p:cNvPr id="166" name="íşḷiḓê"/>
              <p:cNvSpPr/>
              <p:nvPr/>
            </p:nvSpPr>
            <p:spPr>
              <a:xfrm>
                <a:off x="4767001" y="2994217"/>
                <a:ext cx="351263" cy="354351"/>
              </a:xfrm>
              <a:prstGeom prst="rect">
                <a:avLst/>
              </a:prstGeom>
              <a:solidFill>
                <a:schemeClr val="accent2">
                  <a:lumMod val="75000"/>
                </a:schemeClr>
              </a:solidFill>
              <a:ln w="12700" cap="flat">
                <a:noFill/>
                <a:miter lim="400000"/>
              </a:ln>
              <a:effectLst/>
            </p:spPr>
            <p:txBody>
              <a:bodyPr wrap="square" lIns="91440" tIns="45720" rIns="91440" bIns="45720" numCol="1" anchor="t">
                <a:normAutofit fontScale="350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p:txBody>
          </p:sp>
          <p:sp>
            <p:nvSpPr>
              <p:cNvPr id="169" name="íṩļïdê"/>
              <p:cNvSpPr/>
              <p:nvPr/>
            </p:nvSpPr>
            <p:spPr>
              <a:xfrm>
                <a:off x="3888844" y="2994217"/>
                <a:ext cx="878157" cy="1756314"/>
              </a:xfrm>
              <a:prstGeom prst="rect">
                <a:avLst/>
              </a:prstGeom>
              <a:solidFill>
                <a:schemeClr val="accent2"/>
              </a:solidFill>
              <a:ln w="12700" cap="flat">
                <a:noFill/>
                <a:miter lim="400000"/>
              </a:ln>
              <a:effectLst/>
            </p:spPr>
            <p:txBody>
              <a:bodyPr wrap="square" lIns="91440" tIns="45720" rIns="91440" bIns="45720" numCol="1" anchor="ctr"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sz="3600" b="1" dirty="0">
                    <a:solidFill>
                      <a:schemeClr val="bg1"/>
                    </a:solidFill>
                  </a:rPr>
                  <a:t>2</a:t>
                </a:r>
                <a:endParaRPr sz="3600" b="1" dirty="0">
                  <a:solidFill>
                    <a:schemeClr val="bg1"/>
                  </a:solidFill>
                </a:endParaRPr>
              </a:p>
            </p:txBody>
          </p:sp>
        </p:grpSp>
        <p:sp>
          <p:nvSpPr>
            <p:cNvPr id="178" name="ïśļíďé"/>
            <p:cNvSpPr/>
            <p:nvPr/>
          </p:nvSpPr>
          <p:spPr bwMode="auto">
            <a:xfrm>
              <a:off x="4899189" y="1148292"/>
              <a:ext cx="1320800" cy="2200276"/>
            </a:xfrm>
            <a:custGeom>
              <a:avLst/>
              <a:gdLst>
                <a:gd name="T0" fmla="*/ 138 w 832"/>
                <a:gd name="T1" fmla="*/ 1386 h 1386"/>
                <a:gd name="T2" fmla="*/ 138 w 832"/>
                <a:gd name="T3" fmla="*/ 330 h 1386"/>
                <a:gd name="T4" fmla="*/ 0 w 832"/>
                <a:gd name="T5" fmla="*/ 330 h 1386"/>
                <a:gd name="T6" fmla="*/ 416 w 832"/>
                <a:gd name="T7" fmla="*/ 0 h 1386"/>
                <a:gd name="T8" fmla="*/ 832 w 832"/>
                <a:gd name="T9" fmla="*/ 330 h 1386"/>
                <a:gd name="T10" fmla="*/ 694 w 832"/>
                <a:gd name="T11" fmla="*/ 330 h 1386"/>
                <a:gd name="T12" fmla="*/ 694 w 832"/>
                <a:gd name="T13" fmla="*/ 1386 h 1386"/>
                <a:gd name="T14" fmla="*/ 138 w 832"/>
                <a:gd name="T15" fmla="*/ 1386 h 1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386">
                  <a:moveTo>
                    <a:pt x="138" y="1386"/>
                  </a:moveTo>
                  <a:lnTo>
                    <a:pt x="138" y="330"/>
                  </a:lnTo>
                  <a:lnTo>
                    <a:pt x="0" y="330"/>
                  </a:lnTo>
                  <a:lnTo>
                    <a:pt x="416" y="0"/>
                  </a:lnTo>
                  <a:lnTo>
                    <a:pt x="832" y="330"/>
                  </a:lnTo>
                  <a:lnTo>
                    <a:pt x="694" y="330"/>
                  </a:lnTo>
                  <a:lnTo>
                    <a:pt x="694" y="1386"/>
                  </a:lnTo>
                  <a:lnTo>
                    <a:pt x="138" y="1386"/>
                  </a:lnTo>
                  <a:close/>
                </a:path>
              </a:pathLst>
            </a:custGeom>
            <a:solidFill>
              <a:schemeClr val="accent3"/>
            </a:solidFill>
            <a:ln>
              <a:noFill/>
            </a:ln>
          </p:spPr>
          <p:txBody>
            <a:bodyPr vert="horz" wrap="square" lIns="91440" tIns="45720" rIns="91440" bIns="45720" numCol="1" anchor="ctr" anchorCtr="0" compatLnSpc="1">
              <a:normAutofit/>
            </a:bodyPr>
            <a:lstStyle/>
            <a:p>
              <a:pPr algn="ctr"/>
              <a:r>
                <a:rPr lang="en-US" altLang="zh-CN" sz="3600" b="1" dirty="0">
                  <a:solidFill>
                    <a:schemeClr val="bg1"/>
                  </a:solidFill>
                </a:rPr>
                <a:t>3</a:t>
              </a:r>
              <a:endParaRPr lang="zh-CN" altLang="en-US" sz="3600" b="1" dirty="0">
                <a:solidFill>
                  <a:schemeClr val="bg1"/>
                </a:solidFill>
              </a:endParaRPr>
            </a:p>
          </p:txBody>
        </p:sp>
        <p:grpSp>
          <p:nvGrpSpPr>
            <p:cNvPr id="208" name="íSlïḑe"/>
            <p:cNvGrpSpPr/>
            <p:nvPr/>
          </p:nvGrpSpPr>
          <p:grpSpPr>
            <a:xfrm>
              <a:off x="3794756" y="5151617"/>
              <a:ext cx="478054" cy="478054"/>
              <a:chOff x="3552295" y="5250042"/>
              <a:chExt cx="478054" cy="478054"/>
            </a:xfrm>
          </p:grpSpPr>
          <p:sp>
            <p:nvSpPr>
              <p:cNvPr id="183" name="i$1ïďé"/>
              <p:cNvSpPr/>
              <p:nvPr/>
            </p:nvSpPr>
            <p:spPr>
              <a:xfrm>
                <a:off x="3552295" y="5250042"/>
                <a:ext cx="478054" cy="478054"/>
              </a:xfrm>
              <a:prstGeom prst="ellipse">
                <a:avLst/>
              </a:prstGeom>
              <a:solidFill>
                <a:schemeClr val="accent1"/>
              </a:solidFill>
              <a:ln w="57150" cap="flat" cmpd="sng" algn="ctr">
                <a:noFill/>
                <a:prstDash val="solid"/>
                <a:miter lim="800000"/>
              </a:ln>
              <a:effectLst/>
            </p:spPr>
            <p:txBody>
              <a:bodyPr wrap="square" lIns="91440" tIns="45720" rIns="91440" bIns="45720" rtlCol="0" anchor="ctr">
                <a:normAutofit fontScale="8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sysClr val="windowText" lastClr="000000"/>
                  </a:solidFill>
                  <a:effectLst/>
                  <a:uLnTx/>
                  <a:uFillTx/>
                </a:endParaRPr>
              </a:p>
            </p:txBody>
          </p:sp>
          <p:sp>
            <p:nvSpPr>
              <p:cNvPr id="184" name="isḷiďê"/>
              <p:cNvSpPr/>
              <p:nvPr/>
            </p:nvSpPr>
            <p:spPr>
              <a:xfrm>
                <a:off x="3669951" y="5373868"/>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endParaRPr>
              </a:p>
            </p:txBody>
          </p:sp>
        </p:grpSp>
        <p:grpSp>
          <p:nvGrpSpPr>
            <p:cNvPr id="180" name="ïsḷîḓé"/>
            <p:cNvGrpSpPr/>
            <p:nvPr/>
          </p:nvGrpSpPr>
          <p:grpSpPr>
            <a:xfrm>
              <a:off x="4318557" y="4948738"/>
              <a:ext cx="6989689" cy="998904"/>
              <a:chOff x="673100" y="2962962"/>
              <a:chExt cx="7252070" cy="998904"/>
            </a:xfrm>
          </p:grpSpPr>
          <p:sp>
            <p:nvSpPr>
              <p:cNvPr id="181" name="ïşlïḑé"/>
              <p:cNvSpPr/>
              <p:nvPr/>
            </p:nvSpPr>
            <p:spPr bwMode="auto">
              <a:xfrm>
                <a:off x="673100" y="3330139"/>
                <a:ext cx="7252070" cy="6317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bg1"/>
                    </a:solidFill>
                    <a:sym typeface="+mn-ea"/>
                  </a:rPr>
                  <a:t>主节点断网后，提升候选备节点，原主降级为备节点加入集群。</a:t>
                </a:r>
                <a:endParaRPr lang="zh-CN" altLang="en-US" sz="1400" dirty="0">
                  <a:solidFill>
                    <a:schemeClr val="bg1"/>
                  </a:solidFill>
                  <a:sym typeface="+mn-ea"/>
                </a:endParaRPr>
              </a:p>
            </p:txBody>
          </p:sp>
          <p:sp>
            <p:nvSpPr>
              <p:cNvPr id="182" name="îŝļidé"/>
              <p:cNvSpPr txBox="1"/>
              <p:nvPr/>
            </p:nvSpPr>
            <p:spPr bwMode="auto">
              <a:xfrm>
                <a:off x="673100" y="2962962"/>
                <a:ext cx="3455651"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a:solidFill>
                      <a:schemeClr val="bg1"/>
                    </a:solidFill>
                    <a:sym typeface="+mn-ea"/>
                  </a:rPr>
                  <a:t>断网</a:t>
                </a:r>
                <a:endParaRPr lang="zh-CN" altLang="en-US" sz="2000" b="1" dirty="0">
                  <a:solidFill>
                    <a:schemeClr val="bg1"/>
                  </a:solidFill>
                  <a:sym typeface="+mn-ea"/>
                </a:endParaRPr>
              </a:p>
            </p:txBody>
          </p:sp>
        </p:grpSp>
        <p:grpSp>
          <p:nvGrpSpPr>
            <p:cNvPr id="205" name="íŝḻîḑè"/>
            <p:cNvGrpSpPr/>
            <p:nvPr/>
          </p:nvGrpSpPr>
          <p:grpSpPr>
            <a:xfrm>
              <a:off x="6248564" y="2131404"/>
              <a:ext cx="478054" cy="478054"/>
              <a:chOff x="6014698" y="2237237"/>
              <a:chExt cx="478054" cy="478054"/>
            </a:xfrm>
          </p:grpSpPr>
          <p:sp>
            <p:nvSpPr>
              <p:cNvPr id="194" name="îṩ1íḍè"/>
              <p:cNvSpPr/>
              <p:nvPr/>
            </p:nvSpPr>
            <p:spPr>
              <a:xfrm>
                <a:off x="6014698" y="2237237"/>
                <a:ext cx="478054" cy="478054"/>
              </a:xfrm>
              <a:prstGeom prst="ellipse">
                <a:avLst/>
              </a:prstGeom>
              <a:solidFill>
                <a:schemeClr val="accent3"/>
              </a:solidFill>
              <a:ln w="57150" cap="flat" cmpd="sng" algn="ctr">
                <a:noFill/>
                <a:prstDash val="solid"/>
                <a:miter lim="800000"/>
              </a:ln>
              <a:effectLst/>
            </p:spPr>
            <p:txBody>
              <a:bodyPr wrap="square" lIns="91440" tIns="45720" rIns="91440" bIns="45720" rtlCol="0" anchor="ctr">
                <a:normAutofit fontScale="8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sysClr val="windowText" lastClr="000000"/>
                  </a:solidFill>
                  <a:effectLst/>
                  <a:uLnTx/>
                  <a:uFillTx/>
                </a:endParaRPr>
              </a:p>
            </p:txBody>
          </p:sp>
          <p:sp>
            <p:nvSpPr>
              <p:cNvPr id="195" name="îsḷídé"/>
              <p:cNvSpPr/>
              <p:nvPr/>
            </p:nvSpPr>
            <p:spPr>
              <a:xfrm>
                <a:off x="6132343" y="2361065"/>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endParaRPr>
              </a:p>
            </p:txBody>
          </p:sp>
        </p:grpSp>
        <p:grpSp>
          <p:nvGrpSpPr>
            <p:cNvPr id="191" name="íşḻíḑè"/>
            <p:cNvGrpSpPr/>
            <p:nvPr/>
          </p:nvGrpSpPr>
          <p:grpSpPr>
            <a:xfrm>
              <a:off x="6772365" y="1928525"/>
              <a:ext cx="4535917" cy="1028224"/>
              <a:chOff x="673100" y="2962962"/>
              <a:chExt cx="4706188" cy="1028224"/>
            </a:xfrm>
          </p:grpSpPr>
          <p:sp>
            <p:nvSpPr>
              <p:cNvPr id="192" name="îṡ1iďé"/>
              <p:cNvSpPr/>
              <p:nvPr/>
            </p:nvSpPr>
            <p:spPr bwMode="auto">
              <a:xfrm>
                <a:off x="673100" y="3359459"/>
                <a:ext cx="4706188" cy="6317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bg1"/>
                    </a:solidFill>
                    <a:sym typeface="+mn-ea"/>
                  </a:rPr>
                  <a:t>主节点拔存储后，提升候选备节点，原主重新插上存储挂载后降级为备节点加入集群。</a:t>
                </a:r>
                <a:endParaRPr lang="zh-CN" altLang="en-US" sz="1400" dirty="0">
                  <a:solidFill>
                    <a:schemeClr val="bg1"/>
                  </a:solidFill>
                  <a:sym typeface="+mn-ea"/>
                </a:endParaRPr>
              </a:p>
            </p:txBody>
          </p:sp>
          <p:sp>
            <p:nvSpPr>
              <p:cNvPr id="193" name="í$ľïde"/>
              <p:cNvSpPr txBox="1"/>
              <p:nvPr/>
            </p:nvSpPr>
            <p:spPr bwMode="auto">
              <a:xfrm>
                <a:off x="673100" y="2962962"/>
                <a:ext cx="3455651"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sym typeface="+mn-ea"/>
                  </a:rPr>
                  <a:t>拔存储</a:t>
                </a:r>
                <a:endParaRPr lang="zh-CN" altLang="en-US" sz="2000" b="1" dirty="0">
                  <a:solidFill>
                    <a:schemeClr val="bg1"/>
                  </a:solidFill>
                  <a:sym typeface="+mn-ea"/>
                </a:endParaRPr>
              </a:p>
            </p:txBody>
          </p:sp>
        </p:grpSp>
        <p:grpSp>
          <p:nvGrpSpPr>
            <p:cNvPr id="206" name="iŝḷíḑê"/>
            <p:cNvGrpSpPr/>
            <p:nvPr/>
          </p:nvGrpSpPr>
          <p:grpSpPr>
            <a:xfrm>
              <a:off x="5024176" y="3755348"/>
              <a:ext cx="478054" cy="478054"/>
              <a:chOff x="4687385" y="3853773"/>
              <a:chExt cx="478054" cy="478054"/>
            </a:xfrm>
          </p:grpSpPr>
          <p:sp>
            <p:nvSpPr>
              <p:cNvPr id="201" name="íSḷïḓe"/>
              <p:cNvSpPr/>
              <p:nvPr/>
            </p:nvSpPr>
            <p:spPr>
              <a:xfrm>
                <a:off x="4687385" y="3853773"/>
                <a:ext cx="478054" cy="478054"/>
              </a:xfrm>
              <a:prstGeom prst="ellipse">
                <a:avLst/>
              </a:prstGeom>
              <a:solidFill>
                <a:schemeClr val="accent2"/>
              </a:solidFill>
              <a:ln w="57150" cap="flat" cmpd="sng" algn="ctr">
                <a:noFill/>
                <a:prstDash val="solid"/>
                <a:miter lim="800000"/>
              </a:ln>
              <a:effectLst/>
            </p:spPr>
            <p:txBody>
              <a:bodyPr wrap="square" lIns="91440" tIns="45720" rIns="91440" bIns="45720" rtlCol="0" anchor="ctr">
                <a:normAutofit fontScale="8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sysClr val="windowText" lastClr="000000"/>
                  </a:solidFill>
                  <a:effectLst/>
                  <a:uLnTx/>
                  <a:uFillTx/>
                </a:endParaRPr>
              </a:p>
            </p:txBody>
          </p:sp>
          <p:sp>
            <p:nvSpPr>
              <p:cNvPr id="202" name="ïš1îḋè"/>
              <p:cNvSpPr/>
              <p:nvPr/>
            </p:nvSpPr>
            <p:spPr>
              <a:xfrm>
                <a:off x="4805030" y="3977601"/>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endParaRPr>
              </a:p>
            </p:txBody>
          </p:sp>
        </p:grpSp>
        <p:grpSp>
          <p:nvGrpSpPr>
            <p:cNvPr id="198" name="íṩlîḍe"/>
            <p:cNvGrpSpPr/>
            <p:nvPr/>
          </p:nvGrpSpPr>
          <p:grpSpPr>
            <a:xfrm>
              <a:off x="5547977" y="3552469"/>
              <a:ext cx="5870924" cy="1072204"/>
              <a:chOff x="673100" y="2962962"/>
              <a:chExt cx="6091309" cy="1072204"/>
            </a:xfrm>
          </p:grpSpPr>
          <p:sp>
            <p:nvSpPr>
              <p:cNvPr id="199" name="îṧḷiḍê"/>
              <p:cNvSpPr/>
              <p:nvPr/>
            </p:nvSpPr>
            <p:spPr bwMode="auto">
              <a:xfrm>
                <a:off x="673100" y="3403439"/>
                <a:ext cx="6091309" cy="6317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solidFill>
                      <a:schemeClr val="bg1"/>
                    </a:solidFill>
                    <a:sym typeface="+mn-ea"/>
                  </a:rPr>
                  <a:t>主节点掉电后，提升候选备节点，原主插电降级为备节点加入集群；整个集群掉电，重新插电后恢复原来集群状态。</a:t>
                </a:r>
                <a:endParaRPr lang="zh-CN" altLang="en-US" sz="1400" dirty="0">
                  <a:solidFill>
                    <a:schemeClr val="bg1"/>
                  </a:solidFill>
                  <a:sym typeface="+mn-ea"/>
                </a:endParaRPr>
              </a:p>
            </p:txBody>
          </p:sp>
          <p:sp>
            <p:nvSpPr>
              <p:cNvPr id="200" name="ïṥḷîde"/>
              <p:cNvSpPr txBox="1"/>
              <p:nvPr/>
            </p:nvSpPr>
            <p:spPr bwMode="auto">
              <a:xfrm>
                <a:off x="673100" y="2962962"/>
                <a:ext cx="3455651"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000" b="1" dirty="0">
                    <a:solidFill>
                      <a:schemeClr val="bg1"/>
                    </a:solidFill>
                    <a:sym typeface="+mn-ea"/>
                  </a:rPr>
                  <a:t>掉电</a:t>
                </a:r>
                <a:endParaRPr lang="zh-CN" altLang="en-US" sz="2000" b="1" dirty="0">
                  <a:solidFill>
                    <a:schemeClr val="bg1"/>
                  </a:solidFill>
                  <a:sym typeface="+mn-ea"/>
                </a:endParaRPr>
              </a:p>
            </p:txBody>
          </p:sp>
        </p:grpSp>
        <p:cxnSp>
          <p:nvCxnSpPr>
            <p:cNvPr id="215" name="直接连接符 214"/>
            <p:cNvCxnSpPr/>
            <p:nvPr/>
          </p:nvCxnSpPr>
          <p:spPr>
            <a:xfrm>
              <a:off x="6745220" y="3103422"/>
              <a:ext cx="477368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5576372" y="4786006"/>
              <a:ext cx="594252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4402720" y="5874415"/>
              <a:ext cx="711618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断网场景</a:t>
            </a:r>
            <a:endParaRPr lang="zh-CN" altLang="en-US" sz="3200" b="1" smtClean="0">
              <a:solidFill>
                <a:schemeClr val="bg1"/>
              </a:solidFill>
              <a:latin typeface="+mj-lt"/>
              <a:cs typeface="+mj-lt"/>
              <a:sym typeface="+mn-ea"/>
            </a:endParaRPr>
          </a:p>
        </p:txBody>
      </p:sp>
      <p:sp>
        <p:nvSpPr>
          <p:cNvPr id="6" name="database_151078"/>
          <p:cNvSpPr>
            <a:spLocks noChangeAspect="1"/>
          </p:cNvSpPr>
          <p:nvPr/>
        </p:nvSpPr>
        <p:spPr bwMode="auto">
          <a:xfrm>
            <a:off x="5598160" y="200660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5" name="cardiogram_245422"/>
          <p:cNvSpPr>
            <a:spLocks noChangeAspect="1"/>
          </p:cNvSpPr>
          <p:nvPr/>
        </p:nvSpPr>
        <p:spPr bwMode="auto">
          <a:xfrm>
            <a:off x="4264660" y="214439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18" name="直接箭头连接符 17"/>
          <p:cNvCxnSpPr/>
          <p:nvPr/>
        </p:nvCxnSpPr>
        <p:spPr>
          <a:xfrm>
            <a:off x="4006850" y="4622800"/>
            <a:ext cx="267970" cy="1905"/>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7378065" y="4624705"/>
            <a:ext cx="280670" cy="952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21" name="database_151078"/>
          <p:cNvSpPr>
            <a:spLocks noChangeAspect="1"/>
          </p:cNvSpPr>
          <p:nvPr/>
        </p:nvSpPr>
        <p:spPr bwMode="auto">
          <a:xfrm>
            <a:off x="6126480" y="425958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22" name="database_151078"/>
          <p:cNvSpPr>
            <a:spLocks noChangeAspect="1"/>
          </p:cNvSpPr>
          <p:nvPr/>
        </p:nvSpPr>
        <p:spPr bwMode="auto">
          <a:xfrm>
            <a:off x="4344670" y="425958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24" name="直接箭头连接符 23"/>
          <p:cNvCxnSpPr/>
          <p:nvPr/>
        </p:nvCxnSpPr>
        <p:spPr>
          <a:xfrm>
            <a:off x="4846955" y="2358390"/>
            <a:ext cx="655955" cy="6350"/>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sp>
        <p:nvSpPr>
          <p:cNvPr id="25" name="cardiogram_245422"/>
          <p:cNvSpPr>
            <a:spLocks noChangeAspect="1"/>
          </p:cNvSpPr>
          <p:nvPr/>
        </p:nvSpPr>
        <p:spPr bwMode="auto">
          <a:xfrm>
            <a:off x="7726045" y="4415790"/>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26" name="cardiogram_245422"/>
          <p:cNvSpPr>
            <a:spLocks noChangeAspect="1"/>
          </p:cNvSpPr>
          <p:nvPr/>
        </p:nvSpPr>
        <p:spPr bwMode="auto">
          <a:xfrm>
            <a:off x="3505835" y="441007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48" name="文本框 47"/>
          <p:cNvSpPr txBox="1"/>
          <p:nvPr/>
        </p:nvSpPr>
        <p:spPr>
          <a:xfrm>
            <a:off x="5840095" y="196088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50" name="文本框 49"/>
          <p:cNvSpPr txBox="1"/>
          <p:nvPr/>
        </p:nvSpPr>
        <p:spPr>
          <a:xfrm>
            <a:off x="6369050" y="422402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1" name="wrong-access_73876"/>
          <p:cNvSpPr>
            <a:spLocks noChangeAspect="1"/>
          </p:cNvSpPr>
          <p:nvPr/>
        </p:nvSpPr>
        <p:spPr bwMode="auto">
          <a:xfrm>
            <a:off x="6080760" y="2236470"/>
            <a:ext cx="320675" cy="320675"/>
          </a:xfrm>
          <a:custGeom>
            <a:avLst/>
            <a:gdLst>
              <a:gd name="T0" fmla="*/ 2533 w 5067"/>
              <a:gd name="T1" fmla="*/ 0 h 5067"/>
              <a:gd name="T2" fmla="*/ 0 w 5067"/>
              <a:gd name="T3" fmla="*/ 2533 h 5067"/>
              <a:gd name="T4" fmla="*/ 2533 w 5067"/>
              <a:gd name="T5" fmla="*/ 5067 h 5067"/>
              <a:gd name="T6" fmla="*/ 5067 w 5067"/>
              <a:gd name="T7" fmla="*/ 2533 h 5067"/>
              <a:gd name="T8" fmla="*/ 2533 w 5067"/>
              <a:gd name="T9" fmla="*/ 0 h 5067"/>
              <a:gd name="T10" fmla="*/ 2533 w 5067"/>
              <a:gd name="T11" fmla="*/ 856 h 5067"/>
              <a:gd name="T12" fmla="*/ 3377 w 5067"/>
              <a:gd name="T13" fmla="*/ 1084 h 5067"/>
              <a:gd name="T14" fmla="*/ 1084 w 5067"/>
              <a:gd name="T15" fmla="*/ 3377 h 5067"/>
              <a:gd name="T16" fmla="*/ 856 w 5067"/>
              <a:gd name="T17" fmla="*/ 2533 h 5067"/>
              <a:gd name="T18" fmla="*/ 2533 w 5067"/>
              <a:gd name="T19" fmla="*/ 856 h 5067"/>
              <a:gd name="T20" fmla="*/ 2533 w 5067"/>
              <a:gd name="T21" fmla="*/ 4210 h 5067"/>
              <a:gd name="T22" fmla="*/ 1690 w 5067"/>
              <a:gd name="T23" fmla="*/ 3982 h 5067"/>
              <a:gd name="T24" fmla="*/ 3982 w 5067"/>
              <a:gd name="T25" fmla="*/ 1690 h 5067"/>
              <a:gd name="T26" fmla="*/ 4210 w 5067"/>
              <a:gd name="T27" fmla="*/ 2533 h 5067"/>
              <a:gd name="T28" fmla="*/ 2533 w 5067"/>
              <a:gd name="T29" fmla="*/ 4210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7" h="5067">
                <a:moveTo>
                  <a:pt x="2533" y="0"/>
                </a:moveTo>
                <a:cubicBezTo>
                  <a:pt x="1136" y="0"/>
                  <a:pt x="0" y="1136"/>
                  <a:pt x="0" y="2533"/>
                </a:cubicBezTo>
                <a:cubicBezTo>
                  <a:pt x="0" y="3930"/>
                  <a:pt x="1136" y="5067"/>
                  <a:pt x="2533" y="5067"/>
                </a:cubicBezTo>
                <a:cubicBezTo>
                  <a:pt x="3930" y="5067"/>
                  <a:pt x="5067" y="3930"/>
                  <a:pt x="5067" y="2533"/>
                </a:cubicBezTo>
                <a:cubicBezTo>
                  <a:pt x="5067" y="1136"/>
                  <a:pt x="3930" y="0"/>
                  <a:pt x="2533" y="0"/>
                </a:cubicBezTo>
                <a:close/>
                <a:moveTo>
                  <a:pt x="2533" y="856"/>
                </a:moveTo>
                <a:cubicBezTo>
                  <a:pt x="2841" y="856"/>
                  <a:pt x="3129" y="939"/>
                  <a:pt x="3377" y="1084"/>
                </a:cubicBezTo>
                <a:lnTo>
                  <a:pt x="1084" y="3377"/>
                </a:lnTo>
                <a:cubicBezTo>
                  <a:pt x="939" y="3129"/>
                  <a:pt x="856" y="2841"/>
                  <a:pt x="856" y="2533"/>
                </a:cubicBezTo>
                <a:cubicBezTo>
                  <a:pt x="856" y="1609"/>
                  <a:pt x="1609" y="856"/>
                  <a:pt x="2533" y="856"/>
                </a:cubicBezTo>
                <a:close/>
                <a:moveTo>
                  <a:pt x="2533" y="4210"/>
                </a:moveTo>
                <a:cubicBezTo>
                  <a:pt x="2226" y="4210"/>
                  <a:pt x="1938" y="4127"/>
                  <a:pt x="1690" y="3982"/>
                </a:cubicBezTo>
                <a:lnTo>
                  <a:pt x="3982" y="1690"/>
                </a:lnTo>
                <a:cubicBezTo>
                  <a:pt x="4127" y="1938"/>
                  <a:pt x="4210" y="2226"/>
                  <a:pt x="4210" y="2533"/>
                </a:cubicBezTo>
                <a:cubicBezTo>
                  <a:pt x="4210" y="3458"/>
                  <a:pt x="3458" y="4210"/>
                  <a:pt x="2533" y="4210"/>
                </a:cubicBezTo>
                <a:close/>
              </a:path>
            </a:pathLst>
          </a:custGeom>
          <a:solidFill>
            <a:srgbClr val="FF0000"/>
          </a:solidFill>
          <a:ln>
            <a:noFill/>
          </a:ln>
        </p:spPr>
      </p:sp>
      <p:sp>
        <p:nvSpPr>
          <p:cNvPr id="52" name="victory_231483"/>
          <p:cNvSpPr>
            <a:spLocks noChangeAspect="1"/>
          </p:cNvSpPr>
          <p:nvPr/>
        </p:nvSpPr>
        <p:spPr bwMode="auto">
          <a:xfrm>
            <a:off x="5189220" y="4616450"/>
            <a:ext cx="280670" cy="484505"/>
          </a:xfrm>
          <a:custGeom>
            <a:avLst/>
            <a:gdLst>
              <a:gd name="T0" fmla="*/ 3817 w 3963"/>
              <a:gd name="T1" fmla="*/ 3304 h 6827"/>
              <a:gd name="T2" fmla="*/ 3828 w 3963"/>
              <a:gd name="T3" fmla="*/ 3201 h 6827"/>
              <a:gd name="T4" fmla="*/ 3818 w 3963"/>
              <a:gd name="T5" fmla="*/ 3095 h 6827"/>
              <a:gd name="T6" fmla="*/ 3785 w 3963"/>
              <a:gd name="T7" fmla="*/ 2987 h 6827"/>
              <a:gd name="T8" fmla="*/ 3773 w 3963"/>
              <a:gd name="T9" fmla="*/ 2956 h 6827"/>
              <a:gd name="T10" fmla="*/ 3718 w 3963"/>
              <a:gd name="T11" fmla="*/ 2868 h 6827"/>
              <a:gd name="T12" fmla="*/ 3647 w 3963"/>
              <a:gd name="T13" fmla="*/ 2792 h 6827"/>
              <a:gd name="T14" fmla="*/ 3563 w 3963"/>
              <a:gd name="T15" fmla="*/ 2731 h 6827"/>
              <a:gd name="T16" fmla="*/ 3370 w 3963"/>
              <a:gd name="T17" fmla="*/ 2664 h 6827"/>
              <a:gd name="T18" fmla="*/ 3272 w 3963"/>
              <a:gd name="T19" fmla="*/ 2659 h 6827"/>
              <a:gd name="T20" fmla="*/ 3173 w 3963"/>
              <a:gd name="T21" fmla="*/ 2673 h 6827"/>
              <a:gd name="T22" fmla="*/ 3119 w 3963"/>
              <a:gd name="T23" fmla="*/ 2687 h 6827"/>
              <a:gd name="T24" fmla="*/ 3114 w 3963"/>
              <a:gd name="T25" fmla="*/ 2638 h 6827"/>
              <a:gd name="T26" fmla="*/ 3096 w 3963"/>
              <a:gd name="T27" fmla="*/ 2544 h 6827"/>
              <a:gd name="T28" fmla="*/ 3064 w 3963"/>
              <a:gd name="T29" fmla="*/ 2457 h 6827"/>
              <a:gd name="T30" fmla="*/ 3000 w 3963"/>
              <a:gd name="T31" fmla="*/ 2360 h 6827"/>
              <a:gd name="T32" fmla="*/ 2930 w 3963"/>
              <a:gd name="T33" fmla="*/ 2288 h 6827"/>
              <a:gd name="T34" fmla="*/ 2851 w 3963"/>
              <a:gd name="T35" fmla="*/ 2232 h 6827"/>
              <a:gd name="T36" fmla="*/ 2742 w 3963"/>
              <a:gd name="T37" fmla="*/ 2184 h 6827"/>
              <a:gd name="T38" fmla="*/ 2597 w 3963"/>
              <a:gd name="T39" fmla="*/ 2159 h 6827"/>
              <a:gd name="T40" fmla="*/ 2490 w 3963"/>
              <a:gd name="T41" fmla="*/ 2164 h 6827"/>
              <a:gd name="T42" fmla="*/ 2389 w 3963"/>
              <a:gd name="T43" fmla="*/ 2191 h 6827"/>
              <a:gd name="T44" fmla="*/ 2623 w 3963"/>
              <a:gd name="T45" fmla="*/ 726 h 6827"/>
              <a:gd name="T46" fmla="*/ 2114 w 3963"/>
              <a:gd name="T47" fmla="*/ 0 h 6827"/>
              <a:gd name="T48" fmla="*/ 1324 w 3963"/>
              <a:gd name="T49" fmla="*/ 2127 h 6827"/>
              <a:gd name="T50" fmla="*/ 557 w 3963"/>
              <a:gd name="T51" fmla="*/ 120 h 6827"/>
              <a:gd name="T52" fmla="*/ 26 w 3963"/>
              <a:gd name="T53" fmla="*/ 834 h 6827"/>
              <a:gd name="T54" fmla="*/ 519 w 3963"/>
              <a:gd name="T55" fmla="*/ 3892 h 6827"/>
              <a:gd name="T56" fmla="*/ 11 w 3963"/>
              <a:gd name="T57" fmla="*/ 4896 h 6827"/>
              <a:gd name="T58" fmla="*/ 489 w 3963"/>
              <a:gd name="T59" fmla="*/ 5922 h 6827"/>
              <a:gd name="T60" fmla="*/ 967 w 3963"/>
              <a:gd name="T61" fmla="*/ 6827 h 6827"/>
              <a:gd name="T62" fmla="*/ 3603 w 3963"/>
              <a:gd name="T63" fmla="*/ 6349 h 6827"/>
              <a:gd name="T64" fmla="*/ 3963 w 3963"/>
              <a:gd name="T65" fmla="*/ 4431 h 6827"/>
              <a:gd name="T66" fmla="*/ 1905 w 3963"/>
              <a:gd name="T67" fmla="*/ 2998 h 6827"/>
              <a:gd name="T68" fmla="*/ 733 w 3963"/>
              <a:gd name="T69" fmla="*/ 3735 h 6827"/>
              <a:gd name="T70" fmla="*/ 263 w 3963"/>
              <a:gd name="T71" fmla="*/ 799 h 6827"/>
              <a:gd name="T72" fmla="*/ 557 w 3963"/>
              <a:gd name="T73" fmla="*/ 359 h 6827"/>
              <a:gd name="T74" fmla="*/ 1209 w 3963"/>
              <a:gd name="T75" fmla="*/ 2894 h 6827"/>
              <a:gd name="T76" fmla="*/ 1328 w 3963"/>
              <a:gd name="T77" fmla="*/ 2994 h 6827"/>
              <a:gd name="T78" fmla="*/ 1805 w 3963"/>
              <a:gd name="T79" fmla="*/ 619 h 6827"/>
              <a:gd name="T80" fmla="*/ 2340 w 3963"/>
              <a:gd name="T81" fmla="*/ 383 h 6827"/>
              <a:gd name="T82" fmla="*/ 2023 w 3963"/>
              <a:gd name="T83" fmla="*/ 2649 h 6827"/>
              <a:gd name="T84" fmla="*/ 1905 w 3963"/>
              <a:gd name="T85" fmla="*/ 2998 h 6827"/>
              <a:gd name="T86" fmla="*/ 2022 w 3963"/>
              <a:gd name="T87" fmla="*/ 4343 h 6827"/>
              <a:gd name="T88" fmla="*/ 1949 w 3963"/>
              <a:gd name="T89" fmla="*/ 4311 h 6827"/>
              <a:gd name="T90" fmla="*/ 2370 w 3963"/>
              <a:gd name="T91" fmla="*/ 3661 h 6827"/>
              <a:gd name="T92" fmla="*/ 2344 w 3963"/>
              <a:gd name="T93" fmla="*/ 3213 h 6827"/>
              <a:gd name="T94" fmla="*/ 2297 w 3963"/>
              <a:gd name="T95" fmla="*/ 2590 h 6827"/>
              <a:gd name="T96" fmla="*/ 2684 w 3963"/>
              <a:gd name="T97" fmla="*/ 2418 h 6827"/>
              <a:gd name="T98" fmla="*/ 2863 w 3963"/>
              <a:gd name="T99" fmla="*/ 2785 h 6827"/>
              <a:gd name="T100" fmla="*/ 2389 w 3963"/>
              <a:gd name="T101" fmla="*/ 4164 h 6827"/>
              <a:gd name="T102" fmla="*/ 3572 w 3963"/>
              <a:gd name="T103" fmla="*/ 3302 h 6827"/>
              <a:gd name="T104" fmla="*/ 2994 w 3963"/>
              <a:gd name="T105" fmla="*/ 4711 h 6827"/>
              <a:gd name="T106" fmla="*/ 2580 w 3963"/>
              <a:gd name="T107" fmla="*/ 4345 h 6827"/>
              <a:gd name="T108" fmla="*/ 2616 w 3963"/>
              <a:gd name="T109" fmla="*/ 4242 h 6827"/>
              <a:gd name="T110" fmla="*/ 3015 w 3963"/>
              <a:gd name="T111" fmla="*/ 3086 h 6827"/>
              <a:gd name="T112" fmla="*/ 3047 w 3963"/>
              <a:gd name="T113" fmla="*/ 3026 h 6827"/>
              <a:gd name="T114" fmla="*/ 3093 w 3963"/>
              <a:gd name="T115" fmla="*/ 2975 h 6827"/>
              <a:gd name="T116" fmla="*/ 3160 w 3963"/>
              <a:gd name="T117" fmla="*/ 2928 h 6827"/>
              <a:gd name="T118" fmla="*/ 3244 w 3963"/>
              <a:gd name="T119" fmla="*/ 2903 h 6827"/>
              <a:gd name="T120" fmla="*/ 3320 w 3963"/>
              <a:gd name="T121" fmla="*/ 2900 h 6827"/>
              <a:gd name="T122" fmla="*/ 3389 w 3963"/>
              <a:gd name="T123" fmla="*/ 2914 h 6827"/>
              <a:gd name="T124" fmla="*/ 3572 w 3963"/>
              <a:gd name="T125" fmla="*/ 33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3" h="6827">
                <a:moveTo>
                  <a:pt x="3810" y="3344"/>
                </a:moveTo>
                <a:cubicBezTo>
                  <a:pt x="3814" y="3331"/>
                  <a:pt x="3814" y="3318"/>
                  <a:pt x="3817" y="3304"/>
                </a:cubicBezTo>
                <a:cubicBezTo>
                  <a:pt x="3821" y="3288"/>
                  <a:pt x="3824" y="3272"/>
                  <a:pt x="3826" y="3255"/>
                </a:cubicBezTo>
                <a:cubicBezTo>
                  <a:pt x="3828" y="3237"/>
                  <a:pt x="3828" y="3219"/>
                  <a:pt x="3828" y="3201"/>
                </a:cubicBezTo>
                <a:cubicBezTo>
                  <a:pt x="3828" y="3184"/>
                  <a:pt x="3829" y="3168"/>
                  <a:pt x="3828" y="3152"/>
                </a:cubicBezTo>
                <a:cubicBezTo>
                  <a:pt x="3826" y="3133"/>
                  <a:pt x="3822" y="3114"/>
                  <a:pt x="3818" y="3095"/>
                </a:cubicBezTo>
                <a:cubicBezTo>
                  <a:pt x="3815" y="3080"/>
                  <a:pt x="3814" y="3066"/>
                  <a:pt x="3810" y="3052"/>
                </a:cubicBezTo>
                <a:cubicBezTo>
                  <a:pt x="3803" y="3029"/>
                  <a:pt x="3794" y="3008"/>
                  <a:pt x="3785" y="2987"/>
                </a:cubicBezTo>
                <a:cubicBezTo>
                  <a:pt x="3782" y="2978"/>
                  <a:pt x="3780" y="2969"/>
                  <a:pt x="3775" y="2960"/>
                </a:cubicBezTo>
                <a:cubicBezTo>
                  <a:pt x="3775" y="2959"/>
                  <a:pt x="3774" y="2958"/>
                  <a:pt x="3773" y="2956"/>
                </a:cubicBezTo>
                <a:cubicBezTo>
                  <a:pt x="3761" y="2933"/>
                  <a:pt x="3747" y="2912"/>
                  <a:pt x="3733" y="2891"/>
                </a:cubicBezTo>
                <a:cubicBezTo>
                  <a:pt x="3727" y="2883"/>
                  <a:pt x="3723" y="2875"/>
                  <a:pt x="3718" y="2868"/>
                </a:cubicBezTo>
                <a:cubicBezTo>
                  <a:pt x="3703" y="2848"/>
                  <a:pt x="3685" y="2831"/>
                  <a:pt x="3667" y="2813"/>
                </a:cubicBezTo>
                <a:cubicBezTo>
                  <a:pt x="3660" y="2806"/>
                  <a:pt x="3654" y="2798"/>
                  <a:pt x="3647" y="2792"/>
                </a:cubicBezTo>
                <a:cubicBezTo>
                  <a:pt x="3628" y="2775"/>
                  <a:pt x="3606" y="2760"/>
                  <a:pt x="3583" y="2746"/>
                </a:cubicBezTo>
                <a:cubicBezTo>
                  <a:pt x="3576" y="2741"/>
                  <a:pt x="3570" y="2735"/>
                  <a:pt x="3563" y="2731"/>
                </a:cubicBezTo>
                <a:cubicBezTo>
                  <a:pt x="3533" y="2714"/>
                  <a:pt x="3501" y="2699"/>
                  <a:pt x="3467" y="2687"/>
                </a:cubicBezTo>
                <a:cubicBezTo>
                  <a:pt x="3435" y="2676"/>
                  <a:pt x="3402" y="2669"/>
                  <a:pt x="3370" y="2664"/>
                </a:cubicBezTo>
                <a:cubicBezTo>
                  <a:pt x="3360" y="2663"/>
                  <a:pt x="3350" y="2663"/>
                  <a:pt x="3340" y="2662"/>
                </a:cubicBezTo>
                <a:cubicBezTo>
                  <a:pt x="3317" y="2660"/>
                  <a:pt x="3295" y="2658"/>
                  <a:pt x="3272" y="2659"/>
                </a:cubicBezTo>
                <a:cubicBezTo>
                  <a:pt x="3260" y="2660"/>
                  <a:pt x="3249" y="2661"/>
                  <a:pt x="3238" y="2662"/>
                </a:cubicBezTo>
                <a:cubicBezTo>
                  <a:pt x="3216" y="2664"/>
                  <a:pt x="3195" y="2668"/>
                  <a:pt x="3173" y="2673"/>
                </a:cubicBezTo>
                <a:cubicBezTo>
                  <a:pt x="3163" y="2675"/>
                  <a:pt x="3152" y="2678"/>
                  <a:pt x="3141" y="2681"/>
                </a:cubicBezTo>
                <a:cubicBezTo>
                  <a:pt x="3134" y="2683"/>
                  <a:pt x="3126" y="2684"/>
                  <a:pt x="3119" y="2687"/>
                </a:cubicBezTo>
                <a:cubicBezTo>
                  <a:pt x="3118" y="2680"/>
                  <a:pt x="3117" y="2674"/>
                  <a:pt x="3117" y="2667"/>
                </a:cubicBezTo>
                <a:cubicBezTo>
                  <a:pt x="3116" y="2657"/>
                  <a:pt x="3115" y="2648"/>
                  <a:pt x="3114" y="2638"/>
                </a:cubicBezTo>
                <a:cubicBezTo>
                  <a:pt x="3112" y="2615"/>
                  <a:pt x="3108" y="2593"/>
                  <a:pt x="3103" y="2572"/>
                </a:cubicBezTo>
                <a:cubicBezTo>
                  <a:pt x="3101" y="2562"/>
                  <a:pt x="3099" y="2553"/>
                  <a:pt x="3096" y="2544"/>
                </a:cubicBezTo>
                <a:cubicBezTo>
                  <a:pt x="3089" y="2519"/>
                  <a:pt x="3080" y="2494"/>
                  <a:pt x="3069" y="2470"/>
                </a:cubicBezTo>
                <a:cubicBezTo>
                  <a:pt x="3067" y="2466"/>
                  <a:pt x="3065" y="2461"/>
                  <a:pt x="3064" y="2457"/>
                </a:cubicBezTo>
                <a:cubicBezTo>
                  <a:pt x="3050" y="2430"/>
                  <a:pt x="3033" y="2403"/>
                  <a:pt x="3015" y="2378"/>
                </a:cubicBezTo>
                <a:cubicBezTo>
                  <a:pt x="3010" y="2372"/>
                  <a:pt x="3005" y="2366"/>
                  <a:pt x="3000" y="2360"/>
                </a:cubicBezTo>
                <a:cubicBezTo>
                  <a:pt x="2985" y="2342"/>
                  <a:pt x="2969" y="2324"/>
                  <a:pt x="2952" y="2308"/>
                </a:cubicBezTo>
                <a:cubicBezTo>
                  <a:pt x="2945" y="2301"/>
                  <a:pt x="2938" y="2295"/>
                  <a:pt x="2930" y="2288"/>
                </a:cubicBezTo>
                <a:cubicBezTo>
                  <a:pt x="2912" y="2273"/>
                  <a:pt x="2894" y="2260"/>
                  <a:pt x="2875" y="2247"/>
                </a:cubicBezTo>
                <a:cubicBezTo>
                  <a:pt x="2867" y="2242"/>
                  <a:pt x="2859" y="2237"/>
                  <a:pt x="2851" y="2232"/>
                </a:cubicBezTo>
                <a:cubicBezTo>
                  <a:pt x="2823" y="2216"/>
                  <a:pt x="2794" y="2202"/>
                  <a:pt x="2762" y="2191"/>
                </a:cubicBezTo>
                <a:lnTo>
                  <a:pt x="2742" y="2184"/>
                </a:lnTo>
                <a:cubicBezTo>
                  <a:pt x="2708" y="2173"/>
                  <a:pt x="2674" y="2165"/>
                  <a:pt x="2640" y="2160"/>
                </a:cubicBezTo>
                <a:cubicBezTo>
                  <a:pt x="2626" y="2158"/>
                  <a:pt x="2612" y="2159"/>
                  <a:pt x="2597" y="2159"/>
                </a:cubicBezTo>
                <a:cubicBezTo>
                  <a:pt x="2577" y="2158"/>
                  <a:pt x="2557" y="2156"/>
                  <a:pt x="2537" y="2157"/>
                </a:cubicBezTo>
                <a:cubicBezTo>
                  <a:pt x="2521" y="2158"/>
                  <a:pt x="2506" y="2162"/>
                  <a:pt x="2490" y="2164"/>
                </a:cubicBezTo>
                <a:cubicBezTo>
                  <a:pt x="2472" y="2167"/>
                  <a:pt x="2455" y="2168"/>
                  <a:pt x="2438" y="2173"/>
                </a:cubicBezTo>
                <a:cubicBezTo>
                  <a:pt x="2421" y="2177"/>
                  <a:pt x="2405" y="2184"/>
                  <a:pt x="2389" y="2191"/>
                </a:cubicBezTo>
                <a:cubicBezTo>
                  <a:pt x="2375" y="2195"/>
                  <a:pt x="2362" y="2199"/>
                  <a:pt x="2349" y="2204"/>
                </a:cubicBezTo>
                <a:lnTo>
                  <a:pt x="2623" y="726"/>
                </a:lnTo>
                <a:cubicBezTo>
                  <a:pt x="2655" y="554"/>
                  <a:pt x="2626" y="386"/>
                  <a:pt x="2541" y="254"/>
                </a:cubicBezTo>
                <a:cubicBezTo>
                  <a:pt x="2439" y="95"/>
                  <a:pt x="2280" y="0"/>
                  <a:pt x="2114" y="0"/>
                </a:cubicBezTo>
                <a:cubicBezTo>
                  <a:pt x="1820" y="0"/>
                  <a:pt x="1617" y="291"/>
                  <a:pt x="1568" y="580"/>
                </a:cubicBezTo>
                <a:lnTo>
                  <a:pt x="1324" y="2127"/>
                </a:lnTo>
                <a:lnTo>
                  <a:pt x="1085" y="692"/>
                </a:lnTo>
                <a:cubicBezTo>
                  <a:pt x="971" y="194"/>
                  <a:pt x="705" y="120"/>
                  <a:pt x="557" y="120"/>
                </a:cubicBezTo>
                <a:cubicBezTo>
                  <a:pt x="390" y="120"/>
                  <a:pt x="226" y="214"/>
                  <a:pt x="120" y="371"/>
                </a:cubicBezTo>
                <a:cubicBezTo>
                  <a:pt x="34" y="499"/>
                  <a:pt x="0" y="663"/>
                  <a:pt x="26" y="834"/>
                </a:cubicBezTo>
                <a:lnTo>
                  <a:pt x="372" y="3137"/>
                </a:lnTo>
                <a:lnTo>
                  <a:pt x="519" y="3892"/>
                </a:lnTo>
                <a:lnTo>
                  <a:pt x="417" y="3977"/>
                </a:lnTo>
                <a:cubicBezTo>
                  <a:pt x="44" y="4240"/>
                  <a:pt x="11" y="4513"/>
                  <a:pt x="11" y="4896"/>
                </a:cubicBezTo>
                <a:cubicBezTo>
                  <a:pt x="10" y="4901"/>
                  <a:pt x="10" y="4906"/>
                  <a:pt x="10" y="4910"/>
                </a:cubicBezTo>
                <a:cubicBezTo>
                  <a:pt x="10" y="5425"/>
                  <a:pt x="363" y="5803"/>
                  <a:pt x="489" y="5922"/>
                </a:cubicBezTo>
                <a:lnTo>
                  <a:pt x="489" y="6349"/>
                </a:lnTo>
                <a:cubicBezTo>
                  <a:pt x="489" y="6612"/>
                  <a:pt x="703" y="6827"/>
                  <a:pt x="967" y="6827"/>
                </a:cubicBezTo>
                <a:lnTo>
                  <a:pt x="3132" y="6827"/>
                </a:lnTo>
                <a:cubicBezTo>
                  <a:pt x="3394" y="6827"/>
                  <a:pt x="3601" y="6617"/>
                  <a:pt x="3603" y="6349"/>
                </a:cubicBezTo>
                <a:lnTo>
                  <a:pt x="3604" y="5907"/>
                </a:lnTo>
                <a:cubicBezTo>
                  <a:pt x="3953" y="5435"/>
                  <a:pt x="3963" y="5267"/>
                  <a:pt x="3963" y="4431"/>
                </a:cubicBezTo>
                <a:cubicBezTo>
                  <a:pt x="3963" y="3987"/>
                  <a:pt x="3844" y="3481"/>
                  <a:pt x="3810" y="3344"/>
                </a:cubicBezTo>
                <a:close/>
                <a:moveTo>
                  <a:pt x="1905" y="2998"/>
                </a:moveTo>
                <a:cubicBezTo>
                  <a:pt x="1799" y="3010"/>
                  <a:pt x="1669" y="3054"/>
                  <a:pt x="1515" y="3157"/>
                </a:cubicBezTo>
                <a:cubicBezTo>
                  <a:pt x="1363" y="3259"/>
                  <a:pt x="1043" y="3499"/>
                  <a:pt x="733" y="3735"/>
                </a:cubicBezTo>
                <a:lnTo>
                  <a:pt x="608" y="3096"/>
                </a:lnTo>
                <a:lnTo>
                  <a:pt x="263" y="799"/>
                </a:lnTo>
                <a:cubicBezTo>
                  <a:pt x="246" y="687"/>
                  <a:pt x="266" y="583"/>
                  <a:pt x="318" y="506"/>
                </a:cubicBezTo>
                <a:cubicBezTo>
                  <a:pt x="380" y="414"/>
                  <a:pt x="469" y="359"/>
                  <a:pt x="557" y="359"/>
                </a:cubicBezTo>
                <a:cubicBezTo>
                  <a:pt x="727" y="359"/>
                  <a:pt x="811" y="569"/>
                  <a:pt x="850" y="738"/>
                </a:cubicBezTo>
                <a:lnTo>
                  <a:pt x="1209" y="2894"/>
                </a:lnTo>
                <a:cubicBezTo>
                  <a:pt x="1219" y="2952"/>
                  <a:pt x="1269" y="2994"/>
                  <a:pt x="1327" y="2994"/>
                </a:cubicBezTo>
                <a:lnTo>
                  <a:pt x="1328" y="2994"/>
                </a:lnTo>
                <a:cubicBezTo>
                  <a:pt x="1387" y="2994"/>
                  <a:pt x="1436" y="2951"/>
                  <a:pt x="1446" y="2893"/>
                </a:cubicBezTo>
                <a:lnTo>
                  <a:pt x="1805" y="619"/>
                </a:lnTo>
                <a:cubicBezTo>
                  <a:pt x="1836" y="436"/>
                  <a:pt x="1963" y="240"/>
                  <a:pt x="2114" y="240"/>
                </a:cubicBezTo>
                <a:cubicBezTo>
                  <a:pt x="2199" y="240"/>
                  <a:pt x="2281" y="292"/>
                  <a:pt x="2340" y="383"/>
                </a:cubicBezTo>
                <a:cubicBezTo>
                  <a:pt x="2391" y="464"/>
                  <a:pt x="2408" y="570"/>
                  <a:pt x="2387" y="683"/>
                </a:cubicBezTo>
                <a:lnTo>
                  <a:pt x="2023" y="2649"/>
                </a:lnTo>
                <a:lnTo>
                  <a:pt x="1906" y="2990"/>
                </a:lnTo>
                <a:cubicBezTo>
                  <a:pt x="1905" y="2993"/>
                  <a:pt x="1906" y="2995"/>
                  <a:pt x="1905" y="2998"/>
                </a:cubicBezTo>
                <a:close/>
                <a:moveTo>
                  <a:pt x="2242" y="4329"/>
                </a:moveTo>
                <a:cubicBezTo>
                  <a:pt x="2173" y="4363"/>
                  <a:pt x="2095" y="4368"/>
                  <a:pt x="2022" y="4343"/>
                </a:cubicBezTo>
                <a:lnTo>
                  <a:pt x="2002" y="4336"/>
                </a:lnTo>
                <a:cubicBezTo>
                  <a:pt x="1983" y="4330"/>
                  <a:pt x="1965" y="4321"/>
                  <a:pt x="1949" y="4311"/>
                </a:cubicBezTo>
                <a:cubicBezTo>
                  <a:pt x="2155" y="4053"/>
                  <a:pt x="2307" y="3820"/>
                  <a:pt x="2370" y="3662"/>
                </a:cubicBezTo>
                <a:cubicBezTo>
                  <a:pt x="2370" y="3661"/>
                  <a:pt x="2370" y="3661"/>
                  <a:pt x="2370" y="3661"/>
                </a:cubicBezTo>
                <a:cubicBezTo>
                  <a:pt x="2370" y="3660"/>
                  <a:pt x="2371" y="3660"/>
                  <a:pt x="2371" y="3660"/>
                </a:cubicBezTo>
                <a:cubicBezTo>
                  <a:pt x="2429" y="3507"/>
                  <a:pt x="2416" y="3341"/>
                  <a:pt x="2344" y="3213"/>
                </a:cubicBezTo>
                <a:cubicBezTo>
                  <a:pt x="2303" y="3120"/>
                  <a:pt x="2241" y="3036"/>
                  <a:pt x="2164" y="2977"/>
                </a:cubicBezTo>
                <a:lnTo>
                  <a:pt x="2297" y="2590"/>
                </a:lnTo>
                <a:cubicBezTo>
                  <a:pt x="2349" y="2440"/>
                  <a:pt x="2513" y="2359"/>
                  <a:pt x="2664" y="2411"/>
                </a:cubicBezTo>
                <a:lnTo>
                  <a:pt x="2684" y="2418"/>
                </a:lnTo>
                <a:lnTo>
                  <a:pt x="2684" y="2418"/>
                </a:lnTo>
                <a:cubicBezTo>
                  <a:pt x="2835" y="2470"/>
                  <a:pt x="2915" y="2634"/>
                  <a:pt x="2863" y="2785"/>
                </a:cubicBezTo>
                <a:lnTo>
                  <a:pt x="2782" y="3021"/>
                </a:lnTo>
                <a:lnTo>
                  <a:pt x="2389" y="4164"/>
                </a:lnTo>
                <a:cubicBezTo>
                  <a:pt x="2364" y="4237"/>
                  <a:pt x="2312" y="4295"/>
                  <a:pt x="2242" y="4329"/>
                </a:cubicBezTo>
                <a:close/>
                <a:moveTo>
                  <a:pt x="3572" y="3302"/>
                </a:moveTo>
                <a:lnTo>
                  <a:pt x="3146" y="4540"/>
                </a:lnTo>
                <a:cubicBezTo>
                  <a:pt x="3120" y="4615"/>
                  <a:pt x="3066" y="4676"/>
                  <a:pt x="2994" y="4711"/>
                </a:cubicBezTo>
                <a:cubicBezTo>
                  <a:pt x="2922" y="4746"/>
                  <a:pt x="2841" y="4752"/>
                  <a:pt x="2766" y="4726"/>
                </a:cubicBezTo>
                <a:cubicBezTo>
                  <a:pt x="2610" y="4672"/>
                  <a:pt x="2526" y="4501"/>
                  <a:pt x="2580" y="4345"/>
                </a:cubicBezTo>
                <a:lnTo>
                  <a:pt x="2615" y="4242"/>
                </a:lnTo>
                <a:cubicBezTo>
                  <a:pt x="2615" y="4242"/>
                  <a:pt x="2615" y="4242"/>
                  <a:pt x="2616" y="4242"/>
                </a:cubicBezTo>
                <a:lnTo>
                  <a:pt x="3009" y="3099"/>
                </a:lnTo>
                <a:cubicBezTo>
                  <a:pt x="3010" y="3094"/>
                  <a:pt x="3013" y="3090"/>
                  <a:pt x="3015" y="3086"/>
                </a:cubicBezTo>
                <a:cubicBezTo>
                  <a:pt x="3020" y="3072"/>
                  <a:pt x="3026" y="3058"/>
                  <a:pt x="3034" y="3045"/>
                </a:cubicBezTo>
                <a:cubicBezTo>
                  <a:pt x="3038" y="3038"/>
                  <a:pt x="3043" y="3032"/>
                  <a:pt x="3047" y="3026"/>
                </a:cubicBezTo>
                <a:cubicBezTo>
                  <a:pt x="3054" y="3016"/>
                  <a:pt x="3060" y="3006"/>
                  <a:pt x="3068" y="2998"/>
                </a:cubicBezTo>
                <a:cubicBezTo>
                  <a:pt x="3076" y="2989"/>
                  <a:pt x="3085" y="2982"/>
                  <a:pt x="3093" y="2975"/>
                </a:cubicBezTo>
                <a:cubicBezTo>
                  <a:pt x="3099" y="2969"/>
                  <a:pt x="3105" y="2963"/>
                  <a:pt x="3111" y="2959"/>
                </a:cubicBezTo>
                <a:cubicBezTo>
                  <a:pt x="3126" y="2947"/>
                  <a:pt x="3143" y="2937"/>
                  <a:pt x="3160" y="2928"/>
                </a:cubicBezTo>
                <a:cubicBezTo>
                  <a:pt x="3180" y="2919"/>
                  <a:pt x="3200" y="2912"/>
                  <a:pt x="3220" y="2907"/>
                </a:cubicBezTo>
                <a:cubicBezTo>
                  <a:pt x="3228" y="2905"/>
                  <a:pt x="3236" y="2904"/>
                  <a:pt x="3244" y="2903"/>
                </a:cubicBezTo>
                <a:cubicBezTo>
                  <a:pt x="3256" y="2901"/>
                  <a:pt x="3269" y="2899"/>
                  <a:pt x="3282" y="2899"/>
                </a:cubicBezTo>
                <a:cubicBezTo>
                  <a:pt x="3294" y="2898"/>
                  <a:pt x="3307" y="2898"/>
                  <a:pt x="3320" y="2900"/>
                </a:cubicBezTo>
                <a:cubicBezTo>
                  <a:pt x="3325" y="2900"/>
                  <a:pt x="3329" y="2900"/>
                  <a:pt x="3334" y="2901"/>
                </a:cubicBezTo>
                <a:cubicBezTo>
                  <a:pt x="3352" y="2903"/>
                  <a:pt x="3371" y="2907"/>
                  <a:pt x="3389" y="2914"/>
                </a:cubicBezTo>
                <a:cubicBezTo>
                  <a:pt x="3464" y="2939"/>
                  <a:pt x="3525" y="2993"/>
                  <a:pt x="3560" y="3066"/>
                </a:cubicBezTo>
                <a:cubicBezTo>
                  <a:pt x="3595" y="3138"/>
                  <a:pt x="3601" y="3219"/>
                  <a:pt x="3572" y="3302"/>
                </a:cubicBezTo>
                <a:close/>
              </a:path>
            </a:pathLst>
          </a:custGeom>
          <a:solidFill>
            <a:srgbClr val="FFC000"/>
          </a:solidFill>
          <a:ln>
            <a:noFill/>
          </a:ln>
        </p:spPr>
      </p:sp>
      <p:sp>
        <p:nvSpPr>
          <p:cNvPr id="70" name="文本框 69"/>
          <p:cNvSpPr txBox="1"/>
          <p:nvPr/>
        </p:nvSpPr>
        <p:spPr>
          <a:xfrm>
            <a:off x="3909695" y="420560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1" name="文本框 70"/>
          <p:cNvSpPr txBox="1"/>
          <p:nvPr/>
        </p:nvSpPr>
        <p:spPr>
          <a:xfrm>
            <a:off x="7319010" y="4220210"/>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2" name="文本框 71"/>
          <p:cNvSpPr txBox="1"/>
          <p:nvPr/>
        </p:nvSpPr>
        <p:spPr>
          <a:xfrm>
            <a:off x="4899660" y="190182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2" name="文本框 1"/>
          <p:cNvSpPr txBox="1"/>
          <p:nvPr/>
        </p:nvSpPr>
        <p:spPr>
          <a:xfrm>
            <a:off x="4400550" y="4232910"/>
            <a:ext cx="1151255" cy="275590"/>
          </a:xfrm>
          <a:prstGeom prst="rect">
            <a:avLst/>
          </a:prstGeom>
          <a:noFill/>
        </p:spPr>
        <p:txBody>
          <a:bodyPr wrap="square" rtlCol="0">
            <a:spAutoFit/>
          </a:bodyPr>
          <a:p>
            <a:r>
              <a:rPr lang="en-US" altLang="zh-CN" sz="1200">
                <a:solidFill>
                  <a:schemeClr val="bg1"/>
                </a:solidFill>
              </a:rPr>
              <a:t>New  Primary</a:t>
            </a:r>
            <a:endParaRPr lang="en-US" altLang="zh-CN" sz="1200">
              <a:solidFill>
                <a:schemeClr val="bg1"/>
              </a:solidFill>
            </a:endParaRPr>
          </a:p>
        </p:txBody>
      </p:sp>
      <p:cxnSp>
        <p:nvCxnSpPr>
          <p:cNvPr id="8" name="直接箭头连接符 7"/>
          <p:cNvCxnSpPr>
            <a:stCxn id="22" idx="45"/>
            <a:endCxn id="21" idx="39"/>
          </p:cNvCxnSpPr>
          <p:nvPr/>
        </p:nvCxnSpPr>
        <p:spPr>
          <a:xfrm>
            <a:off x="5516245" y="4623435"/>
            <a:ext cx="6102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598795" y="4298315"/>
            <a:ext cx="527685"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cxnSp>
        <p:nvCxnSpPr>
          <p:cNvPr id="10" name="直接箭头连接符 9"/>
          <p:cNvCxnSpPr/>
          <p:nvPr/>
        </p:nvCxnSpPr>
        <p:spPr>
          <a:xfrm flipH="1">
            <a:off x="5854065" y="4884420"/>
            <a:ext cx="2032000" cy="99250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5126355" y="5130165"/>
            <a:ext cx="690245" cy="69024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7336790" y="2071370"/>
            <a:ext cx="1329055" cy="892810"/>
            <a:chOff x="11576" y="2778"/>
            <a:chExt cx="2093" cy="1406"/>
          </a:xfrm>
        </p:grpSpPr>
        <p:sp>
          <p:nvSpPr>
            <p:cNvPr id="13" name="information-button_3765"/>
            <p:cNvSpPr>
              <a:spLocks noChangeAspect="1"/>
            </p:cNvSpPr>
            <p:nvPr/>
          </p:nvSpPr>
          <p:spPr bwMode="auto">
            <a:xfrm>
              <a:off x="12709" y="3230"/>
              <a:ext cx="960" cy="954"/>
            </a:xfrm>
            <a:custGeom>
              <a:avLst/>
              <a:gdLst>
                <a:gd name="T0" fmla="*/ 94 w 189"/>
                <a:gd name="T1" fmla="*/ 0 h 189"/>
                <a:gd name="T2" fmla="*/ 0 w 189"/>
                <a:gd name="T3" fmla="*/ 94 h 189"/>
                <a:gd name="T4" fmla="*/ 94 w 189"/>
                <a:gd name="T5" fmla="*/ 189 h 189"/>
                <a:gd name="T6" fmla="*/ 189 w 189"/>
                <a:gd name="T7" fmla="*/ 94 h 189"/>
                <a:gd name="T8" fmla="*/ 94 w 189"/>
                <a:gd name="T9" fmla="*/ 0 h 189"/>
                <a:gd name="T10" fmla="*/ 93 w 189"/>
                <a:gd name="T11" fmla="*/ 153 h 189"/>
                <a:gd name="T12" fmla="*/ 78 w 189"/>
                <a:gd name="T13" fmla="*/ 138 h 189"/>
                <a:gd name="T14" fmla="*/ 93 w 189"/>
                <a:gd name="T15" fmla="*/ 123 h 189"/>
                <a:gd name="T16" fmla="*/ 108 w 189"/>
                <a:gd name="T17" fmla="*/ 138 h 189"/>
                <a:gd name="T18" fmla="*/ 93 w 189"/>
                <a:gd name="T19" fmla="*/ 153 h 189"/>
                <a:gd name="T20" fmla="*/ 113 w 189"/>
                <a:gd name="T21" fmla="*/ 90 h 189"/>
                <a:gd name="T22" fmla="*/ 105 w 189"/>
                <a:gd name="T23" fmla="*/ 111 h 189"/>
                <a:gd name="T24" fmla="*/ 105 w 189"/>
                <a:gd name="T25" fmla="*/ 115 h 189"/>
                <a:gd name="T26" fmla="*/ 82 w 189"/>
                <a:gd name="T27" fmla="*/ 115 h 189"/>
                <a:gd name="T28" fmla="*/ 82 w 189"/>
                <a:gd name="T29" fmla="*/ 110 h 189"/>
                <a:gd name="T30" fmla="*/ 92 w 189"/>
                <a:gd name="T31" fmla="*/ 83 h 189"/>
                <a:gd name="T32" fmla="*/ 102 w 189"/>
                <a:gd name="T33" fmla="*/ 66 h 189"/>
                <a:gd name="T34" fmla="*/ 89 w 189"/>
                <a:gd name="T35" fmla="*/ 55 h 189"/>
                <a:gd name="T36" fmla="*/ 73 w 189"/>
                <a:gd name="T37" fmla="*/ 61 h 189"/>
                <a:gd name="T38" fmla="*/ 67 w 189"/>
                <a:gd name="T39" fmla="*/ 42 h 189"/>
                <a:gd name="T40" fmla="*/ 95 w 189"/>
                <a:gd name="T41" fmla="*/ 35 h 189"/>
                <a:gd name="T42" fmla="*/ 128 w 189"/>
                <a:gd name="T43" fmla="*/ 62 h 189"/>
                <a:gd name="T44" fmla="*/ 113 w 189"/>
                <a:gd name="T45" fmla="*/ 9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89">
                  <a:moveTo>
                    <a:pt x="94" y="0"/>
                  </a:moveTo>
                  <a:cubicBezTo>
                    <a:pt x="42" y="0"/>
                    <a:pt x="0" y="42"/>
                    <a:pt x="0" y="94"/>
                  </a:cubicBezTo>
                  <a:cubicBezTo>
                    <a:pt x="0" y="146"/>
                    <a:pt x="42" y="189"/>
                    <a:pt x="94" y="189"/>
                  </a:cubicBezTo>
                  <a:cubicBezTo>
                    <a:pt x="146" y="189"/>
                    <a:pt x="189" y="146"/>
                    <a:pt x="189" y="94"/>
                  </a:cubicBezTo>
                  <a:cubicBezTo>
                    <a:pt x="189" y="42"/>
                    <a:pt x="146" y="0"/>
                    <a:pt x="94" y="0"/>
                  </a:cubicBezTo>
                  <a:close/>
                  <a:moveTo>
                    <a:pt x="93" y="153"/>
                  </a:moveTo>
                  <a:cubicBezTo>
                    <a:pt x="84" y="153"/>
                    <a:pt x="78" y="147"/>
                    <a:pt x="78" y="138"/>
                  </a:cubicBezTo>
                  <a:cubicBezTo>
                    <a:pt x="78" y="129"/>
                    <a:pt x="84" y="123"/>
                    <a:pt x="93" y="123"/>
                  </a:cubicBezTo>
                  <a:cubicBezTo>
                    <a:pt x="102" y="123"/>
                    <a:pt x="108" y="129"/>
                    <a:pt x="108" y="138"/>
                  </a:cubicBezTo>
                  <a:cubicBezTo>
                    <a:pt x="108" y="147"/>
                    <a:pt x="102" y="153"/>
                    <a:pt x="93" y="153"/>
                  </a:cubicBezTo>
                  <a:close/>
                  <a:moveTo>
                    <a:pt x="113" y="90"/>
                  </a:moveTo>
                  <a:cubicBezTo>
                    <a:pt x="107" y="97"/>
                    <a:pt x="105" y="104"/>
                    <a:pt x="105" y="111"/>
                  </a:cubicBezTo>
                  <a:lnTo>
                    <a:pt x="105" y="115"/>
                  </a:lnTo>
                  <a:lnTo>
                    <a:pt x="82" y="115"/>
                  </a:lnTo>
                  <a:lnTo>
                    <a:pt x="82" y="110"/>
                  </a:lnTo>
                  <a:cubicBezTo>
                    <a:pt x="81" y="101"/>
                    <a:pt x="84" y="93"/>
                    <a:pt x="92" y="83"/>
                  </a:cubicBezTo>
                  <a:cubicBezTo>
                    <a:pt x="97" y="77"/>
                    <a:pt x="102" y="71"/>
                    <a:pt x="102" y="66"/>
                  </a:cubicBezTo>
                  <a:cubicBezTo>
                    <a:pt x="102" y="60"/>
                    <a:pt x="98" y="56"/>
                    <a:pt x="89" y="55"/>
                  </a:cubicBezTo>
                  <a:cubicBezTo>
                    <a:pt x="84" y="55"/>
                    <a:pt x="77" y="58"/>
                    <a:pt x="73" y="61"/>
                  </a:cubicBezTo>
                  <a:lnTo>
                    <a:pt x="67" y="42"/>
                  </a:lnTo>
                  <a:cubicBezTo>
                    <a:pt x="73" y="38"/>
                    <a:pt x="83" y="35"/>
                    <a:pt x="95" y="35"/>
                  </a:cubicBezTo>
                  <a:cubicBezTo>
                    <a:pt x="118" y="35"/>
                    <a:pt x="128" y="47"/>
                    <a:pt x="128" y="62"/>
                  </a:cubicBezTo>
                  <a:cubicBezTo>
                    <a:pt x="128" y="75"/>
                    <a:pt x="120" y="83"/>
                    <a:pt x="113" y="90"/>
                  </a:cubicBezTo>
                  <a:close/>
                </a:path>
              </a:pathLst>
            </a:custGeom>
            <a:solidFill>
              <a:srgbClr val="FF0000"/>
            </a:solidFill>
            <a:ln>
              <a:noFill/>
            </a:ln>
          </p:spPr>
        </p:sp>
        <p:sp>
          <p:nvSpPr>
            <p:cNvPr id="29" name="椭圆 28"/>
            <p:cNvSpPr/>
            <p:nvPr/>
          </p:nvSpPr>
          <p:spPr>
            <a:xfrm>
              <a:off x="11576" y="2778"/>
              <a:ext cx="119" cy="1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11848" y="2897"/>
              <a:ext cx="235" cy="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12189" y="3137"/>
              <a:ext cx="326" cy="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6" name="直接箭头连接符 15"/>
          <p:cNvCxnSpPr/>
          <p:nvPr/>
        </p:nvCxnSpPr>
        <p:spPr>
          <a:xfrm flipV="1">
            <a:off x="4901565" y="2885440"/>
            <a:ext cx="990600" cy="12960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502910" y="3410585"/>
            <a:ext cx="527685"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cxnSp>
        <p:nvCxnSpPr>
          <p:cNvPr id="20" name="直接箭头连接符 19"/>
          <p:cNvCxnSpPr/>
          <p:nvPr/>
        </p:nvCxnSpPr>
        <p:spPr>
          <a:xfrm>
            <a:off x="4474210" y="2649220"/>
            <a:ext cx="293370" cy="1445895"/>
          </a:xfrm>
          <a:prstGeom prst="straightConnector1">
            <a:avLst/>
          </a:prstGeom>
          <a:ln w="12700">
            <a:solidFill>
              <a:srgbClr val="9E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816600" y="1971675"/>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27" name="矩形 26"/>
          <p:cNvSpPr/>
          <p:nvPr/>
        </p:nvSpPr>
        <p:spPr>
          <a:xfrm>
            <a:off x="3742690" y="1480820"/>
            <a:ext cx="3456940" cy="175514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214370" y="3644265"/>
            <a:ext cx="5297170" cy="234442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22" presetClass="exit" presetSubtype="4" fill="hold" grpId="1" nodeType="withEffect">
                                  <p:stCondLst>
                                    <p:cond delay="0"/>
                                  </p:stCondLst>
                                  <p:childTnLst>
                                    <p:animEffect transition="out" filter="wipe(down)">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22" presetClass="exit" presetSubtype="4" fill="hold" grpId="1" nodeType="withEffect">
                                  <p:stCondLst>
                                    <p:cond delay="0"/>
                                  </p:stCondLst>
                                  <p:childTnLst>
                                    <p:animEffect transition="out" filter="wipe(dow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xit" presetSubtype="4" fill="hold" grpId="0" nodeType="withEffect">
                                  <p:stCondLst>
                                    <p:cond delay="0"/>
                                  </p:stCondLst>
                                  <p:childTnLst>
                                    <p:animEffect transition="out" filter="wipe(down)">
                                      <p:cBhvr>
                                        <p:cTn id="32" dur="500"/>
                                        <p:tgtEl>
                                          <p:spTgt spid="48"/>
                                        </p:tgtEl>
                                      </p:cBhvr>
                                    </p:animEffect>
                                    <p:set>
                                      <p:cBhvr>
                                        <p:cTn id="33"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48" grpId="0"/>
      <p:bldP spid="27" grpId="1" animBg="1"/>
      <p:bldP spid="3"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703944" y="1780800"/>
            <a:ext cx="10816543" cy="4003616"/>
            <a:chOff x="703944" y="1780800"/>
            <a:chExt cx="10816543" cy="4003616"/>
          </a:xfrm>
        </p:grpSpPr>
        <p:grpSp>
          <p:nvGrpSpPr>
            <p:cNvPr id="11"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03944" y="1780800"/>
              <a:ext cx="10816543" cy="4003616"/>
              <a:chOff x="1124479" y="1780800"/>
              <a:chExt cx="10396008" cy="4003616"/>
            </a:xfrm>
          </p:grpSpPr>
          <p:sp>
            <p:nvSpPr>
              <p:cNvPr id="12" name="iṡľïḑè"/>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marL="342900" indent="-342900">
                  <a:lnSpc>
                    <a:spcPct val="150000"/>
                  </a:lnSpc>
                  <a:buFont typeface="+mj-lt"/>
                  <a:buAutoNum type="arabicPeriod"/>
                </a:pPr>
                <a:r>
                  <a:rPr lang="en-US" altLang="zh-CN" sz="2400" dirty="0">
                    <a:solidFill>
                      <a:schemeClr val="bg1"/>
                    </a:solidFill>
                    <a:latin typeface="+mn-lt"/>
                    <a:ea typeface="+mn-ea"/>
                    <a:sym typeface="+mn-lt"/>
                  </a:rPr>
                  <a:t>Repmgr</a:t>
                </a:r>
                <a:r>
                  <a:rPr lang="zh-CN" altLang="en-US" sz="2400" dirty="0">
                    <a:solidFill>
                      <a:schemeClr val="bg1"/>
                    </a:solidFill>
                    <a:latin typeface="+mn-lt"/>
                    <a:ea typeface="+mn-ea"/>
                    <a:sym typeface="+mn-lt"/>
                  </a:rPr>
                  <a:t>功能介绍</a:t>
                </a:r>
                <a:endParaRPr lang="en-US" altLang="zh-CN" sz="2400" dirty="0">
                  <a:solidFill>
                    <a:schemeClr val="bg1"/>
                  </a:solidFill>
                  <a:latin typeface="+mn-lt"/>
                  <a:ea typeface="+mn-ea"/>
                  <a:sym typeface="+mn-lt"/>
                </a:endParaRPr>
              </a:p>
              <a:p>
                <a:pPr marL="342900" indent="-342900">
                  <a:lnSpc>
                    <a:spcPct val="150000"/>
                  </a:lnSpc>
                  <a:buFont typeface="+mj-lt"/>
                  <a:buAutoNum type="arabicPeriod"/>
                </a:pPr>
                <a:r>
                  <a:rPr lang="zh-CN" altLang="en-US" sz="2400" dirty="0">
                    <a:solidFill>
                      <a:schemeClr val="bg1"/>
                    </a:solidFill>
                    <a:latin typeface="+mn-lt"/>
                    <a:ea typeface="+mn-ea"/>
                    <a:sym typeface="+mn-lt"/>
                  </a:rPr>
                  <a:t>基于</a:t>
                </a:r>
                <a:r>
                  <a:rPr lang="en-US" altLang="zh-CN" sz="2400" dirty="0">
                    <a:solidFill>
                      <a:schemeClr val="bg1"/>
                    </a:solidFill>
                    <a:latin typeface="+mn-lt"/>
                    <a:ea typeface="+mn-ea"/>
                    <a:sym typeface="+mn-lt"/>
                  </a:rPr>
                  <a:t>Repmgr</a:t>
                </a:r>
                <a:r>
                  <a:rPr lang="zh-CN" altLang="en-US" sz="2400" dirty="0">
                    <a:solidFill>
                      <a:schemeClr val="bg1"/>
                    </a:solidFill>
                    <a:latin typeface="+mn-lt"/>
                    <a:ea typeface="+mn-ea"/>
                    <a:sym typeface="+mn-lt"/>
                  </a:rPr>
                  <a:t>高可用方案的优化</a:t>
                </a:r>
                <a:endParaRPr lang="en-US" altLang="zh-CN" sz="2400" dirty="0">
                  <a:solidFill>
                    <a:schemeClr val="bg1"/>
                  </a:solidFill>
                  <a:latin typeface="+mn-lt"/>
                  <a:ea typeface="+mn-ea"/>
                  <a:sym typeface="+mn-lt"/>
                </a:endParaRPr>
              </a:p>
              <a:p>
                <a:pPr indent="0">
                  <a:lnSpc>
                    <a:spcPct val="150000"/>
                  </a:lnSpc>
                  <a:buFont typeface="+mj-lt"/>
                  <a:buNone/>
                </a:pPr>
                <a:endParaRPr lang="en-US" altLang="zh-CN" sz="2400" dirty="0">
                  <a:solidFill>
                    <a:schemeClr val="bg1"/>
                  </a:solidFill>
                  <a:latin typeface="+mn-lt"/>
                  <a:ea typeface="+mn-ea"/>
                  <a:sym typeface="+mn-lt"/>
                </a:endParaRPr>
              </a:p>
            </p:txBody>
          </p:sp>
          <p:cxnSp>
            <p:nvCxnSpPr>
              <p:cNvPr id="13" name="直接连接符 12"/>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4" name="išľïḋé"/>
              <p:cNvSpPr txBox="1"/>
              <p:nvPr/>
            </p:nvSpPr>
            <p:spPr>
              <a:xfrm>
                <a:off x="1124479" y="221642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endParaRPr lang="tr-TR" sz="2800" b="1" dirty="0">
                  <a:solidFill>
                    <a:schemeClr val="accent1"/>
                  </a:solidFill>
                  <a:cs typeface="+mn-ea"/>
                  <a:sym typeface="+mn-lt"/>
                </a:endParaRPr>
              </a:p>
            </p:txBody>
          </p:sp>
        </p:grpSp>
        <p:sp>
          <p:nvSpPr>
            <p:cNvPr id="15" name="poetry_91022"/>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accent2">
                <a:lumMod val="75000"/>
              </a:schemeClr>
            </a:solidFill>
            <a:ln>
              <a:noFill/>
            </a:ln>
          </p:spPr>
          <p:txBody>
            <a:bodyPr/>
            <a:lstStyle/>
            <a:p>
              <a:endParaRPr lang="zh-CN" altLang="en-US">
                <a:cs typeface="+mn-ea"/>
                <a:sym typeface="+mn-lt"/>
              </a:endParaRPr>
            </a:p>
          </p:txBody>
        </p:sp>
      </p:gr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断网场景</a:t>
            </a:r>
            <a:endParaRPr lang="zh-CN" altLang="en-US" sz="3200" b="1" smtClean="0">
              <a:solidFill>
                <a:schemeClr val="bg1"/>
              </a:solidFill>
              <a:latin typeface="+mj-lt"/>
              <a:cs typeface="+mj-lt"/>
              <a:sym typeface="+mn-ea"/>
            </a:endParaRPr>
          </a:p>
        </p:txBody>
      </p:sp>
      <p:grpSp>
        <p:nvGrpSpPr>
          <p:cNvPr id="3" name="组合 2"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763940" y="1296780"/>
            <a:ext cx="10659688" cy="847330"/>
            <a:chOff x="767114" y="1180683"/>
            <a:chExt cx="10659688" cy="847330"/>
          </a:xfrm>
        </p:grpSpPr>
        <p:sp>
          <p:nvSpPr>
            <p:cNvPr id="8" name="iṧḻíḓe"/>
            <p:cNvSpPr/>
            <p:nvPr/>
          </p:nvSpPr>
          <p:spPr bwMode="auto">
            <a:xfrm>
              <a:off x="6294810" y="1599584"/>
              <a:ext cx="5131992" cy="428429"/>
            </a:xfrm>
            <a:prstGeom prst="roundRect">
              <a:avLst>
                <a:gd name="adj" fmla="val 0"/>
              </a:avLst>
            </a:prstGeom>
            <a:solidFill>
              <a:schemeClr val="accent2"/>
            </a:solidFill>
            <a:ln w="6350" algn="ctr">
              <a:noFill/>
              <a:round/>
            </a:ln>
            <a:effectLst/>
          </p:spPr>
          <p:txBody>
            <a:bodyPr wrap="square" lIns="91440" tIns="45720" rIns="91440" bIns="45720" anchor="ctr">
              <a:normAutofit/>
            </a:bodyPr>
            <a:lstStyle/>
            <a:p>
              <a:pPr algn="ctr">
                <a:defRPr/>
              </a:pPr>
              <a:r>
                <a:rPr lang="zh-CN" altLang="en-US" b="1" kern="0" dirty="0">
                  <a:solidFill>
                    <a:srgbClr val="FFFFFF"/>
                  </a:solidFill>
                </a:rPr>
                <a:t>主节点重新联网</a:t>
              </a:r>
              <a:endParaRPr lang="zh-CN" altLang="en-US" b="1" kern="0" dirty="0">
                <a:solidFill>
                  <a:srgbClr val="FFFFFF"/>
                </a:solidFill>
              </a:endParaRPr>
            </a:p>
          </p:txBody>
        </p:sp>
        <p:sp>
          <p:nvSpPr>
            <p:cNvPr id="13" name="îṧ1iḑê"/>
            <p:cNvSpPr/>
            <p:nvPr/>
          </p:nvSpPr>
          <p:spPr bwMode="auto">
            <a:xfrm>
              <a:off x="767114" y="1594223"/>
              <a:ext cx="5131992" cy="386095"/>
            </a:xfrm>
            <a:prstGeom prst="roundRect">
              <a:avLst>
                <a:gd name="adj" fmla="val 0"/>
              </a:avLst>
            </a:prstGeom>
            <a:solidFill>
              <a:schemeClr val="accent1"/>
            </a:solidFill>
            <a:ln w="6350" algn="ctr">
              <a:noFill/>
              <a:round/>
            </a:ln>
            <a:effectLst/>
          </p:spPr>
          <p:txBody>
            <a:bodyPr wrap="square" lIns="91440" tIns="45720" rIns="91440" bIns="45720" anchor="ctr">
              <a:normAutofit/>
            </a:bodyPr>
            <a:lstStyle/>
            <a:p>
              <a:pPr algn="ctr" fontAlgn="auto">
                <a:spcBef>
                  <a:spcPts val="0"/>
                </a:spcBef>
                <a:spcAft>
                  <a:spcPts val="0"/>
                </a:spcAft>
                <a:defRPr/>
              </a:pPr>
              <a:r>
                <a:rPr lang="zh-CN" altLang="en-US" b="1" kern="0" dirty="0">
                  <a:solidFill>
                    <a:srgbClr val="FFFFFF"/>
                  </a:solidFill>
                </a:rPr>
                <a:t>主节点断网</a:t>
              </a:r>
              <a:endParaRPr lang="zh-CN" altLang="en-US" b="1" kern="0" dirty="0">
                <a:solidFill>
                  <a:srgbClr val="FFFFFF"/>
                </a:solidFill>
              </a:endParaRPr>
            </a:p>
          </p:txBody>
        </p:sp>
        <p:sp>
          <p:nvSpPr>
            <p:cNvPr id="14" name="îṩ1ïḓe"/>
            <p:cNvSpPr/>
            <p:nvPr/>
          </p:nvSpPr>
          <p:spPr bwMode="auto">
            <a:xfrm>
              <a:off x="3163107" y="1211227"/>
              <a:ext cx="340006" cy="274209"/>
            </a:xfrm>
            <a:custGeom>
              <a:avLst/>
              <a:gdLst>
                <a:gd name="connsiteX0" fmla="*/ 500608 w 596781"/>
                <a:gd name="connsiteY0" fmla="*/ 326611 h 481294"/>
                <a:gd name="connsiteX1" fmla="*/ 481820 w 596781"/>
                <a:gd name="connsiteY1" fmla="*/ 350624 h 481294"/>
                <a:gd name="connsiteX2" fmla="*/ 500608 w 596781"/>
                <a:gd name="connsiteY2" fmla="*/ 350624 h 481294"/>
                <a:gd name="connsiteX3" fmla="*/ 428422 w 596781"/>
                <a:gd name="connsiteY3" fmla="*/ 304313 h 481294"/>
                <a:gd name="connsiteX4" fmla="*/ 460707 w 596781"/>
                <a:gd name="connsiteY4" fmla="*/ 330086 h 481294"/>
                <a:gd name="connsiteX5" fmla="*/ 446032 w 596781"/>
                <a:gd name="connsiteY5" fmla="*/ 352345 h 481294"/>
                <a:gd name="connsiteX6" fmla="*/ 425487 w 596781"/>
                <a:gd name="connsiteY6" fmla="*/ 365232 h 481294"/>
                <a:gd name="connsiteX7" fmla="*/ 425487 w 596781"/>
                <a:gd name="connsiteY7" fmla="*/ 365818 h 481294"/>
                <a:gd name="connsiteX8" fmla="*/ 452489 w 596781"/>
                <a:gd name="connsiteY8" fmla="*/ 365818 h 481294"/>
                <a:gd name="connsiteX9" fmla="*/ 462468 w 596781"/>
                <a:gd name="connsiteY9" fmla="*/ 375190 h 481294"/>
                <a:gd name="connsiteX10" fmla="*/ 452489 w 596781"/>
                <a:gd name="connsiteY10" fmla="*/ 384562 h 481294"/>
                <a:gd name="connsiteX11" fmla="*/ 406116 w 596781"/>
                <a:gd name="connsiteY11" fmla="*/ 384562 h 481294"/>
                <a:gd name="connsiteX12" fmla="*/ 396724 w 596781"/>
                <a:gd name="connsiteY12" fmla="*/ 375190 h 481294"/>
                <a:gd name="connsiteX13" fmla="*/ 419030 w 596781"/>
                <a:gd name="connsiteY13" fmla="*/ 350002 h 481294"/>
                <a:gd name="connsiteX14" fmla="*/ 430183 w 596781"/>
                <a:gd name="connsiteY14" fmla="*/ 342973 h 481294"/>
                <a:gd name="connsiteX15" fmla="*/ 437814 w 596781"/>
                <a:gd name="connsiteY15" fmla="*/ 331258 h 481294"/>
                <a:gd name="connsiteX16" fmla="*/ 427835 w 596781"/>
                <a:gd name="connsiteY16" fmla="*/ 321886 h 481294"/>
                <a:gd name="connsiteX17" fmla="*/ 408464 w 596781"/>
                <a:gd name="connsiteY17" fmla="*/ 337701 h 481294"/>
                <a:gd name="connsiteX18" fmla="*/ 397311 w 596781"/>
                <a:gd name="connsiteY18" fmla="*/ 326572 h 481294"/>
                <a:gd name="connsiteX19" fmla="*/ 428422 w 596781"/>
                <a:gd name="connsiteY19" fmla="*/ 304313 h 481294"/>
                <a:gd name="connsiteX20" fmla="*/ 509415 w 596781"/>
                <a:gd name="connsiteY20" fmla="*/ 303183 h 481294"/>
                <a:gd name="connsiteX21" fmla="*/ 522918 w 596781"/>
                <a:gd name="connsiteY21" fmla="*/ 315483 h 481294"/>
                <a:gd name="connsiteX22" fmla="*/ 522918 w 596781"/>
                <a:gd name="connsiteY22" fmla="*/ 350624 h 481294"/>
                <a:gd name="connsiteX23" fmla="*/ 533486 w 596781"/>
                <a:gd name="connsiteY23" fmla="*/ 359996 h 481294"/>
                <a:gd name="connsiteX24" fmla="*/ 522918 w 596781"/>
                <a:gd name="connsiteY24" fmla="*/ 368781 h 481294"/>
                <a:gd name="connsiteX25" fmla="*/ 522918 w 596781"/>
                <a:gd name="connsiteY25" fmla="*/ 374052 h 481294"/>
                <a:gd name="connsiteX26" fmla="*/ 511763 w 596781"/>
                <a:gd name="connsiteY26" fmla="*/ 386352 h 481294"/>
                <a:gd name="connsiteX27" fmla="*/ 500608 w 596781"/>
                <a:gd name="connsiteY27" fmla="*/ 374052 h 481294"/>
                <a:gd name="connsiteX28" fmla="*/ 500608 w 596781"/>
                <a:gd name="connsiteY28" fmla="*/ 368781 h 481294"/>
                <a:gd name="connsiteX29" fmla="*/ 473601 w 596781"/>
                <a:gd name="connsiteY29" fmla="*/ 368781 h 481294"/>
                <a:gd name="connsiteX30" fmla="*/ 463033 w 596781"/>
                <a:gd name="connsiteY30" fmla="*/ 356481 h 481294"/>
                <a:gd name="connsiteX31" fmla="*/ 470078 w 596781"/>
                <a:gd name="connsiteY31" fmla="*/ 342425 h 481294"/>
                <a:gd name="connsiteX32" fmla="*/ 493563 w 596781"/>
                <a:gd name="connsiteY32" fmla="*/ 313726 h 481294"/>
                <a:gd name="connsiteX33" fmla="*/ 509415 w 596781"/>
                <a:gd name="connsiteY33" fmla="*/ 303183 h 481294"/>
                <a:gd name="connsiteX34" fmla="*/ 12912 w 596781"/>
                <a:gd name="connsiteY34" fmla="*/ 301362 h 481294"/>
                <a:gd name="connsiteX35" fmla="*/ 30519 w 596781"/>
                <a:gd name="connsiteY35" fmla="*/ 310154 h 481294"/>
                <a:gd name="connsiteX36" fmla="*/ 175483 w 596781"/>
                <a:gd name="connsiteY36" fmla="*/ 373452 h 481294"/>
                <a:gd name="connsiteX37" fmla="*/ 203067 w 596781"/>
                <a:gd name="connsiteY37" fmla="*/ 372280 h 481294"/>
                <a:gd name="connsiteX38" fmla="*/ 203067 w 596781"/>
                <a:gd name="connsiteY38" fmla="*/ 352939 h 481294"/>
                <a:gd name="connsiteX39" fmla="*/ 212457 w 596781"/>
                <a:gd name="connsiteY39" fmla="*/ 338286 h 481294"/>
                <a:gd name="connsiteX40" fmla="*/ 230064 w 596781"/>
                <a:gd name="connsiteY40" fmla="*/ 341217 h 481294"/>
                <a:gd name="connsiteX41" fmla="*/ 289341 w 596781"/>
                <a:gd name="connsiteY41" fmla="*/ 397482 h 481294"/>
                <a:gd name="connsiteX42" fmla="*/ 294623 w 596781"/>
                <a:gd name="connsiteY42" fmla="*/ 409204 h 481294"/>
                <a:gd name="connsiteX43" fmla="*/ 289341 w 596781"/>
                <a:gd name="connsiteY43" fmla="*/ 420926 h 481294"/>
                <a:gd name="connsiteX44" fmla="*/ 230064 w 596781"/>
                <a:gd name="connsiteY44" fmla="*/ 477191 h 481294"/>
                <a:gd name="connsiteX45" fmla="*/ 218913 w 596781"/>
                <a:gd name="connsiteY45" fmla="*/ 481294 h 481294"/>
                <a:gd name="connsiteX46" fmla="*/ 212457 w 596781"/>
                <a:gd name="connsiteY46" fmla="*/ 480122 h 481294"/>
                <a:gd name="connsiteX47" fmla="*/ 203067 w 596781"/>
                <a:gd name="connsiteY47" fmla="*/ 465469 h 481294"/>
                <a:gd name="connsiteX48" fmla="*/ 203067 w 596781"/>
                <a:gd name="connsiteY48" fmla="*/ 450817 h 481294"/>
                <a:gd name="connsiteX49" fmla="*/ 0 w 596781"/>
                <a:gd name="connsiteY49" fmla="*/ 317187 h 481294"/>
                <a:gd name="connsiteX50" fmla="*/ 12912 w 596781"/>
                <a:gd name="connsiteY50" fmla="*/ 301362 h 481294"/>
                <a:gd name="connsiteX51" fmla="*/ 532874 w 596781"/>
                <a:gd name="connsiteY51" fmla="*/ 248083 h 481294"/>
                <a:gd name="connsiteX52" fmla="*/ 544601 w 596781"/>
                <a:gd name="connsiteY52" fmla="*/ 259810 h 481294"/>
                <a:gd name="connsiteX53" fmla="*/ 532874 w 596781"/>
                <a:gd name="connsiteY53" fmla="*/ 271537 h 481294"/>
                <a:gd name="connsiteX54" fmla="*/ 521147 w 596781"/>
                <a:gd name="connsiteY54" fmla="*/ 259810 h 481294"/>
                <a:gd name="connsiteX55" fmla="*/ 532874 w 596781"/>
                <a:gd name="connsiteY55" fmla="*/ 248083 h 481294"/>
                <a:gd name="connsiteX56" fmla="*/ 383490 w 596781"/>
                <a:gd name="connsiteY56" fmla="*/ 248083 h 481294"/>
                <a:gd name="connsiteX57" fmla="*/ 395499 w 596781"/>
                <a:gd name="connsiteY57" fmla="*/ 259810 h 481294"/>
                <a:gd name="connsiteX58" fmla="*/ 383490 w 596781"/>
                <a:gd name="connsiteY58" fmla="*/ 271537 h 481294"/>
                <a:gd name="connsiteX59" fmla="*/ 371481 w 596781"/>
                <a:gd name="connsiteY59" fmla="*/ 259810 h 481294"/>
                <a:gd name="connsiteX60" fmla="*/ 383490 w 596781"/>
                <a:gd name="connsiteY60" fmla="*/ 248083 h 481294"/>
                <a:gd name="connsiteX61" fmla="*/ 506314 w 596781"/>
                <a:gd name="connsiteY61" fmla="*/ 191382 h 481294"/>
                <a:gd name="connsiteX62" fmla="*/ 516438 w 596781"/>
                <a:gd name="connsiteY62" fmla="*/ 194094 h 481294"/>
                <a:gd name="connsiteX63" fmla="*/ 518785 w 596781"/>
                <a:gd name="connsiteY63" fmla="*/ 214030 h 481294"/>
                <a:gd name="connsiteX64" fmla="*/ 477117 w 596781"/>
                <a:gd name="connsiteY64" fmla="*/ 267389 h 481294"/>
                <a:gd name="connsiteX65" fmla="*/ 476531 w 596781"/>
                <a:gd name="connsiteY65" fmla="*/ 267975 h 481294"/>
                <a:gd name="connsiteX66" fmla="*/ 475944 w 596781"/>
                <a:gd name="connsiteY66" fmla="*/ 269148 h 481294"/>
                <a:gd name="connsiteX67" fmla="*/ 475357 w 596781"/>
                <a:gd name="connsiteY67" fmla="*/ 269148 h 481294"/>
                <a:gd name="connsiteX68" fmla="*/ 474183 w 596781"/>
                <a:gd name="connsiteY68" fmla="*/ 270321 h 481294"/>
                <a:gd name="connsiteX69" fmla="*/ 473009 w 596781"/>
                <a:gd name="connsiteY69" fmla="*/ 270907 h 481294"/>
                <a:gd name="connsiteX70" fmla="*/ 471836 w 596781"/>
                <a:gd name="connsiteY70" fmla="*/ 271493 h 481294"/>
                <a:gd name="connsiteX71" fmla="*/ 470075 w 596781"/>
                <a:gd name="connsiteY71" fmla="*/ 272080 h 481294"/>
                <a:gd name="connsiteX72" fmla="*/ 468901 w 596781"/>
                <a:gd name="connsiteY72" fmla="*/ 272666 h 481294"/>
                <a:gd name="connsiteX73" fmla="*/ 465967 w 596781"/>
                <a:gd name="connsiteY73" fmla="*/ 272666 h 481294"/>
                <a:gd name="connsiteX74" fmla="*/ 463619 w 596781"/>
                <a:gd name="connsiteY74" fmla="*/ 272666 h 481294"/>
                <a:gd name="connsiteX75" fmla="*/ 463033 w 596781"/>
                <a:gd name="connsiteY75" fmla="*/ 272666 h 481294"/>
                <a:gd name="connsiteX76" fmla="*/ 461272 w 596781"/>
                <a:gd name="connsiteY76" fmla="*/ 272080 h 481294"/>
                <a:gd name="connsiteX77" fmla="*/ 460098 w 596781"/>
                <a:gd name="connsiteY77" fmla="*/ 271493 h 481294"/>
                <a:gd name="connsiteX78" fmla="*/ 458924 w 596781"/>
                <a:gd name="connsiteY78" fmla="*/ 270907 h 481294"/>
                <a:gd name="connsiteX79" fmla="*/ 457751 w 596781"/>
                <a:gd name="connsiteY79" fmla="*/ 270321 h 481294"/>
                <a:gd name="connsiteX80" fmla="*/ 457751 w 596781"/>
                <a:gd name="connsiteY80" fmla="*/ 269734 h 481294"/>
                <a:gd name="connsiteX81" fmla="*/ 456577 w 596781"/>
                <a:gd name="connsiteY81" fmla="*/ 269148 h 481294"/>
                <a:gd name="connsiteX82" fmla="*/ 455990 w 596781"/>
                <a:gd name="connsiteY82" fmla="*/ 268562 h 481294"/>
                <a:gd name="connsiteX83" fmla="*/ 430168 w 596781"/>
                <a:gd name="connsiteY83" fmla="*/ 242175 h 481294"/>
                <a:gd name="connsiteX84" fmla="*/ 430168 w 596781"/>
                <a:gd name="connsiteY84" fmla="*/ 222239 h 481294"/>
                <a:gd name="connsiteX85" fmla="*/ 450121 w 596781"/>
                <a:gd name="connsiteY85" fmla="*/ 222239 h 481294"/>
                <a:gd name="connsiteX86" fmla="*/ 464793 w 596781"/>
                <a:gd name="connsiteY86" fmla="*/ 237484 h 481294"/>
                <a:gd name="connsiteX87" fmla="*/ 497071 w 596781"/>
                <a:gd name="connsiteY87" fmla="*/ 197026 h 481294"/>
                <a:gd name="connsiteX88" fmla="*/ 506314 w 596781"/>
                <a:gd name="connsiteY88" fmla="*/ 191382 h 481294"/>
                <a:gd name="connsiteX89" fmla="*/ 458324 w 596781"/>
                <a:gd name="connsiteY89" fmla="*/ 180078 h 481294"/>
                <a:gd name="connsiteX90" fmla="*/ 470098 w 596781"/>
                <a:gd name="connsiteY90" fmla="*/ 191805 h 481294"/>
                <a:gd name="connsiteX91" fmla="*/ 458324 w 596781"/>
                <a:gd name="connsiteY91" fmla="*/ 203532 h 481294"/>
                <a:gd name="connsiteX92" fmla="*/ 446550 w 596781"/>
                <a:gd name="connsiteY92" fmla="*/ 191805 h 481294"/>
                <a:gd name="connsiteX93" fmla="*/ 458324 w 596781"/>
                <a:gd name="connsiteY93" fmla="*/ 180078 h 481294"/>
                <a:gd name="connsiteX94" fmla="*/ 465942 w 596781"/>
                <a:gd name="connsiteY94" fmla="*/ 133172 h 481294"/>
                <a:gd name="connsiteX95" fmla="*/ 596781 w 596781"/>
                <a:gd name="connsiteY95" fmla="*/ 263870 h 481294"/>
                <a:gd name="connsiteX96" fmla="*/ 558644 w 596781"/>
                <a:gd name="connsiteY96" fmla="*/ 355886 h 481294"/>
                <a:gd name="connsiteX97" fmla="*/ 546910 w 596781"/>
                <a:gd name="connsiteY97" fmla="*/ 360575 h 481294"/>
                <a:gd name="connsiteX98" fmla="*/ 535762 w 596781"/>
                <a:gd name="connsiteY98" fmla="*/ 355886 h 481294"/>
                <a:gd name="connsiteX99" fmla="*/ 535762 w 596781"/>
                <a:gd name="connsiteY99" fmla="*/ 333615 h 481294"/>
                <a:gd name="connsiteX100" fmla="*/ 564511 w 596781"/>
                <a:gd name="connsiteY100" fmla="*/ 263870 h 481294"/>
                <a:gd name="connsiteX101" fmla="*/ 465942 w 596781"/>
                <a:gd name="connsiteY101" fmla="*/ 165407 h 481294"/>
                <a:gd name="connsiteX102" fmla="*/ 367959 w 596781"/>
                <a:gd name="connsiteY102" fmla="*/ 263870 h 481294"/>
                <a:gd name="connsiteX103" fmla="*/ 396708 w 596781"/>
                <a:gd name="connsiteY103" fmla="*/ 333615 h 481294"/>
                <a:gd name="connsiteX104" fmla="*/ 396708 w 596781"/>
                <a:gd name="connsiteY104" fmla="*/ 355886 h 481294"/>
                <a:gd name="connsiteX105" fmla="*/ 373826 w 596781"/>
                <a:gd name="connsiteY105" fmla="*/ 355886 h 481294"/>
                <a:gd name="connsiteX106" fmla="*/ 335689 w 596781"/>
                <a:gd name="connsiteY106" fmla="*/ 263870 h 481294"/>
                <a:gd name="connsiteX107" fmla="*/ 465942 w 596781"/>
                <a:gd name="connsiteY107" fmla="*/ 133172 h 481294"/>
                <a:gd name="connsiteX108" fmla="*/ 235934 w 596781"/>
                <a:gd name="connsiteY108" fmla="*/ 64603 h 481294"/>
                <a:gd name="connsiteX109" fmla="*/ 247673 w 596781"/>
                <a:gd name="connsiteY109" fmla="*/ 69292 h 481294"/>
                <a:gd name="connsiteX110" fmla="*/ 342760 w 596781"/>
                <a:gd name="connsiteY110" fmla="*/ 164250 h 481294"/>
                <a:gd name="connsiteX111" fmla="*/ 343347 w 596781"/>
                <a:gd name="connsiteY111" fmla="*/ 185938 h 481294"/>
                <a:gd name="connsiteX112" fmla="*/ 313999 w 596781"/>
                <a:gd name="connsiteY112" fmla="*/ 266243 h 481294"/>
                <a:gd name="connsiteX113" fmla="*/ 347455 w 596781"/>
                <a:gd name="connsiteY113" fmla="*/ 350064 h 481294"/>
                <a:gd name="connsiteX114" fmla="*/ 350390 w 596781"/>
                <a:gd name="connsiteY114" fmla="*/ 367648 h 481294"/>
                <a:gd name="connsiteX115" fmla="*/ 335716 w 596781"/>
                <a:gd name="connsiteY115" fmla="*/ 377027 h 481294"/>
                <a:gd name="connsiteX116" fmla="*/ 301086 w 596781"/>
                <a:gd name="connsiteY116" fmla="*/ 377027 h 481294"/>
                <a:gd name="connsiteX117" fmla="*/ 272325 w 596781"/>
                <a:gd name="connsiteY117" fmla="*/ 364718 h 481294"/>
                <a:gd name="connsiteX118" fmla="*/ 262347 w 596781"/>
                <a:gd name="connsiteY118" fmla="*/ 338340 h 481294"/>
                <a:gd name="connsiteX119" fmla="*/ 262347 w 596781"/>
                <a:gd name="connsiteY119" fmla="*/ 277380 h 481294"/>
                <a:gd name="connsiteX120" fmla="*/ 235934 w 596781"/>
                <a:gd name="connsiteY120" fmla="*/ 248658 h 481294"/>
                <a:gd name="connsiteX121" fmla="*/ 210108 w 596781"/>
                <a:gd name="connsiteY121" fmla="*/ 277380 h 481294"/>
                <a:gd name="connsiteX122" fmla="*/ 210108 w 596781"/>
                <a:gd name="connsiteY122" fmla="*/ 327203 h 481294"/>
                <a:gd name="connsiteX123" fmla="*/ 208347 w 596781"/>
                <a:gd name="connsiteY123" fmla="*/ 327789 h 481294"/>
                <a:gd name="connsiteX124" fmla="*/ 191326 w 596781"/>
                <a:gd name="connsiteY124" fmla="*/ 352994 h 481294"/>
                <a:gd name="connsiteX125" fmla="*/ 191326 w 596781"/>
                <a:gd name="connsiteY125" fmla="*/ 361787 h 481294"/>
                <a:gd name="connsiteX126" fmla="*/ 178413 w 596781"/>
                <a:gd name="connsiteY126" fmla="*/ 361787 h 481294"/>
                <a:gd name="connsiteX127" fmla="*/ 176065 w 596781"/>
                <a:gd name="connsiteY127" fmla="*/ 361787 h 481294"/>
                <a:gd name="connsiteX128" fmla="*/ 48696 w 596781"/>
                <a:gd name="connsiteY128" fmla="*/ 321928 h 481294"/>
                <a:gd name="connsiteX129" fmla="*/ 48696 w 596781"/>
                <a:gd name="connsiteY129" fmla="*/ 255105 h 481294"/>
                <a:gd name="connsiteX130" fmla="*/ 49870 w 596781"/>
                <a:gd name="connsiteY130" fmla="*/ 247485 h 481294"/>
                <a:gd name="connsiteX131" fmla="*/ 53979 w 596781"/>
                <a:gd name="connsiteY131" fmla="*/ 239279 h 481294"/>
                <a:gd name="connsiteX132" fmla="*/ 224782 w 596781"/>
                <a:gd name="connsiteY132" fmla="*/ 69292 h 481294"/>
                <a:gd name="connsiteX133" fmla="*/ 235934 w 596781"/>
                <a:gd name="connsiteY133" fmla="*/ 64603 h 481294"/>
                <a:gd name="connsiteX134" fmla="*/ 235937 w 596781"/>
                <a:gd name="connsiteY134" fmla="*/ 0 h 481294"/>
                <a:gd name="connsiteX135" fmla="*/ 247087 w 596781"/>
                <a:gd name="connsiteY135" fmla="*/ 4836 h 481294"/>
                <a:gd name="connsiteX136" fmla="*/ 323376 w 596781"/>
                <a:gd name="connsiteY136" fmla="*/ 81034 h 481294"/>
                <a:gd name="connsiteX137" fmla="*/ 323376 w 596781"/>
                <a:gd name="connsiteY137" fmla="*/ 41762 h 481294"/>
                <a:gd name="connsiteX138" fmla="*/ 339807 w 596781"/>
                <a:gd name="connsiteY138" fmla="*/ 25937 h 481294"/>
                <a:gd name="connsiteX139" fmla="*/ 355652 w 596781"/>
                <a:gd name="connsiteY139" fmla="*/ 41762 h 481294"/>
                <a:gd name="connsiteX140" fmla="*/ 355652 w 596781"/>
                <a:gd name="connsiteY140" fmla="*/ 112685 h 481294"/>
                <a:gd name="connsiteX141" fmla="*/ 370323 w 596781"/>
                <a:gd name="connsiteY141" fmla="*/ 127338 h 481294"/>
                <a:gd name="connsiteX142" fmla="*/ 370323 w 596781"/>
                <a:gd name="connsiteY142" fmla="*/ 149612 h 481294"/>
                <a:gd name="connsiteX143" fmla="*/ 347436 w 596781"/>
                <a:gd name="connsiteY143" fmla="*/ 149612 h 481294"/>
                <a:gd name="connsiteX144" fmla="*/ 235937 w 596781"/>
                <a:gd name="connsiteY144" fmla="*/ 38832 h 481294"/>
                <a:gd name="connsiteX145" fmla="*/ 30545 w 596781"/>
                <a:gd name="connsiteY145" fmla="*/ 243394 h 481294"/>
                <a:gd name="connsiteX146" fmla="*/ 19395 w 596781"/>
                <a:gd name="connsiteY146" fmla="*/ 248083 h 481294"/>
                <a:gd name="connsiteX147" fmla="*/ 8245 w 596781"/>
                <a:gd name="connsiteY147" fmla="*/ 243394 h 481294"/>
                <a:gd name="connsiteX148" fmla="*/ 8245 w 596781"/>
                <a:gd name="connsiteY148" fmla="*/ 221121 h 481294"/>
                <a:gd name="connsiteX149" fmla="*/ 224787 w 596781"/>
                <a:gd name="connsiteY149" fmla="*/ 4836 h 481294"/>
                <a:gd name="connsiteX150" fmla="*/ 235937 w 596781"/>
                <a:gd name="connsiteY150" fmla="*/ 0 h 48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96781" h="481294">
                  <a:moveTo>
                    <a:pt x="500608" y="326611"/>
                  </a:moveTo>
                  <a:lnTo>
                    <a:pt x="481820" y="350624"/>
                  </a:lnTo>
                  <a:lnTo>
                    <a:pt x="500608" y="350624"/>
                  </a:lnTo>
                  <a:close/>
                  <a:moveTo>
                    <a:pt x="428422" y="304313"/>
                  </a:moveTo>
                  <a:cubicBezTo>
                    <a:pt x="452489" y="304313"/>
                    <a:pt x="460707" y="317200"/>
                    <a:pt x="460707" y="330086"/>
                  </a:cubicBezTo>
                  <a:cubicBezTo>
                    <a:pt x="460707" y="339459"/>
                    <a:pt x="456011" y="346488"/>
                    <a:pt x="446032" y="352345"/>
                  </a:cubicBezTo>
                  <a:lnTo>
                    <a:pt x="425487" y="365232"/>
                  </a:lnTo>
                  <a:lnTo>
                    <a:pt x="425487" y="365818"/>
                  </a:lnTo>
                  <a:lnTo>
                    <a:pt x="452489" y="365818"/>
                  </a:lnTo>
                  <a:cubicBezTo>
                    <a:pt x="459533" y="365818"/>
                    <a:pt x="462468" y="369332"/>
                    <a:pt x="462468" y="375190"/>
                  </a:cubicBezTo>
                  <a:cubicBezTo>
                    <a:pt x="462468" y="381047"/>
                    <a:pt x="459533" y="384562"/>
                    <a:pt x="452489" y="384562"/>
                  </a:cubicBezTo>
                  <a:lnTo>
                    <a:pt x="406116" y="384562"/>
                  </a:lnTo>
                  <a:cubicBezTo>
                    <a:pt x="400246" y="384562"/>
                    <a:pt x="396724" y="380462"/>
                    <a:pt x="396724" y="375190"/>
                  </a:cubicBezTo>
                  <a:cubicBezTo>
                    <a:pt x="396724" y="368161"/>
                    <a:pt x="398485" y="364646"/>
                    <a:pt x="419030" y="350002"/>
                  </a:cubicBezTo>
                  <a:lnTo>
                    <a:pt x="430183" y="342973"/>
                  </a:lnTo>
                  <a:cubicBezTo>
                    <a:pt x="435466" y="338873"/>
                    <a:pt x="437814" y="335944"/>
                    <a:pt x="437814" y="331258"/>
                  </a:cubicBezTo>
                  <a:cubicBezTo>
                    <a:pt x="437814" y="325400"/>
                    <a:pt x="433705" y="321886"/>
                    <a:pt x="427835" y="321886"/>
                  </a:cubicBezTo>
                  <a:cubicBezTo>
                    <a:pt x="414921" y="321886"/>
                    <a:pt x="421378" y="337701"/>
                    <a:pt x="408464" y="337701"/>
                  </a:cubicBezTo>
                  <a:cubicBezTo>
                    <a:pt x="400246" y="337701"/>
                    <a:pt x="397311" y="333015"/>
                    <a:pt x="397311" y="326572"/>
                  </a:cubicBezTo>
                  <a:cubicBezTo>
                    <a:pt x="397311" y="315442"/>
                    <a:pt x="407877" y="304313"/>
                    <a:pt x="428422" y="304313"/>
                  </a:cubicBezTo>
                  <a:close/>
                  <a:moveTo>
                    <a:pt x="509415" y="303183"/>
                  </a:moveTo>
                  <a:cubicBezTo>
                    <a:pt x="518221" y="303183"/>
                    <a:pt x="522918" y="307869"/>
                    <a:pt x="522918" y="315483"/>
                  </a:cubicBezTo>
                  <a:lnTo>
                    <a:pt x="522918" y="350624"/>
                  </a:lnTo>
                  <a:cubicBezTo>
                    <a:pt x="529376" y="350624"/>
                    <a:pt x="533486" y="352967"/>
                    <a:pt x="533486" y="359996"/>
                  </a:cubicBezTo>
                  <a:cubicBezTo>
                    <a:pt x="533486" y="366438"/>
                    <a:pt x="529376" y="368781"/>
                    <a:pt x="522918" y="368781"/>
                  </a:cubicBezTo>
                  <a:lnTo>
                    <a:pt x="522918" y="374052"/>
                  </a:lnTo>
                  <a:cubicBezTo>
                    <a:pt x="522918" y="381666"/>
                    <a:pt x="518808" y="386352"/>
                    <a:pt x="511763" y="386352"/>
                  </a:cubicBezTo>
                  <a:cubicBezTo>
                    <a:pt x="504131" y="386352"/>
                    <a:pt x="500608" y="381666"/>
                    <a:pt x="500608" y="374052"/>
                  </a:cubicBezTo>
                  <a:lnTo>
                    <a:pt x="500608" y="368781"/>
                  </a:lnTo>
                  <a:lnTo>
                    <a:pt x="473601" y="368781"/>
                  </a:lnTo>
                  <a:cubicBezTo>
                    <a:pt x="465969" y="368781"/>
                    <a:pt x="463033" y="363510"/>
                    <a:pt x="463033" y="356481"/>
                  </a:cubicBezTo>
                  <a:cubicBezTo>
                    <a:pt x="463033" y="352382"/>
                    <a:pt x="464794" y="348282"/>
                    <a:pt x="470078" y="342425"/>
                  </a:cubicBezTo>
                  <a:lnTo>
                    <a:pt x="493563" y="313726"/>
                  </a:lnTo>
                  <a:cubicBezTo>
                    <a:pt x="500021" y="306112"/>
                    <a:pt x="503543" y="303183"/>
                    <a:pt x="509415" y="303183"/>
                  </a:cubicBezTo>
                  <a:close/>
                  <a:moveTo>
                    <a:pt x="12912" y="301362"/>
                  </a:moveTo>
                  <a:cubicBezTo>
                    <a:pt x="19955" y="299604"/>
                    <a:pt x="27584" y="303707"/>
                    <a:pt x="30519" y="310154"/>
                  </a:cubicBezTo>
                  <a:cubicBezTo>
                    <a:pt x="31693" y="312498"/>
                    <a:pt x="38735" y="371108"/>
                    <a:pt x="175483" y="373452"/>
                  </a:cubicBezTo>
                  <a:cubicBezTo>
                    <a:pt x="184286" y="373452"/>
                    <a:pt x="193676" y="372866"/>
                    <a:pt x="203067" y="372280"/>
                  </a:cubicBezTo>
                  <a:lnTo>
                    <a:pt x="203067" y="352939"/>
                  </a:lnTo>
                  <a:cubicBezTo>
                    <a:pt x="203067" y="346492"/>
                    <a:pt x="206588" y="340631"/>
                    <a:pt x="212457" y="338286"/>
                  </a:cubicBezTo>
                  <a:cubicBezTo>
                    <a:pt x="218326" y="335942"/>
                    <a:pt x="225369" y="337114"/>
                    <a:pt x="230064" y="341217"/>
                  </a:cubicBezTo>
                  <a:lnTo>
                    <a:pt x="289341" y="397482"/>
                  </a:lnTo>
                  <a:cubicBezTo>
                    <a:pt x="292275" y="400413"/>
                    <a:pt x="294623" y="405101"/>
                    <a:pt x="294623" y="409204"/>
                  </a:cubicBezTo>
                  <a:cubicBezTo>
                    <a:pt x="294623" y="413893"/>
                    <a:pt x="292275" y="417996"/>
                    <a:pt x="289341" y="420926"/>
                  </a:cubicBezTo>
                  <a:lnTo>
                    <a:pt x="230064" y="477191"/>
                  </a:lnTo>
                  <a:cubicBezTo>
                    <a:pt x="227130" y="480122"/>
                    <a:pt x="223021" y="481294"/>
                    <a:pt x="218913" y="481294"/>
                  </a:cubicBezTo>
                  <a:cubicBezTo>
                    <a:pt x="216566" y="481294"/>
                    <a:pt x="214805" y="481294"/>
                    <a:pt x="212457" y="480122"/>
                  </a:cubicBezTo>
                  <a:cubicBezTo>
                    <a:pt x="206588" y="477777"/>
                    <a:pt x="203067" y="471916"/>
                    <a:pt x="203067" y="465469"/>
                  </a:cubicBezTo>
                  <a:lnTo>
                    <a:pt x="203067" y="450817"/>
                  </a:lnTo>
                  <a:cubicBezTo>
                    <a:pt x="146138" y="448473"/>
                    <a:pt x="0" y="430890"/>
                    <a:pt x="0" y="317187"/>
                  </a:cubicBezTo>
                  <a:cubicBezTo>
                    <a:pt x="0" y="309568"/>
                    <a:pt x="5282" y="303121"/>
                    <a:pt x="12912" y="301362"/>
                  </a:cubicBezTo>
                  <a:close/>
                  <a:moveTo>
                    <a:pt x="532874" y="248083"/>
                  </a:moveTo>
                  <a:cubicBezTo>
                    <a:pt x="539351" y="248083"/>
                    <a:pt x="544601" y="253333"/>
                    <a:pt x="544601" y="259810"/>
                  </a:cubicBezTo>
                  <a:cubicBezTo>
                    <a:pt x="544601" y="266287"/>
                    <a:pt x="539351" y="271537"/>
                    <a:pt x="532874" y="271537"/>
                  </a:cubicBezTo>
                  <a:cubicBezTo>
                    <a:pt x="526397" y="271537"/>
                    <a:pt x="521147" y="266287"/>
                    <a:pt x="521147" y="259810"/>
                  </a:cubicBezTo>
                  <a:cubicBezTo>
                    <a:pt x="521147" y="253333"/>
                    <a:pt x="526397" y="248083"/>
                    <a:pt x="532874" y="248083"/>
                  </a:cubicBezTo>
                  <a:close/>
                  <a:moveTo>
                    <a:pt x="383490" y="248083"/>
                  </a:moveTo>
                  <a:cubicBezTo>
                    <a:pt x="390122" y="248083"/>
                    <a:pt x="395499" y="253333"/>
                    <a:pt x="395499" y="259810"/>
                  </a:cubicBezTo>
                  <a:cubicBezTo>
                    <a:pt x="395499" y="266287"/>
                    <a:pt x="390122" y="271537"/>
                    <a:pt x="383490" y="271537"/>
                  </a:cubicBezTo>
                  <a:cubicBezTo>
                    <a:pt x="376858" y="271537"/>
                    <a:pt x="371481" y="266287"/>
                    <a:pt x="371481" y="259810"/>
                  </a:cubicBezTo>
                  <a:cubicBezTo>
                    <a:pt x="371481" y="253333"/>
                    <a:pt x="376858" y="248083"/>
                    <a:pt x="383490" y="248083"/>
                  </a:cubicBezTo>
                  <a:close/>
                  <a:moveTo>
                    <a:pt x="506314" y="191382"/>
                  </a:moveTo>
                  <a:cubicBezTo>
                    <a:pt x="509836" y="190869"/>
                    <a:pt x="513504" y="191748"/>
                    <a:pt x="516438" y="194094"/>
                  </a:cubicBezTo>
                  <a:cubicBezTo>
                    <a:pt x="522893" y="198785"/>
                    <a:pt x="524067" y="208166"/>
                    <a:pt x="518785" y="214030"/>
                  </a:cubicBezTo>
                  <a:lnTo>
                    <a:pt x="477117" y="267389"/>
                  </a:lnTo>
                  <a:cubicBezTo>
                    <a:pt x="477117" y="267975"/>
                    <a:pt x="477117" y="267975"/>
                    <a:pt x="476531" y="267975"/>
                  </a:cubicBezTo>
                  <a:cubicBezTo>
                    <a:pt x="476531" y="268562"/>
                    <a:pt x="476531" y="268562"/>
                    <a:pt x="475944" y="269148"/>
                  </a:cubicBezTo>
                  <a:cubicBezTo>
                    <a:pt x="475944" y="269148"/>
                    <a:pt x="475357" y="269148"/>
                    <a:pt x="475357" y="269148"/>
                  </a:cubicBezTo>
                  <a:cubicBezTo>
                    <a:pt x="475357" y="269734"/>
                    <a:pt x="474770" y="269734"/>
                    <a:pt x="474183" y="270321"/>
                  </a:cubicBezTo>
                  <a:cubicBezTo>
                    <a:pt x="474183" y="270321"/>
                    <a:pt x="473596" y="270907"/>
                    <a:pt x="473009" y="270907"/>
                  </a:cubicBezTo>
                  <a:cubicBezTo>
                    <a:pt x="472422" y="271493"/>
                    <a:pt x="472422" y="271493"/>
                    <a:pt x="471836" y="271493"/>
                  </a:cubicBezTo>
                  <a:cubicBezTo>
                    <a:pt x="471249" y="272080"/>
                    <a:pt x="470662" y="272080"/>
                    <a:pt x="470075" y="272080"/>
                  </a:cubicBezTo>
                  <a:cubicBezTo>
                    <a:pt x="469488" y="272666"/>
                    <a:pt x="469488" y="272666"/>
                    <a:pt x="468901" y="272666"/>
                  </a:cubicBezTo>
                  <a:cubicBezTo>
                    <a:pt x="468314" y="272666"/>
                    <a:pt x="467141" y="272666"/>
                    <a:pt x="465967" y="272666"/>
                  </a:cubicBezTo>
                  <a:cubicBezTo>
                    <a:pt x="465380" y="272666"/>
                    <a:pt x="464793" y="272666"/>
                    <a:pt x="463619" y="272666"/>
                  </a:cubicBezTo>
                  <a:cubicBezTo>
                    <a:pt x="463619" y="272666"/>
                    <a:pt x="463033" y="272666"/>
                    <a:pt x="463033" y="272666"/>
                  </a:cubicBezTo>
                  <a:cubicBezTo>
                    <a:pt x="462446" y="272666"/>
                    <a:pt x="461859" y="272080"/>
                    <a:pt x="461272" y="272080"/>
                  </a:cubicBezTo>
                  <a:cubicBezTo>
                    <a:pt x="460685" y="272080"/>
                    <a:pt x="460685" y="271493"/>
                    <a:pt x="460098" y="271493"/>
                  </a:cubicBezTo>
                  <a:cubicBezTo>
                    <a:pt x="460098" y="271493"/>
                    <a:pt x="459511" y="270907"/>
                    <a:pt x="458924" y="270907"/>
                  </a:cubicBezTo>
                  <a:cubicBezTo>
                    <a:pt x="458338" y="270907"/>
                    <a:pt x="458338" y="270321"/>
                    <a:pt x="457751" y="270321"/>
                  </a:cubicBezTo>
                  <a:cubicBezTo>
                    <a:pt x="457751" y="270321"/>
                    <a:pt x="457751" y="270321"/>
                    <a:pt x="457751" y="269734"/>
                  </a:cubicBezTo>
                  <a:cubicBezTo>
                    <a:pt x="457164" y="269734"/>
                    <a:pt x="457164" y="269734"/>
                    <a:pt x="456577" y="269148"/>
                  </a:cubicBezTo>
                  <a:cubicBezTo>
                    <a:pt x="456577" y="269148"/>
                    <a:pt x="456577" y="269148"/>
                    <a:pt x="455990" y="268562"/>
                  </a:cubicBezTo>
                  <a:lnTo>
                    <a:pt x="430168" y="242175"/>
                  </a:lnTo>
                  <a:cubicBezTo>
                    <a:pt x="424886" y="236312"/>
                    <a:pt x="424886" y="227516"/>
                    <a:pt x="430168" y="222239"/>
                  </a:cubicBezTo>
                  <a:cubicBezTo>
                    <a:pt x="436037" y="216376"/>
                    <a:pt x="444840" y="216962"/>
                    <a:pt x="450121" y="222239"/>
                  </a:cubicBezTo>
                  <a:lnTo>
                    <a:pt x="464793" y="237484"/>
                  </a:lnTo>
                  <a:lnTo>
                    <a:pt x="497071" y="197026"/>
                  </a:lnTo>
                  <a:cubicBezTo>
                    <a:pt x="499419" y="193801"/>
                    <a:pt x="502793" y="191895"/>
                    <a:pt x="506314" y="191382"/>
                  </a:cubicBezTo>
                  <a:close/>
                  <a:moveTo>
                    <a:pt x="458324" y="180078"/>
                  </a:moveTo>
                  <a:cubicBezTo>
                    <a:pt x="464827" y="180078"/>
                    <a:pt x="470098" y="185328"/>
                    <a:pt x="470098" y="191805"/>
                  </a:cubicBezTo>
                  <a:cubicBezTo>
                    <a:pt x="470098" y="198282"/>
                    <a:pt x="464827" y="203532"/>
                    <a:pt x="458324" y="203532"/>
                  </a:cubicBezTo>
                  <a:cubicBezTo>
                    <a:pt x="451821" y="203532"/>
                    <a:pt x="446550" y="198282"/>
                    <a:pt x="446550" y="191805"/>
                  </a:cubicBezTo>
                  <a:cubicBezTo>
                    <a:pt x="446550" y="185328"/>
                    <a:pt x="451821" y="180078"/>
                    <a:pt x="458324" y="180078"/>
                  </a:cubicBezTo>
                  <a:close/>
                  <a:moveTo>
                    <a:pt x="465942" y="133172"/>
                  </a:moveTo>
                  <a:cubicBezTo>
                    <a:pt x="538109" y="133172"/>
                    <a:pt x="596781" y="191781"/>
                    <a:pt x="596781" y="263870"/>
                  </a:cubicBezTo>
                  <a:cubicBezTo>
                    <a:pt x="596781" y="298449"/>
                    <a:pt x="583286" y="331270"/>
                    <a:pt x="558644" y="355886"/>
                  </a:cubicBezTo>
                  <a:cubicBezTo>
                    <a:pt x="555124" y="359403"/>
                    <a:pt x="551017" y="360575"/>
                    <a:pt x="546910" y="360575"/>
                  </a:cubicBezTo>
                  <a:cubicBezTo>
                    <a:pt x="542802" y="360575"/>
                    <a:pt x="538695" y="359403"/>
                    <a:pt x="535762" y="355886"/>
                  </a:cubicBezTo>
                  <a:cubicBezTo>
                    <a:pt x="529308" y="350025"/>
                    <a:pt x="529308" y="339476"/>
                    <a:pt x="535762" y="333615"/>
                  </a:cubicBezTo>
                  <a:cubicBezTo>
                    <a:pt x="554537" y="314860"/>
                    <a:pt x="564511" y="290244"/>
                    <a:pt x="564511" y="263870"/>
                  </a:cubicBezTo>
                  <a:cubicBezTo>
                    <a:pt x="564511" y="209364"/>
                    <a:pt x="520507" y="165407"/>
                    <a:pt x="465942" y="165407"/>
                  </a:cubicBezTo>
                  <a:cubicBezTo>
                    <a:pt x="411963" y="165407"/>
                    <a:pt x="367959" y="209364"/>
                    <a:pt x="367959" y="263870"/>
                  </a:cubicBezTo>
                  <a:cubicBezTo>
                    <a:pt x="367959" y="290244"/>
                    <a:pt x="377933" y="314860"/>
                    <a:pt x="396708" y="333615"/>
                  </a:cubicBezTo>
                  <a:cubicBezTo>
                    <a:pt x="402575" y="339476"/>
                    <a:pt x="402575" y="350025"/>
                    <a:pt x="396708" y="355886"/>
                  </a:cubicBezTo>
                  <a:cubicBezTo>
                    <a:pt x="390254" y="362333"/>
                    <a:pt x="380280" y="362333"/>
                    <a:pt x="373826" y="355886"/>
                  </a:cubicBezTo>
                  <a:cubicBezTo>
                    <a:pt x="349184" y="331270"/>
                    <a:pt x="335689" y="298449"/>
                    <a:pt x="335689" y="263870"/>
                  </a:cubicBezTo>
                  <a:cubicBezTo>
                    <a:pt x="335689" y="191781"/>
                    <a:pt x="394361" y="133172"/>
                    <a:pt x="465942" y="133172"/>
                  </a:cubicBezTo>
                  <a:close/>
                  <a:moveTo>
                    <a:pt x="235934" y="64603"/>
                  </a:moveTo>
                  <a:cubicBezTo>
                    <a:pt x="240043" y="64603"/>
                    <a:pt x="244152" y="65775"/>
                    <a:pt x="247673" y="69292"/>
                  </a:cubicBezTo>
                  <a:lnTo>
                    <a:pt x="342760" y="164250"/>
                  </a:lnTo>
                  <a:cubicBezTo>
                    <a:pt x="348629" y="170112"/>
                    <a:pt x="349216" y="179491"/>
                    <a:pt x="343347" y="185938"/>
                  </a:cubicBezTo>
                  <a:cubicBezTo>
                    <a:pt x="324564" y="208213"/>
                    <a:pt x="313999" y="236934"/>
                    <a:pt x="313999" y="266243"/>
                  </a:cubicBezTo>
                  <a:cubicBezTo>
                    <a:pt x="313999" y="297309"/>
                    <a:pt x="325738" y="327203"/>
                    <a:pt x="347455" y="350064"/>
                  </a:cubicBezTo>
                  <a:cubicBezTo>
                    <a:pt x="351564" y="354753"/>
                    <a:pt x="352738" y="361787"/>
                    <a:pt x="350390" y="367648"/>
                  </a:cubicBezTo>
                  <a:cubicBezTo>
                    <a:pt x="347455" y="373510"/>
                    <a:pt x="341586" y="377027"/>
                    <a:pt x="335716" y="377027"/>
                  </a:cubicBezTo>
                  <a:lnTo>
                    <a:pt x="301086" y="377027"/>
                  </a:lnTo>
                  <a:cubicBezTo>
                    <a:pt x="289934" y="377027"/>
                    <a:pt x="279956" y="372338"/>
                    <a:pt x="272325" y="364718"/>
                  </a:cubicBezTo>
                  <a:cubicBezTo>
                    <a:pt x="265869" y="357098"/>
                    <a:pt x="262347" y="347719"/>
                    <a:pt x="262347" y="338340"/>
                  </a:cubicBezTo>
                  <a:lnTo>
                    <a:pt x="262347" y="277380"/>
                  </a:lnTo>
                  <a:cubicBezTo>
                    <a:pt x="262347" y="262139"/>
                    <a:pt x="250608" y="249830"/>
                    <a:pt x="235934" y="248658"/>
                  </a:cubicBezTo>
                  <a:cubicBezTo>
                    <a:pt x="221260" y="249830"/>
                    <a:pt x="210108" y="262139"/>
                    <a:pt x="210108" y="277380"/>
                  </a:cubicBezTo>
                  <a:lnTo>
                    <a:pt x="210108" y="327203"/>
                  </a:lnTo>
                  <a:cubicBezTo>
                    <a:pt x="209521" y="327203"/>
                    <a:pt x="208934" y="327789"/>
                    <a:pt x="208347" y="327789"/>
                  </a:cubicBezTo>
                  <a:cubicBezTo>
                    <a:pt x="197782" y="332479"/>
                    <a:pt x="191326" y="342443"/>
                    <a:pt x="191326" y="352994"/>
                  </a:cubicBezTo>
                  <a:lnTo>
                    <a:pt x="191326" y="361787"/>
                  </a:lnTo>
                  <a:cubicBezTo>
                    <a:pt x="186630" y="361787"/>
                    <a:pt x="182521" y="361787"/>
                    <a:pt x="178413" y="361787"/>
                  </a:cubicBezTo>
                  <a:lnTo>
                    <a:pt x="176065" y="361787"/>
                  </a:lnTo>
                  <a:cubicBezTo>
                    <a:pt x="92718" y="360614"/>
                    <a:pt x="61022" y="338340"/>
                    <a:pt x="48696" y="321928"/>
                  </a:cubicBezTo>
                  <a:lnTo>
                    <a:pt x="48696" y="255105"/>
                  </a:lnTo>
                  <a:cubicBezTo>
                    <a:pt x="48696" y="252761"/>
                    <a:pt x="49283" y="250416"/>
                    <a:pt x="49870" y="247485"/>
                  </a:cubicBezTo>
                  <a:cubicBezTo>
                    <a:pt x="50457" y="244555"/>
                    <a:pt x="51631" y="241624"/>
                    <a:pt x="53979" y="239279"/>
                  </a:cubicBezTo>
                  <a:lnTo>
                    <a:pt x="224782" y="69292"/>
                  </a:lnTo>
                  <a:cubicBezTo>
                    <a:pt x="227717" y="65775"/>
                    <a:pt x="231826" y="64603"/>
                    <a:pt x="235934" y="64603"/>
                  </a:cubicBezTo>
                  <a:close/>
                  <a:moveTo>
                    <a:pt x="235937" y="0"/>
                  </a:moveTo>
                  <a:cubicBezTo>
                    <a:pt x="240045" y="0"/>
                    <a:pt x="244153" y="1612"/>
                    <a:pt x="247087" y="4836"/>
                  </a:cubicBezTo>
                  <a:lnTo>
                    <a:pt x="323376" y="81034"/>
                  </a:lnTo>
                  <a:lnTo>
                    <a:pt x="323376" y="41762"/>
                  </a:lnTo>
                  <a:cubicBezTo>
                    <a:pt x="323376" y="32970"/>
                    <a:pt x="331005" y="25937"/>
                    <a:pt x="339807" y="25937"/>
                  </a:cubicBezTo>
                  <a:cubicBezTo>
                    <a:pt x="348610" y="25937"/>
                    <a:pt x="355652" y="32970"/>
                    <a:pt x="355652" y="41762"/>
                  </a:cubicBezTo>
                  <a:lnTo>
                    <a:pt x="355652" y="112685"/>
                  </a:lnTo>
                  <a:lnTo>
                    <a:pt x="370323" y="127338"/>
                  </a:lnTo>
                  <a:cubicBezTo>
                    <a:pt x="376191" y="133200"/>
                    <a:pt x="376191" y="143750"/>
                    <a:pt x="370323" y="149612"/>
                  </a:cubicBezTo>
                  <a:cubicBezTo>
                    <a:pt x="363867" y="156059"/>
                    <a:pt x="353891" y="156059"/>
                    <a:pt x="347436" y="149612"/>
                  </a:cubicBezTo>
                  <a:lnTo>
                    <a:pt x="235937" y="38832"/>
                  </a:lnTo>
                  <a:lnTo>
                    <a:pt x="30545" y="243394"/>
                  </a:lnTo>
                  <a:cubicBezTo>
                    <a:pt x="27611" y="246911"/>
                    <a:pt x="23503" y="248083"/>
                    <a:pt x="19395" y="248083"/>
                  </a:cubicBezTo>
                  <a:cubicBezTo>
                    <a:pt x="15287" y="248083"/>
                    <a:pt x="11179" y="246911"/>
                    <a:pt x="8245" y="243394"/>
                  </a:cubicBezTo>
                  <a:cubicBezTo>
                    <a:pt x="1790" y="237532"/>
                    <a:pt x="1790" y="226982"/>
                    <a:pt x="8245" y="221121"/>
                  </a:cubicBezTo>
                  <a:lnTo>
                    <a:pt x="224787" y="4836"/>
                  </a:lnTo>
                  <a:cubicBezTo>
                    <a:pt x="227722" y="1612"/>
                    <a:pt x="231830" y="0"/>
                    <a:pt x="235937" y="0"/>
                  </a:cubicBezTo>
                  <a:close/>
                </a:path>
              </a:pathLst>
            </a:custGeom>
            <a:solidFill>
              <a:schemeClr val="accent1"/>
            </a:solidFill>
            <a:ln>
              <a:noFill/>
            </a:ln>
          </p:spPr>
          <p:txBody>
            <a:bodyPr wrap="square" lIns="91440" tIns="45720" rIns="91440" bIns="45720">
              <a:normAutofit fontScale="77500" lnSpcReduction="20000"/>
            </a:bodyPr>
            <a:lstStyle/>
            <a:p>
              <a:endParaRPr lang="zh-CN" altLang="en-US"/>
            </a:p>
          </p:txBody>
        </p:sp>
        <p:sp>
          <p:nvSpPr>
            <p:cNvPr id="15" name="ïṣlîḍé"/>
            <p:cNvSpPr/>
            <p:nvPr/>
          </p:nvSpPr>
          <p:spPr bwMode="auto">
            <a:xfrm>
              <a:off x="8689844" y="1180683"/>
              <a:ext cx="340006" cy="335297"/>
            </a:xfrm>
            <a:custGeom>
              <a:avLst/>
              <a:gdLst>
                <a:gd name="connsiteX0" fmla="*/ 210237 w 587192"/>
                <a:gd name="connsiteY0" fmla="*/ 487697 h 579060"/>
                <a:gd name="connsiteX1" fmla="*/ 199202 w 587192"/>
                <a:gd name="connsiteY1" fmla="*/ 498628 h 579060"/>
                <a:gd name="connsiteX2" fmla="*/ 199202 w 587192"/>
                <a:gd name="connsiteY2" fmla="*/ 521647 h 579060"/>
                <a:gd name="connsiteX3" fmla="*/ 210237 w 587192"/>
                <a:gd name="connsiteY3" fmla="*/ 532667 h 579060"/>
                <a:gd name="connsiteX4" fmla="*/ 295575 w 587192"/>
                <a:gd name="connsiteY4" fmla="*/ 532667 h 579060"/>
                <a:gd name="connsiteX5" fmla="*/ 306521 w 587192"/>
                <a:gd name="connsiteY5" fmla="*/ 521647 h 579060"/>
                <a:gd name="connsiteX6" fmla="*/ 306521 w 587192"/>
                <a:gd name="connsiteY6" fmla="*/ 498628 h 579060"/>
                <a:gd name="connsiteX7" fmla="*/ 295575 w 587192"/>
                <a:gd name="connsiteY7" fmla="*/ 487697 h 579060"/>
                <a:gd name="connsiteX8" fmla="*/ 210237 w 587192"/>
                <a:gd name="connsiteY8" fmla="*/ 390112 h 579060"/>
                <a:gd name="connsiteX9" fmla="*/ 199202 w 587192"/>
                <a:gd name="connsiteY9" fmla="*/ 401133 h 579060"/>
                <a:gd name="connsiteX10" fmla="*/ 199202 w 587192"/>
                <a:gd name="connsiteY10" fmla="*/ 424062 h 579060"/>
                <a:gd name="connsiteX11" fmla="*/ 210237 w 587192"/>
                <a:gd name="connsiteY11" fmla="*/ 435083 h 579060"/>
                <a:gd name="connsiteX12" fmla="*/ 295575 w 587192"/>
                <a:gd name="connsiteY12" fmla="*/ 435083 h 579060"/>
                <a:gd name="connsiteX13" fmla="*/ 306521 w 587192"/>
                <a:gd name="connsiteY13" fmla="*/ 424062 h 579060"/>
                <a:gd name="connsiteX14" fmla="*/ 306521 w 587192"/>
                <a:gd name="connsiteY14" fmla="*/ 401133 h 579060"/>
                <a:gd name="connsiteX15" fmla="*/ 295575 w 587192"/>
                <a:gd name="connsiteY15" fmla="*/ 390112 h 579060"/>
                <a:gd name="connsiteX16" fmla="*/ 210237 w 587192"/>
                <a:gd name="connsiteY16" fmla="*/ 292527 h 579060"/>
                <a:gd name="connsiteX17" fmla="*/ 199202 w 587192"/>
                <a:gd name="connsiteY17" fmla="*/ 303459 h 579060"/>
                <a:gd name="connsiteX18" fmla="*/ 199202 w 587192"/>
                <a:gd name="connsiteY18" fmla="*/ 326478 h 579060"/>
                <a:gd name="connsiteX19" fmla="*/ 210237 w 587192"/>
                <a:gd name="connsiteY19" fmla="*/ 337498 h 579060"/>
                <a:gd name="connsiteX20" fmla="*/ 295575 w 587192"/>
                <a:gd name="connsiteY20" fmla="*/ 337498 h 579060"/>
                <a:gd name="connsiteX21" fmla="*/ 306521 w 587192"/>
                <a:gd name="connsiteY21" fmla="*/ 326478 h 579060"/>
                <a:gd name="connsiteX22" fmla="*/ 306521 w 587192"/>
                <a:gd name="connsiteY22" fmla="*/ 303459 h 579060"/>
                <a:gd name="connsiteX23" fmla="*/ 295575 w 587192"/>
                <a:gd name="connsiteY23" fmla="*/ 292527 h 579060"/>
                <a:gd name="connsiteX24" fmla="*/ 412250 w 587192"/>
                <a:gd name="connsiteY24" fmla="*/ 268713 h 579060"/>
                <a:gd name="connsiteX25" fmla="*/ 485772 w 587192"/>
                <a:gd name="connsiteY25" fmla="*/ 342022 h 579060"/>
                <a:gd name="connsiteX26" fmla="*/ 412250 w 587192"/>
                <a:gd name="connsiteY26" fmla="*/ 415419 h 579060"/>
                <a:gd name="connsiteX27" fmla="*/ 401658 w 587192"/>
                <a:gd name="connsiteY27" fmla="*/ 414353 h 579060"/>
                <a:gd name="connsiteX28" fmla="*/ 401658 w 587192"/>
                <a:gd name="connsiteY28" fmla="*/ 395692 h 579060"/>
                <a:gd name="connsiteX29" fmla="*/ 401658 w 587192"/>
                <a:gd name="connsiteY29" fmla="*/ 288440 h 579060"/>
                <a:gd name="connsiteX30" fmla="*/ 401658 w 587192"/>
                <a:gd name="connsiteY30" fmla="*/ 269691 h 579060"/>
                <a:gd name="connsiteX31" fmla="*/ 412250 w 587192"/>
                <a:gd name="connsiteY31" fmla="*/ 268713 h 579060"/>
                <a:gd name="connsiteX32" fmla="*/ 170993 w 587192"/>
                <a:gd name="connsiteY32" fmla="*/ 231737 h 579060"/>
                <a:gd name="connsiteX33" fmla="*/ 334819 w 587192"/>
                <a:gd name="connsiteY33" fmla="*/ 231737 h 579060"/>
                <a:gd name="connsiteX34" fmla="*/ 362494 w 587192"/>
                <a:gd name="connsiteY34" fmla="*/ 259377 h 579060"/>
                <a:gd name="connsiteX35" fmla="*/ 362494 w 587192"/>
                <a:gd name="connsiteY35" fmla="*/ 579060 h 579060"/>
                <a:gd name="connsiteX36" fmla="*/ 143318 w 587192"/>
                <a:gd name="connsiteY36" fmla="*/ 579060 h 579060"/>
                <a:gd name="connsiteX37" fmla="*/ 143318 w 587192"/>
                <a:gd name="connsiteY37" fmla="*/ 259377 h 579060"/>
                <a:gd name="connsiteX38" fmla="*/ 170993 w 587192"/>
                <a:gd name="connsiteY38" fmla="*/ 231737 h 579060"/>
                <a:gd name="connsiteX39" fmla="*/ 385391 w 587192"/>
                <a:gd name="connsiteY39" fmla="*/ 159196 h 579060"/>
                <a:gd name="connsiteX40" fmla="*/ 439244 w 587192"/>
                <a:gd name="connsiteY40" fmla="*/ 159196 h 579060"/>
                <a:gd name="connsiteX41" fmla="*/ 460518 w 587192"/>
                <a:gd name="connsiteY41" fmla="*/ 180435 h 579060"/>
                <a:gd name="connsiteX42" fmla="*/ 460518 w 587192"/>
                <a:gd name="connsiteY42" fmla="*/ 206918 h 579060"/>
                <a:gd name="connsiteX43" fmla="*/ 505469 w 587192"/>
                <a:gd name="connsiteY43" fmla="*/ 232778 h 579060"/>
                <a:gd name="connsiteX44" fmla="*/ 528345 w 587192"/>
                <a:gd name="connsiteY44" fmla="*/ 219626 h 579060"/>
                <a:gd name="connsiteX45" fmla="*/ 557363 w 587192"/>
                <a:gd name="connsiteY45" fmla="*/ 227357 h 579060"/>
                <a:gd name="connsiteX46" fmla="*/ 584334 w 587192"/>
                <a:gd name="connsiteY46" fmla="*/ 273924 h 579060"/>
                <a:gd name="connsiteX47" fmla="*/ 576590 w 587192"/>
                <a:gd name="connsiteY47" fmla="*/ 302894 h 579060"/>
                <a:gd name="connsiteX48" fmla="*/ 553625 w 587192"/>
                <a:gd name="connsiteY48" fmla="*/ 316136 h 579060"/>
                <a:gd name="connsiteX49" fmla="*/ 556028 w 587192"/>
                <a:gd name="connsiteY49" fmla="*/ 341996 h 579060"/>
                <a:gd name="connsiteX50" fmla="*/ 553625 w 587192"/>
                <a:gd name="connsiteY50" fmla="*/ 367945 h 579060"/>
                <a:gd name="connsiteX51" fmla="*/ 576590 w 587192"/>
                <a:gd name="connsiteY51" fmla="*/ 381187 h 579060"/>
                <a:gd name="connsiteX52" fmla="*/ 584334 w 587192"/>
                <a:gd name="connsiteY52" fmla="*/ 410157 h 579060"/>
                <a:gd name="connsiteX53" fmla="*/ 557363 w 587192"/>
                <a:gd name="connsiteY53" fmla="*/ 456724 h 579060"/>
                <a:gd name="connsiteX54" fmla="*/ 544546 w 587192"/>
                <a:gd name="connsiteY54" fmla="*/ 466588 h 579060"/>
                <a:gd name="connsiteX55" fmla="*/ 528345 w 587192"/>
                <a:gd name="connsiteY55" fmla="*/ 464455 h 579060"/>
                <a:gd name="connsiteX56" fmla="*/ 505469 w 587192"/>
                <a:gd name="connsiteY56" fmla="*/ 451214 h 579060"/>
                <a:gd name="connsiteX57" fmla="*/ 460518 w 587192"/>
                <a:gd name="connsiteY57" fmla="*/ 477074 h 579060"/>
                <a:gd name="connsiteX58" fmla="*/ 460518 w 587192"/>
                <a:gd name="connsiteY58" fmla="*/ 503557 h 579060"/>
                <a:gd name="connsiteX59" fmla="*/ 439244 w 587192"/>
                <a:gd name="connsiteY59" fmla="*/ 524796 h 579060"/>
                <a:gd name="connsiteX60" fmla="*/ 401680 w 587192"/>
                <a:gd name="connsiteY60" fmla="*/ 524796 h 579060"/>
                <a:gd name="connsiteX61" fmla="*/ 401680 w 587192"/>
                <a:gd name="connsiteY61" fmla="*/ 476363 h 579060"/>
                <a:gd name="connsiteX62" fmla="*/ 401680 w 587192"/>
                <a:gd name="connsiteY62" fmla="*/ 434151 h 579060"/>
                <a:gd name="connsiteX63" fmla="*/ 412273 w 587192"/>
                <a:gd name="connsiteY63" fmla="*/ 434951 h 579060"/>
                <a:gd name="connsiteX64" fmla="*/ 505380 w 587192"/>
                <a:gd name="connsiteY64" fmla="*/ 341996 h 579060"/>
                <a:gd name="connsiteX65" fmla="*/ 412273 w 587192"/>
                <a:gd name="connsiteY65" fmla="*/ 249130 h 579060"/>
                <a:gd name="connsiteX66" fmla="*/ 400701 w 587192"/>
                <a:gd name="connsiteY66" fmla="*/ 249930 h 579060"/>
                <a:gd name="connsiteX67" fmla="*/ 364117 w 587192"/>
                <a:gd name="connsiteY67" fmla="*/ 199719 h 579060"/>
                <a:gd name="connsiteX68" fmla="*/ 364117 w 587192"/>
                <a:gd name="connsiteY68" fmla="*/ 180435 h 579060"/>
                <a:gd name="connsiteX69" fmla="*/ 385391 w 587192"/>
                <a:gd name="connsiteY69" fmla="*/ 159196 h 579060"/>
                <a:gd name="connsiteX70" fmla="*/ 189325 w 587192"/>
                <a:gd name="connsiteY70" fmla="*/ 75016 h 579060"/>
                <a:gd name="connsiteX71" fmla="*/ 178288 w 587192"/>
                <a:gd name="connsiteY71" fmla="*/ 86037 h 579060"/>
                <a:gd name="connsiteX72" fmla="*/ 178288 w 587192"/>
                <a:gd name="connsiteY72" fmla="*/ 129677 h 579060"/>
                <a:gd name="connsiteX73" fmla="*/ 189325 w 587192"/>
                <a:gd name="connsiteY73" fmla="*/ 140699 h 579060"/>
                <a:gd name="connsiteX74" fmla="*/ 233029 w 587192"/>
                <a:gd name="connsiteY74" fmla="*/ 140699 h 579060"/>
                <a:gd name="connsiteX75" fmla="*/ 244067 w 587192"/>
                <a:gd name="connsiteY75" fmla="*/ 129677 h 579060"/>
                <a:gd name="connsiteX76" fmla="*/ 244067 w 587192"/>
                <a:gd name="connsiteY76" fmla="*/ 86037 h 579060"/>
                <a:gd name="connsiteX77" fmla="*/ 233029 w 587192"/>
                <a:gd name="connsiteY77" fmla="*/ 75016 h 579060"/>
                <a:gd name="connsiteX78" fmla="*/ 55988 w 587192"/>
                <a:gd name="connsiteY78" fmla="*/ 75016 h 579060"/>
                <a:gd name="connsiteX79" fmla="*/ 44950 w 587192"/>
                <a:gd name="connsiteY79" fmla="*/ 86037 h 579060"/>
                <a:gd name="connsiteX80" fmla="*/ 44950 w 587192"/>
                <a:gd name="connsiteY80" fmla="*/ 129677 h 579060"/>
                <a:gd name="connsiteX81" fmla="*/ 55988 w 587192"/>
                <a:gd name="connsiteY81" fmla="*/ 140699 h 579060"/>
                <a:gd name="connsiteX82" fmla="*/ 99692 w 587192"/>
                <a:gd name="connsiteY82" fmla="*/ 140699 h 579060"/>
                <a:gd name="connsiteX83" fmla="*/ 110729 w 587192"/>
                <a:gd name="connsiteY83" fmla="*/ 129677 h 579060"/>
                <a:gd name="connsiteX84" fmla="*/ 110729 w 587192"/>
                <a:gd name="connsiteY84" fmla="*/ 86037 h 579060"/>
                <a:gd name="connsiteX85" fmla="*/ 99692 w 587192"/>
                <a:gd name="connsiteY85" fmla="*/ 75016 h 579060"/>
                <a:gd name="connsiteX86" fmla="*/ 27682 w 587192"/>
                <a:gd name="connsiteY86" fmla="*/ 0 h 579060"/>
                <a:gd name="connsiteX87" fmla="*/ 261424 w 587192"/>
                <a:gd name="connsiteY87" fmla="*/ 0 h 579060"/>
                <a:gd name="connsiteX88" fmla="*/ 289106 w 587192"/>
                <a:gd name="connsiteY88" fmla="*/ 27642 h 579060"/>
                <a:gd name="connsiteX89" fmla="*/ 289106 w 587192"/>
                <a:gd name="connsiteY89" fmla="*/ 192605 h 579060"/>
                <a:gd name="connsiteX90" fmla="*/ 170989 w 587192"/>
                <a:gd name="connsiteY90" fmla="*/ 192605 h 579060"/>
                <a:gd name="connsiteX91" fmla="*/ 110729 w 587192"/>
                <a:gd name="connsiteY91" fmla="*/ 230913 h 579060"/>
                <a:gd name="connsiteX92" fmla="*/ 110729 w 587192"/>
                <a:gd name="connsiteY92" fmla="*/ 222825 h 579060"/>
                <a:gd name="connsiteX93" fmla="*/ 99692 w 587192"/>
                <a:gd name="connsiteY93" fmla="*/ 211803 h 579060"/>
                <a:gd name="connsiteX94" fmla="*/ 55988 w 587192"/>
                <a:gd name="connsiteY94" fmla="*/ 211803 h 579060"/>
                <a:gd name="connsiteX95" fmla="*/ 44950 w 587192"/>
                <a:gd name="connsiteY95" fmla="*/ 222825 h 579060"/>
                <a:gd name="connsiteX96" fmla="*/ 44950 w 587192"/>
                <a:gd name="connsiteY96" fmla="*/ 266554 h 579060"/>
                <a:gd name="connsiteX97" fmla="*/ 55988 w 587192"/>
                <a:gd name="connsiteY97" fmla="*/ 277487 h 579060"/>
                <a:gd name="connsiteX98" fmla="*/ 99692 w 587192"/>
                <a:gd name="connsiteY98" fmla="*/ 277487 h 579060"/>
                <a:gd name="connsiteX99" fmla="*/ 104142 w 587192"/>
                <a:gd name="connsiteY99" fmla="*/ 276598 h 579060"/>
                <a:gd name="connsiteX100" fmla="*/ 104142 w 587192"/>
                <a:gd name="connsiteY100" fmla="*/ 349569 h 579060"/>
                <a:gd name="connsiteX101" fmla="*/ 99692 w 587192"/>
                <a:gd name="connsiteY101" fmla="*/ 348680 h 579060"/>
                <a:gd name="connsiteX102" fmla="*/ 55988 w 587192"/>
                <a:gd name="connsiteY102" fmla="*/ 348680 h 579060"/>
                <a:gd name="connsiteX103" fmla="*/ 44950 w 587192"/>
                <a:gd name="connsiteY103" fmla="*/ 359613 h 579060"/>
                <a:gd name="connsiteX104" fmla="*/ 44950 w 587192"/>
                <a:gd name="connsiteY104" fmla="*/ 403342 h 579060"/>
                <a:gd name="connsiteX105" fmla="*/ 55988 w 587192"/>
                <a:gd name="connsiteY105" fmla="*/ 414364 h 579060"/>
                <a:gd name="connsiteX106" fmla="*/ 99692 w 587192"/>
                <a:gd name="connsiteY106" fmla="*/ 414364 h 579060"/>
                <a:gd name="connsiteX107" fmla="*/ 104142 w 587192"/>
                <a:gd name="connsiteY107" fmla="*/ 413386 h 579060"/>
                <a:gd name="connsiteX108" fmla="*/ 104142 w 587192"/>
                <a:gd name="connsiteY108" fmla="*/ 579060 h 579060"/>
                <a:gd name="connsiteX109" fmla="*/ 27682 w 587192"/>
                <a:gd name="connsiteY109" fmla="*/ 579060 h 579060"/>
                <a:gd name="connsiteX110" fmla="*/ 0 w 587192"/>
                <a:gd name="connsiteY110" fmla="*/ 551329 h 579060"/>
                <a:gd name="connsiteX111" fmla="*/ 0 w 587192"/>
                <a:gd name="connsiteY111" fmla="*/ 27642 h 579060"/>
                <a:gd name="connsiteX112" fmla="*/ 27682 w 587192"/>
                <a:gd name="connsiteY112" fmla="*/ 0 h 57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87192" h="579060">
                  <a:moveTo>
                    <a:pt x="210237" y="487697"/>
                  </a:moveTo>
                  <a:cubicBezTo>
                    <a:pt x="204096" y="487697"/>
                    <a:pt x="199202" y="492585"/>
                    <a:pt x="199202" y="498628"/>
                  </a:cubicBezTo>
                  <a:lnTo>
                    <a:pt x="199202" y="521647"/>
                  </a:lnTo>
                  <a:cubicBezTo>
                    <a:pt x="199202" y="527690"/>
                    <a:pt x="204096" y="532667"/>
                    <a:pt x="210237" y="532667"/>
                  </a:cubicBezTo>
                  <a:lnTo>
                    <a:pt x="295575" y="532667"/>
                  </a:lnTo>
                  <a:cubicBezTo>
                    <a:pt x="301627" y="532667"/>
                    <a:pt x="306521" y="527690"/>
                    <a:pt x="306521" y="521647"/>
                  </a:cubicBezTo>
                  <a:lnTo>
                    <a:pt x="306521" y="498628"/>
                  </a:lnTo>
                  <a:cubicBezTo>
                    <a:pt x="306521" y="492585"/>
                    <a:pt x="301627" y="487697"/>
                    <a:pt x="295575" y="487697"/>
                  </a:cubicBezTo>
                  <a:close/>
                  <a:moveTo>
                    <a:pt x="210237" y="390112"/>
                  </a:moveTo>
                  <a:cubicBezTo>
                    <a:pt x="204096" y="390112"/>
                    <a:pt x="199202" y="395000"/>
                    <a:pt x="199202" y="401133"/>
                  </a:cubicBezTo>
                  <a:lnTo>
                    <a:pt x="199202" y="424062"/>
                  </a:lnTo>
                  <a:cubicBezTo>
                    <a:pt x="199202" y="430106"/>
                    <a:pt x="204096" y="435083"/>
                    <a:pt x="210237" y="435083"/>
                  </a:cubicBezTo>
                  <a:lnTo>
                    <a:pt x="295575" y="435083"/>
                  </a:lnTo>
                  <a:cubicBezTo>
                    <a:pt x="301627" y="435083"/>
                    <a:pt x="306521" y="430106"/>
                    <a:pt x="306521" y="424062"/>
                  </a:cubicBezTo>
                  <a:lnTo>
                    <a:pt x="306521" y="401133"/>
                  </a:lnTo>
                  <a:cubicBezTo>
                    <a:pt x="306521" y="395000"/>
                    <a:pt x="301627" y="390112"/>
                    <a:pt x="295575" y="390112"/>
                  </a:cubicBezTo>
                  <a:close/>
                  <a:moveTo>
                    <a:pt x="210237" y="292527"/>
                  </a:moveTo>
                  <a:cubicBezTo>
                    <a:pt x="204096" y="292527"/>
                    <a:pt x="199202" y="297416"/>
                    <a:pt x="199202" y="303459"/>
                  </a:cubicBezTo>
                  <a:lnTo>
                    <a:pt x="199202" y="326478"/>
                  </a:lnTo>
                  <a:cubicBezTo>
                    <a:pt x="199202" y="332521"/>
                    <a:pt x="204096" y="337498"/>
                    <a:pt x="210237" y="337498"/>
                  </a:cubicBezTo>
                  <a:lnTo>
                    <a:pt x="295575" y="337498"/>
                  </a:lnTo>
                  <a:cubicBezTo>
                    <a:pt x="301627" y="337498"/>
                    <a:pt x="306521" y="332521"/>
                    <a:pt x="306521" y="326478"/>
                  </a:cubicBezTo>
                  <a:lnTo>
                    <a:pt x="306521" y="303459"/>
                  </a:lnTo>
                  <a:cubicBezTo>
                    <a:pt x="306521" y="297416"/>
                    <a:pt x="301627" y="292527"/>
                    <a:pt x="295575" y="292527"/>
                  </a:cubicBezTo>
                  <a:close/>
                  <a:moveTo>
                    <a:pt x="412250" y="268713"/>
                  </a:moveTo>
                  <a:cubicBezTo>
                    <a:pt x="452838" y="268713"/>
                    <a:pt x="485772" y="301591"/>
                    <a:pt x="485772" y="342022"/>
                  </a:cubicBezTo>
                  <a:cubicBezTo>
                    <a:pt x="485772" y="382541"/>
                    <a:pt x="452838" y="415419"/>
                    <a:pt x="412250" y="415419"/>
                  </a:cubicBezTo>
                  <a:cubicBezTo>
                    <a:pt x="408690" y="415419"/>
                    <a:pt x="405129" y="414886"/>
                    <a:pt x="401658" y="414353"/>
                  </a:cubicBezTo>
                  <a:lnTo>
                    <a:pt x="401658" y="395692"/>
                  </a:lnTo>
                  <a:lnTo>
                    <a:pt x="401658" y="288440"/>
                  </a:lnTo>
                  <a:lnTo>
                    <a:pt x="401658" y="269691"/>
                  </a:lnTo>
                  <a:cubicBezTo>
                    <a:pt x="405129" y="269157"/>
                    <a:pt x="408690" y="268713"/>
                    <a:pt x="412250" y="268713"/>
                  </a:cubicBezTo>
                  <a:close/>
                  <a:moveTo>
                    <a:pt x="170993" y="231737"/>
                  </a:moveTo>
                  <a:lnTo>
                    <a:pt x="334819" y="231737"/>
                  </a:lnTo>
                  <a:cubicBezTo>
                    <a:pt x="350125" y="231737"/>
                    <a:pt x="362494" y="244091"/>
                    <a:pt x="362494" y="259377"/>
                  </a:cubicBezTo>
                  <a:lnTo>
                    <a:pt x="362494" y="579060"/>
                  </a:lnTo>
                  <a:lnTo>
                    <a:pt x="143318" y="579060"/>
                  </a:lnTo>
                  <a:lnTo>
                    <a:pt x="143318" y="259377"/>
                  </a:lnTo>
                  <a:cubicBezTo>
                    <a:pt x="143318" y="244091"/>
                    <a:pt x="155687" y="231737"/>
                    <a:pt x="170993" y="231737"/>
                  </a:cubicBezTo>
                  <a:close/>
                  <a:moveTo>
                    <a:pt x="385391" y="159196"/>
                  </a:moveTo>
                  <a:lnTo>
                    <a:pt x="439244" y="159196"/>
                  </a:lnTo>
                  <a:cubicBezTo>
                    <a:pt x="450993" y="159196"/>
                    <a:pt x="460518" y="168705"/>
                    <a:pt x="460518" y="180435"/>
                  </a:cubicBezTo>
                  <a:lnTo>
                    <a:pt x="460518" y="206918"/>
                  </a:lnTo>
                  <a:cubicBezTo>
                    <a:pt x="477074" y="212872"/>
                    <a:pt x="492295" y="221581"/>
                    <a:pt x="505469" y="232778"/>
                  </a:cubicBezTo>
                  <a:lnTo>
                    <a:pt x="528345" y="219626"/>
                  </a:lnTo>
                  <a:cubicBezTo>
                    <a:pt x="538582" y="213760"/>
                    <a:pt x="551578" y="217226"/>
                    <a:pt x="557363" y="227357"/>
                  </a:cubicBezTo>
                  <a:lnTo>
                    <a:pt x="584334" y="273924"/>
                  </a:lnTo>
                  <a:cubicBezTo>
                    <a:pt x="590209" y="284055"/>
                    <a:pt x="586738" y="297029"/>
                    <a:pt x="576590" y="302894"/>
                  </a:cubicBezTo>
                  <a:lnTo>
                    <a:pt x="553625" y="316136"/>
                  </a:lnTo>
                  <a:cubicBezTo>
                    <a:pt x="555138" y="324578"/>
                    <a:pt x="556028" y="333198"/>
                    <a:pt x="556028" y="341996"/>
                  </a:cubicBezTo>
                  <a:cubicBezTo>
                    <a:pt x="556028" y="350883"/>
                    <a:pt x="555138" y="359503"/>
                    <a:pt x="553625" y="367945"/>
                  </a:cubicBezTo>
                  <a:lnTo>
                    <a:pt x="576590" y="381187"/>
                  </a:lnTo>
                  <a:cubicBezTo>
                    <a:pt x="586738" y="387052"/>
                    <a:pt x="590209" y="400026"/>
                    <a:pt x="584334" y="410157"/>
                  </a:cubicBezTo>
                  <a:lnTo>
                    <a:pt x="557363" y="456724"/>
                  </a:lnTo>
                  <a:cubicBezTo>
                    <a:pt x="554604" y="461611"/>
                    <a:pt x="549975" y="465166"/>
                    <a:pt x="544546" y="466588"/>
                  </a:cubicBezTo>
                  <a:cubicBezTo>
                    <a:pt x="539027" y="468010"/>
                    <a:pt x="533241" y="467299"/>
                    <a:pt x="528345" y="464455"/>
                  </a:cubicBezTo>
                  <a:lnTo>
                    <a:pt x="505469" y="451214"/>
                  </a:lnTo>
                  <a:cubicBezTo>
                    <a:pt x="492295" y="462411"/>
                    <a:pt x="477074" y="471209"/>
                    <a:pt x="460518" y="477074"/>
                  </a:cubicBezTo>
                  <a:lnTo>
                    <a:pt x="460518" y="503557"/>
                  </a:lnTo>
                  <a:cubicBezTo>
                    <a:pt x="460518" y="515287"/>
                    <a:pt x="450993" y="524796"/>
                    <a:pt x="439244" y="524796"/>
                  </a:cubicBezTo>
                  <a:lnTo>
                    <a:pt x="401680" y="524796"/>
                  </a:lnTo>
                  <a:lnTo>
                    <a:pt x="401680" y="476363"/>
                  </a:lnTo>
                  <a:lnTo>
                    <a:pt x="401680" y="434151"/>
                  </a:lnTo>
                  <a:cubicBezTo>
                    <a:pt x="405152" y="434596"/>
                    <a:pt x="408712" y="434951"/>
                    <a:pt x="412273" y="434951"/>
                  </a:cubicBezTo>
                  <a:cubicBezTo>
                    <a:pt x="463633" y="434951"/>
                    <a:pt x="505380" y="393272"/>
                    <a:pt x="505380" y="341996"/>
                  </a:cubicBezTo>
                  <a:cubicBezTo>
                    <a:pt x="505380" y="290809"/>
                    <a:pt x="463633" y="249130"/>
                    <a:pt x="412273" y="249130"/>
                  </a:cubicBezTo>
                  <a:cubicBezTo>
                    <a:pt x="408356" y="249130"/>
                    <a:pt x="404529" y="249485"/>
                    <a:pt x="400701" y="249930"/>
                  </a:cubicBezTo>
                  <a:cubicBezTo>
                    <a:pt x="397497" y="227801"/>
                    <a:pt x="383522" y="209228"/>
                    <a:pt x="364117" y="199719"/>
                  </a:cubicBezTo>
                  <a:lnTo>
                    <a:pt x="364117" y="180435"/>
                  </a:lnTo>
                  <a:cubicBezTo>
                    <a:pt x="364117" y="168705"/>
                    <a:pt x="373641" y="159196"/>
                    <a:pt x="385391" y="159196"/>
                  </a:cubicBezTo>
                  <a:close/>
                  <a:moveTo>
                    <a:pt x="189325" y="75016"/>
                  </a:moveTo>
                  <a:cubicBezTo>
                    <a:pt x="183273" y="75016"/>
                    <a:pt x="178288" y="79904"/>
                    <a:pt x="178288" y="86037"/>
                  </a:cubicBezTo>
                  <a:lnTo>
                    <a:pt x="178288" y="129677"/>
                  </a:lnTo>
                  <a:cubicBezTo>
                    <a:pt x="178288" y="135810"/>
                    <a:pt x="183273" y="140699"/>
                    <a:pt x="189325" y="140699"/>
                  </a:cubicBezTo>
                  <a:lnTo>
                    <a:pt x="233029" y="140699"/>
                  </a:lnTo>
                  <a:cubicBezTo>
                    <a:pt x="239171" y="140699"/>
                    <a:pt x="244067" y="135810"/>
                    <a:pt x="244067" y="129677"/>
                  </a:cubicBezTo>
                  <a:lnTo>
                    <a:pt x="244067" y="86037"/>
                  </a:lnTo>
                  <a:cubicBezTo>
                    <a:pt x="244067" y="79904"/>
                    <a:pt x="239171" y="75016"/>
                    <a:pt x="233029" y="75016"/>
                  </a:cubicBezTo>
                  <a:close/>
                  <a:moveTo>
                    <a:pt x="55988" y="75016"/>
                  </a:moveTo>
                  <a:cubicBezTo>
                    <a:pt x="49846" y="75016"/>
                    <a:pt x="44950" y="79904"/>
                    <a:pt x="44950" y="86037"/>
                  </a:cubicBezTo>
                  <a:lnTo>
                    <a:pt x="44950" y="129677"/>
                  </a:lnTo>
                  <a:cubicBezTo>
                    <a:pt x="44950" y="135810"/>
                    <a:pt x="49846" y="140699"/>
                    <a:pt x="55988" y="140699"/>
                  </a:cubicBezTo>
                  <a:lnTo>
                    <a:pt x="99692" y="140699"/>
                  </a:lnTo>
                  <a:cubicBezTo>
                    <a:pt x="105833" y="140699"/>
                    <a:pt x="110729" y="135810"/>
                    <a:pt x="110729" y="129677"/>
                  </a:cubicBezTo>
                  <a:lnTo>
                    <a:pt x="110729" y="86037"/>
                  </a:lnTo>
                  <a:cubicBezTo>
                    <a:pt x="110729" y="79904"/>
                    <a:pt x="105833" y="75016"/>
                    <a:pt x="99692" y="75016"/>
                  </a:cubicBezTo>
                  <a:close/>
                  <a:moveTo>
                    <a:pt x="27682" y="0"/>
                  </a:moveTo>
                  <a:lnTo>
                    <a:pt x="261424" y="0"/>
                  </a:lnTo>
                  <a:cubicBezTo>
                    <a:pt x="276645" y="0"/>
                    <a:pt x="289106" y="12354"/>
                    <a:pt x="289106" y="27642"/>
                  </a:cubicBezTo>
                  <a:lnTo>
                    <a:pt x="289106" y="192605"/>
                  </a:lnTo>
                  <a:lnTo>
                    <a:pt x="170989" y="192605"/>
                  </a:lnTo>
                  <a:cubicBezTo>
                    <a:pt x="144375" y="192605"/>
                    <a:pt x="121499" y="208337"/>
                    <a:pt x="110729" y="230913"/>
                  </a:cubicBezTo>
                  <a:lnTo>
                    <a:pt x="110729" y="222825"/>
                  </a:lnTo>
                  <a:cubicBezTo>
                    <a:pt x="110729" y="216781"/>
                    <a:pt x="105833" y="211803"/>
                    <a:pt x="99692" y="211803"/>
                  </a:cubicBezTo>
                  <a:lnTo>
                    <a:pt x="55988" y="211803"/>
                  </a:lnTo>
                  <a:cubicBezTo>
                    <a:pt x="49846" y="211803"/>
                    <a:pt x="44950" y="216781"/>
                    <a:pt x="44950" y="222825"/>
                  </a:cubicBezTo>
                  <a:lnTo>
                    <a:pt x="44950" y="266554"/>
                  </a:lnTo>
                  <a:cubicBezTo>
                    <a:pt x="44950" y="272598"/>
                    <a:pt x="49846" y="277487"/>
                    <a:pt x="55988" y="277487"/>
                  </a:cubicBezTo>
                  <a:lnTo>
                    <a:pt x="99692" y="277487"/>
                  </a:lnTo>
                  <a:cubicBezTo>
                    <a:pt x="101294" y="277487"/>
                    <a:pt x="102807" y="277131"/>
                    <a:pt x="104142" y="276598"/>
                  </a:cubicBezTo>
                  <a:lnTo>
                    <a:pt x="104142" y="349569"/>
                  </a:lnTo>
                  <a:cubicBezTo>
                    <a:pt x="102807" y="349036"/>
                    <a:pt x="101294" y="348680"/>
                    <a:pt x="99692" y="348680"/>
                  </a:cubicBezTo>
                  <a:lnTo>
                    <a:pt x="55988" y="348680"/>
                  </a:lnTo>
                  <a:cubicBezTo>
                    <a:pt x="49846" y="348680"/>
                    <a:pt x="44950" y="353569"/>
                    <a:pt x="44950" y="359613"/>
                  </a:cubicBezTo>
                  <a:lnTo>
                    <a:pt x="44950" y="403342"/>
                  </a:lnTo>
                  <a:cubicBezTo>
                    <a:pt x="44950" y="409475"/>
                    <a:pt x="49846" y="414364"/>
                    <a:pt x="55988" y="414364"/>
                  </a:cubicBezTo>
                  <a:lnTo>
                    <a:pt x="99692" y="414364"/>
                  </a:lnTo>
                  <a:cubicBezTo>
                    <a:pt x="101294" y="414364"/>
                    <a:pt x="102807" y="414008"/>
                    <a:pt x="104142" y="413386"/>
                  </a:cubicBezTo>
                  <a:lnTo>
                    <a:pt x="104142" y="579060"/>
                  </a:lnTo>
                  <a:lnTo>
                    <a:pt x="27682" y="579060"/>
                  </a:lnTo>
                  <a:cubicBezTo>
                    <a:pt x="12372" y="579060"/>
                    <a:pt x="0" y="566617"/>
                    <a:pt x="0" y="551329"/>
                  </a:cubicBezTo>
                  <a:lnTo>
                    <a:pt x="0" y="27642"/>
                  </a:lnTo>
                  <a:cubicBezTo>
                    <a:pt x="0" y="12354"/>
                    <a:pt x="12372" y="0"/>
                    <a:pt x="27682" y="0"/>
                  </a:cubicBezTo>
                  <a:close/>
                </a:path>
              </a:pathLst>
            </a:custGeom>
            <a:solidFill>
              <a:schemeClr val="accent2"/>
            </a:solidFill>
            <a:ln>
              <a:noFill/>
            </a:ln>
          </p:spPr>
          <p:txBody>
            <a:bodyPr wrap="square" lIns="91440" tIns="45720" rIns="91440" bIns="45720">
              <a:normAutofit fontScale="92500" lnSpcReduction="10000"/>
            </a:bodyPr>
            <a:lstStyle/>
            <a:p>
              <a:endParaRPr lang="zh-CN" altLang="en-US"/>
            </a:p>
          </p:txBody>
        </p:sp>
      </p:grpSp>
      <p:sp>
        <p:nvSpPr>
          <p:cNvPr id="16" name="立方体 15"/>
          <p:cNvSpPr/>
          <p:nvPr/>
        </p:nvSpPr>
        <p:spPr>
          <a:xfrm>
            <a:off x="2151380" y="2658745"/>
            <a:ext cx="1939290" cy="445770"/>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降级状态</a:t>
            </a:r>
            <a:endParaRPr lang="zh-CN" altLang="en-US" sz="1400">
              <a:solidFill>
                <a:schemeClr val="bg1"/>
              </a:solidFill>
            </a:endParaRPr>
          </a:p>
        </p:txBody>
      </p:sp>
      <p:sp>
        <p:nvSpPr>
          <p:cNvPr id="17" name="立方体 16"/>
          <p:cNvSpPr/>
          <p:nvPr/>
        </p:nvSpPr>
        <p:spPr>
          <a:xfrm>
            <a:off x="2137410" y="3647440"/>
            <a:ext cx="1939290" cy="445770"/>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解绑</a:t>
            </a:r>
            <a:r>
              <a:rPr lang="en-US" altLang="zh-CN" sz="1400">
                <a:solidFill>
                  <a:schemeClr val="bg1"/>
                </a:solidFill>
              </a:rPr>
              <a:t>VIP</a:t>
            </a:r>
            <a:endParaRPr lang="en-US" altLang="zh-CN" sz="1400">
              <a:solidFill>
                <a:schemeClr val="bg1"/>
              </a:solidFill>
            </a:endParaRPr>
          </a:p>
        </p:txBody>
      </p:sp>
      <p:sp>
        <p:nvSpPr>
          <p:cNvPr id="26" name="立方体 25"/>
          <p:cNvSpPr/>
          <p:nvPr/>
        </p:nvSpPr>
        <p:spPr>
          <a:xfrm>
            <a:off x="2122805" y="4646930"/>
            <a:ext cx="1967865" cy="445770"/>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停掉数据库服务</a:t>
            </a:r>
            <a:endParaRPr lang="zh-CN" altLang="en-US" sz="1400">
              <a:solidFill>
                <a:schemeClr val="bg1"/>
              </a:solidFill>
            </a:endParaRPr>
          </a:p>
        </p:txBody>
      </p:sp>
      <p:sp>
        <p:nvSpPr>
          <p:cNvPr id="27" name="下箭头 26"/>
          <p:cNvSpPr/>
          <p:nvPr/>
        </p:nvSpPr>
        <p:spPr>
          <a:xfrm>
            <a:off x="2990215" y="3176270"/>
            <a:ext cx="182245"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下箭头 33"/>
          <p:cNvSpPr/>
          <p:nvPr/>
        </p:nvSpPr>
        <p:spPr>
          <a:xfrm>
            <a:off x="2983865" y="4170045"/>
            <a:ext cx="182245"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34"/>
          <p:cNvGrpSpPr/>
          <p:nvPr/>
        </p:nvGrpSpPr>
        <p:grpSpPr>
          <a:xfrm>
            <a:off x="2907665" y="5254625"/>
            <a:ext cx="421005" cy="579120"/>
            <a:chOff x="12734" y="7282"/>
            <a:chExt cx="663" cy="912"/>
          </a:xfrm>
        </p:grpSpPr>
        <p:sp>
          <p:nvSpPr>
            <p:cNvPr id="36" name="椭圆 35"/>
            <p:cNvSpPr/>
            <p:nvPr/>
          </p:nvSpPr>
          <p:spPr>
            <a:xfrm>
              <a:off x="12734" y="7282"/>
              <a:ext cx="119" cy="1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12906" y="7566"/>
              <a:ext cx="224" cy="1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椭圆 37"/>
            <p:cNvSpPr/>
            <p:nvPr/>
          </p:nvSpPr>
          <p:spPr>
            <a:xfrm>
              <a:off x="13131" y="7932"/>
              <a:ext cx="266" cy="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9" name="矩形 38"/>
          <p:cNvSpPr/>
          <p:nvPr/>
        </p:nvSpPr>
        <p:spPr>
          <a:xfrm>
            <a:off x="3482975" y="5329555"/>
            <a:ext cx="2055495" cy="799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exclamation-button_87980"/>
          <p:cNvSpPr>
            <a:spLocks noChangeAspect="1"/>
          </p:cNvSpPr>
          <p:nvPr/>
        </p:nvSpPr>
        <p:spPr bwMode="auto">
          <a:xfrm>
            <a:off x="3556000" y="5574030"/>
            <a:ext cx="311150" cy="311150"/>
          </a:xfrm>
          <a:custGeom>
            <a:avLst/>
            <a:gdLst>
              <a:gd name="connsiteX0" fmla="*/ 300161 w 600088"/>
              <a:gd name="connsiteY0" fmla="*/ 399330 h 599171"/>
              <a:gd name="connsiteX1" fmla="*/ 327867 w 600088"/>
              <a:gd name="connsiteY1" fmla="*/ 410804 h 599171"/>
              <a:gd name="connsiteX2" fmla="*/ 339137 w 600088"/>
              <a:gd name="connsiteY2" fmla="*/ 438435 h 599171"/>
              <a:gd name="connsiteX3" fmla="*/ 327867 w 600088"/>
              <a:gd name="connsiteY3" fmla="*/ 465831 h 599171"/>
              <a:gd name="connsiteX4" fmla="*/ 300161 w 600088"/>
              <a:gd name="connsiteY4" fmla="*/ 477305 h 599171"/>
              <a:gd name="connsiteX5" fmla="*/ 272456 w 600088"/>
              <a:gd name="connsiteY5" fmla="*/ 465831 h 599171"/>
              <a:gd name="connsiteX6" fmla="*/ 260951 w 600088"/>
              <a:gd name="connsiteY6" fmla="*/ 438435 h 599171"/>
              <a:gd name="connsiteX7" fmla="*/ 272456 w 600088"/>
              <a:gd name="connsiteY7" fmla="*/ 410804 h 599171"/>
              <a:gd name="connsiteX8" fmla="*/ 300161 w 600088"/>
              <a:gd name="connsiteY8" fmla="*/ 399330 h 599171"/>
              <a:gd name="connsiteX9" fmla="*/ 300161 w 600088"/>
              <a:gd name="connsiteY9" fmla="*/ 121866 h 599171"/>
              <a:gd name="connsiteX10" fmla="*/ 339137 w 600088"/>
              <a:gd name="connsiteY10" fmla="*/ 160993 h 599171"/>
              <a:gd name="connsiteX11" fmla="*/ 339137 w 600088"/>
              <a:gd name="connsiteY11" fmla="*/ 339055 h 599171"/>
              <a:gd name="connsiteX12" fmla="*/ 300161 w 600088"/>
              <a:gd name="connsiteY12" fmla="*/ 377948 h 599171"/>
              <a:gd name="connsiteX13" fmla="*/ 260951 w 600088"/>
              <a:gd name="connsiteY13" fmla="*/ 339055 h 599171"/>
              <a:gd name="connsiteX14" fmla="*/ 260951 w 600088"/>
              <a:gd name="connsiteY14" fmla="*/ 160993 h 599171"/>
              <a:gd name="connsiteX15" fmla="*/ 300161 w 600088"/>
              <a:gd name="connsiteY15" fmla="*/ 121866 h 599171"/>
              <a:gd name="connsiteX16" fmla="*/ 300161 w 600088"/>
              <a:gd name="connsiteY16" fmla="*/ 46865 h 599171"/>
              <a:gd name="connsiteX17" fmla="*/ 46937 w 600088"/>
              <a:gd name="connsiteY17" fmla="*/ 299703 h 599171"/>
              <a:gd name="connsiteX18" fmla="*/ 300161 w 600088"/>
              <a:gd name="connsiteY18" fmla="*/ 552306 h 599171"/>
              <a:gd name="connsiteX19" fmla="*/ 553151 w 600088"/>
              <a:gd name="connsiteY19" fmla="*/ 299703 h 599171"/>
              <a:gd name="connsiteX20" fmla="*/ 300161 w 600088"/>
              <a:gd name="connsiteY20" fmla="*/ 46865 h 599171"/>
              <a:gd name="connsiteX21" fmla="*/ 300161 w 600088"/>
              <a:gd name="connsiteY21" fmla="*/ 0 h 599171"/>
              <a:gd name="connsiteX22" fmla="*/ 600088 w 600088"/>
              <a:gd name="connsiteY22" fmla="*/ 299703 h 599171"/>
              <a:gd name="connsiteX23" fmla="*/ 300161 w 600088"/>
              <a:gd name="connsiteY23" fmla="*/ 599171 h 599171"/>
              <a:gd name="connsiteX24" fmla="*/ 0 w 600088"/>
              <a:gd name="connsiteY24" fmla="*/ 299703 h 599171"/>
              <a:gd name="connsiteX25" fmla="*/ 300161 w 600088"/>
              <a:gd name="connsiteY25" fmla="*/ 0 h 5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088" h="599171">
                <a:moveTo>
                  <a:pt x="300161" y="399330"/>
                </a:moveTo>
                <a:cubicBezTo>
                  <a:pt x="310492" y="399330"/>
                  <a:pt x="320588" y="403545"/>
                  <a:pt x="327867" y="410804"/>
                </a:cubicBezTo>
                <a:cubicBezTo>
                  <a:pt x="335146" y="418063"/>
                  <a:pt x="339137" y="428132"/>
                  <a:pt x="339137" y="438435"/>
                </a:cubicBezTo>
                <a:cubicBezTo>
                  <a:pt x="339137" y="448503"/>
                  <a:pt x="335146" y="458806"/>
                  <a:pt x="327867" y="465831"/>
                </a:cubicBezTo>
                <a:cubicBezTo>
                  <a:pt x="320588" y="473324"/>
                  <a:pt x="310492" y="477305"/>
                  <a:pt x="300161" y="477305"/>
                </a:cubicBezTo>
                <a:cubicBezTo>
                  <a:pt x="289831" y="477305"/>
                  <a:pt x="279734" y="473324"/>
                  <a:pt x="272456" y="465831"/>
                </a:cubicBezTo>
                <a:cubicBezTo>
                  <a:pt x="265177" y="458806"/>
                  <a:pt x="260951" y="448503"/>
                  <a:pt x="260951" y="438435"/>
                </a:cubicBezTo>
                <a:cubicBezTo>
                  <a:pt x="260951" y="428132"/>
                  <a:pt x="265177" y="418063"/>
                  <a:pt x="272456" y="410804"/>
                </a:cubicBezTo>
                <a:cubicBezTo>
                  <a:pt x="279734" y="403545"/>
                  <a:pt x="289831" y="399330"/>
                  <a:pt x="300161" y="399330"/>
                </a:cubicBezTo>
                <a:close/>
                <a:moveTo>
                  <a:pt x="300161" y="121866"/>
                </a:moveTo>
                <a:cubicBezTo>
                  <a:pt x="321762" y="121866"/>
                  <a:pt x="339137" y="139438"/>
                  <a:pt x="339137" y="160993"/>
                </a:cubicBezTo>
                <a:lnTo>
                  <a:pt x="339137" y="339055"/>
                </a:lnTo>
                <a:cubicBezTo>
                  <a:pt x="339137" y="360610"/>
                  <a:pt x="321762" y="377948"/>
                  <a:pt x="300161" y="377948"/>
                </a:cubicBezTo>
                <a:cubicBezTo>
                  <a:pt x="278560" y="377948"/>
                  <a:pt x="260951" y="360610"/>
                  <a:pt x="260951" y="339055"/>
                </a:cubicBezTo>
                <a:lnTo>
                  <a:pt x="260951" y="160993"/>
                </a:lnTo>
                <a:cubicBezTo>
                  <a:pt x="260951" y="139438"/>
                  <a:pt x="278560" y="121866"/>
                  <a:pt x="300161" y="121866"/>
                </a:cubicBezTo>
                <a:close/>
                <a:moveTo>
                  <a:pt x="300161" y="46865"/>
                </a:moveTo>
                <a:cubicBezTo>
                  <a:pt x="160524" y="46865"/>
                  <a:pt x="46937" y="160279"/>
                  <a:pt x="46937" y="299703"/>
                </a:cubicBezTo>
                <a:cubicBezTo>
                  <a:pt x="46937" y="439127"/>
                  <a:pt x="160524" y="552306"/>
                  <a:pt x="300161" y="552306"/>
                </a:cubicBezTo>
                <a:cubicBezTo>
                  <a:pt x="439799" y="552306"/>
                  <a:pt x="553151" y="439127"/>
                  <a:pt x="553151" y="299703"/>
                </a:cubicBezTo>
                <a:cubicBezTo>
                  <a:pt x="553151" y="160279"/>
                  <a:pt x="439799" y="46865"/>
                  <a:pt x="300161" y="46865"/>
                </a:cubicBezTo>
                <a:close/>
                <a:moveTo>
                  <a:pt x="300161" y="0"/>
                </a:moveTo>
                <a:cubicBezTo>
                  <a:pt x="465614" y="0"/>
                  <a:pt x="600088" y="134503"/>
                  <a:pt x="600088" y="299703"/>
                </a:cubicBezTo>
                <a:cubicBezTo>
                  <a:pt x="600088" y="464902"/>
                  <a:pt x="465614" y="599171"/>
                  <a:pt x="300161" y="599171"/>
                </a:cubicBezTo>
                <a:cubicBezTo>
                  <a:pt x="134709" y="599171"/>
                  <a:pt x="0" y="464902"/>
                  <a:pt x="0" y="299703"/>
                </a:cubicBezTo>
                <a:cubicBezTo>
                  <a:pt x="0" y="134503"/>
                  <a:pt x="134709" y="0"/>
                  <a:pt x="300161" y="0"/>
                </a:cubicBezTo>
                <a:close/>
              </a:path>
            </a:pathLst>
          </a:custGeom>
          <a:solidFill>
            <a:srgbClr val="FF0000"/>
          </a:solidFill>
          <a:ln>
            <a:noFill/>
          </a:ln>
        </p:spPr>
      </p:sp>
      <p:sp>
        <p:nvSpPr>
          <p:cNvPr id="41" name="文本框 40"/>
          <p:cNvSpPr txBox="1"/>
          <p:nvPr/>
        </p:nvSpPr>
        <p:spPr>
          <a:xfrm>
            <a:off x="3867150" y="5506720"/>
            <a:ext cx="1671320" cy="460375"/>
          </a:xfrm>
          <a:prstGeom prst="rect">
            <a:avLst/>
          </a:prstGeom>
          <a:noFill/>
        </p:spPr>
        <p:txBody>
          <a:bodyPr wrap="square" rtlCol="0">
            <a:spAutoFit/>
          </a:bodyPr>
          <a:p>
            <a:r>
              <a:rPr lang="zh-CN" altLang="en-US" sz="1200" b="1">
                <a:solidFill>
                  <a:srgbClr val="FF0000"/>
                </a:solidFill>
              </a:rPr>
              <a:t>避免重新联网</a:t>
            </a:r>
            <a:r>
              <a:rPr lang="en-US" altLang="zh-CN" sz="1200" b="1">
                <a:solidFill>
                  <a:srgbClr val="FF0000"/>
                </a:solidFill>
              </a:rPr>
              <a:t>“</a:t>
            </a:r>
            <a:r>
              <a:rPr lang="zh-CN" altLang="en-US" sz="1200" b="1">
                <a:solidFill>
                  <a:srgbClr val="FF0000"/>
                </a:solidFill>
              </a:rPr>
              <a:t>脑裂</a:t>
            </a:r>
            <a:r>
              <a:rPr lang="en-US" altLang="zh-CN" sz="1200" b="1">
                <a:solidFill>
                  <a:srgbClr val="FF0000"/>
                </a:solidFill>
              </a:rPr>
              <a:t>”</a:t>
            </a:r>
            <a:r>
              <a:rPr lang="zh-CN" altLang="en-US" sz="1200" b="1">
                <a:solidFill>
                  <a:srgbClr val="FF0000"/>
                </a:solidFill>
              </a:rPr>
              <a:t>发生</a:t>
            </a:r>
            <a:endParaRPr lang="zh-CN" altLang="en-US" sz="1200" b="1">
              <a:solidFill>
                <a:srgbClr val="FF0000"/>
              </a:solidFill>
            </a:endParaRPr>
          </a:p>
        </p:txBody>
      </p:sp>
      <p:sp>
        <p:nvSpPr>
          <p:cNvPr id="42" name="立方体 41"/>
          <p:cNvSpPr/>
          <p:nvPr/>
        </p:nvSpPr>
        <p:spPr>
          <a:xfrm>
            <a:off x="7781925" y="2730500"/>
            <a:ext cx="1939290" cy="44577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检测到降级状态</a:t>
            </a:r>
            <a:endParaRPr lang="zh-CN" altLang="en-US" sz="1400">
              <a:solidFill>
                <a:schemeClr val="bg1"/>
              </a:solidFill>
            </a:endParaRPr>
          </a:p>
        </p:txBody>
      </p:sp>
      <p:sp>
        <p:nvSpPr>
          <p:cNvPr id="43" name="立方体 42"/>
          <p:cNvSpPr/>
          <p:nvPr/>
        </p:nvSpPr>
        <p:spPr>
          <a:xfrm>
            <a:off x="7753350" y="3666490"/>
            <a:ext cx="1939290" cy="44577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bg1"/>
                </a:solidFill>
              </a:rPr>
              <a:t>Exec “node rejoin”</a:t>
            </a:r>
            <a:endParaRPr lang="en-US" altLang="zh-CN" sz="1400">
              <a:solidFill>
                <a:schemeClr val="bg1"/>
              </a:solidFill>
            </a:endParaRPr>
          </a:p>
        </p:txBody>
      </p:sp>
      <p:sp>
        <p:nvSpPr>
          <p:cNvPr id="44" name="下箭头 43"/>
          <p:cNvSpPr/>
          <p:nvPr/>
        </p:nvSpPr>
        <p:spPr>
          <a:xfrm>
            <a:off x="8610600" y="3215640"/>
            <a:ext cx="182245" cy="393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立方体 44"/>
          <p:cNvSpPr/>
          <p:nvPr/>
        </p:nvSpPr>
        <p:spPr>
          <a:xfrm>
            <a:off x="7781925" y="4646930"/>
            <a:ext cx="1939290" cy="44577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以备节点加入集群</a:t>
            </a:r>
            <a:endParaRPr lang="zh-CN" altLang="en-US" sz="1400">
              <a:solidFill>
                <a:schemeClr val="bg1"/>
              </a:solidFill>
            </a:endParaRPr>
          </a:p>
        </p:txBody>
      </p:sp>
      <p:sp>
        <p:nvSpPr>
          <p:cNvPr id="46" name="下箭头 45"/>
          <p:cNvSpPr/>
          <p:nvPr/>
        </p:nvSpPr>
        <p:spPr>
          <a:xfrm>
            <a:off x="8604250" y="4190365"/>
            <a:ext cx="182245" cy="393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680720" y="1631950"/>
            <a:ext cx="5297170" cy="462153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a:off x="6209030" y="1631950"/>
            <a:ext cx="5297170" cy="462153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掉电场景</a:t>
            </a:r>
            <a:endParaRPr lang="zh-CN" altLang="en-US" sz="3200" b="1" smtClean="0">
              <a:solidFill>
                <a:schemeClr val="bg1"/>
              </a:solidFill>
              <a:latin typeface="+mj-lt"/>
              <a:cs typeface="+mj-lt"/>
              <a:sym typeface="+mn-ea"/>
            </a:endParaRPr>
          </a:p>
        </p:txBody>
      </p:sp>
      <p:grpSp>
        <p:nvGrpSpPr>
          <p:cNvPr id="28" name="组合 27"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667732" y="2248224"/>
            <a:ext cx="10856537" cy="2365319"/>
            <a:chOff x="662362" y="2451423"/>
            <a:chExt cx="10856537" cy="2365319"/>
          </a:xfrm>
        </p:grpSpPr>
        <p:sp>
          <p:nvSpPr>
            <p:cNvPr id="2" name="îs1îḍe"/>
            <p:cNvSpPr/>
            <p:nvPr/>
          </p:nvSpPr>
          <p:spPr bwMode="auto">
            <a:xfrm>
              <a:off x="662362" y="3267625"/>
              <a:ext cx="1743638" cy="729149"/>
            </a:xfrm>
            <a:prstGeom prst="homePlate">
              <a:avLst>
                <a:gd name="adj" fmla="val 43468"/>
              </a:avLst>
            </a:prstGeom>
            <a:solidFill>
              <a:schemeClr val="accent1"/>
            </a:solidFill>
            <a:ln w="9525">
              <a:no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zh-CN" altLang="en-US" sz="1600" b="1" i="1" dirty="0">
                  <a:solidFill>
                    <a:schemeClr val="bg1"/>
                  </a:solidFill>
                </a:rPr>
                <a:t>掉电场景</a:t>
              </a:r>
              <a:endParaRPr lang="zh-CN" altLang="en-US" sz="1600" b="1" i="1" dirty="0">
                <a:solidFill>
                  <a:schemeClr val="bg1"/>
                </a:solidFill>
              </a:endParaRPr>
            </a:p>
          </p:txBody>
        </p:sp>
        <p:cxnSp>
          <p:nvCxnSpPr>
            <p:cNvPr id="51" name="肘形连接符 50"/>
            <p:cNvCxnSpPr>
              <a:stCxn id="2" idx="3"/>
            </p:cNvCxnSpPr>
            <p:nvPr/>
          </p:nvCxnSpPr>
          <p:spPr>
            <a:xfrm flipV="1">
              <a:off x="2406000" y="2780823"/>
              <a:ext cx="1834461" cy="851377"/>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2" idx="3"/>
            </p:cNvCxnSpPr>
            <p:nvPr/>
          </p:nvCxnSpPr>
          <p:spPr>
            <a:xfrm>
              <a:off x="2406000" y="3632200"/>
              <a:ext cx="1834461" cy="1885"/>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5" name="肘形连接符 54"/>
            <p:cNvCxnSpPr>
              <a:stCxn id="2" idx="3"/>
            </p:cNvCxnSpPr>
            <p:nvPr/>
          </p:nvCxnSpPr>
          <p:spPr>
            <a:xfrm>
              <a:off x="2406000" y="3632200"/>
              <a:ext cx="1834461" cy="855145"/>
            </a:xfrm>
            <a:prstGeom prst="bentConnector3">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 name="íş1îḓè"/>
            <p:cNvSpPr/>
            <p:nvPr/>
          </p:nvSpPr>
          <p:spPr bwMode="auto">
            <a:xfrm>
              <a:off x="4240461" y="2535676"/>
              <a:ext cx="1548245" cy="490288"/>
            </a:xfrm>
            <a:prstGeom prst="homePlate">
              <a:avLst/>
            </a:prstGeom>
            <a:solidFill>
              <a:schemeClr val="accent2"/>
            </a:solidFill>
            <a:ln w="9525">
              <a:no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zh-CN" altLang="en-US" sz="1400" b="1" i="1" dirty="0">
                  <a:solidFill>
                    <a:schemeClr val="bg1"/>
                  </a:solidFill>
                </a:rPr>
                <a:t>主节点掉电</a:t>
              </a:r>
              <a:endParaRPr lang="zh-CN" altLang="en-US" sz="1400" b="1" i="1" dirty="0">
                <a:solidFill>
                  <a:schemeClr val="bg1"/>
                </a:solidFill>
              </a:endParaRPr>
            </a:p>
          </p:txBody>
        </p:sp>
        <p:grpSp>
          <p:nvGrpSpPr>
            <p:cNvPr id="7" name="îşḷîḍê"/>
            <p:cNvGrpSpPr/>
            <p:nvPr/>
          </p:nvGrpSpPr>
          <p:grpSpPr>
            <a:xfrm>
              <a:off x="6816000" y="2451423"/>
              <a:ext cx="658795" cy="658795"/>
              <a:chOff x="5946241" y="1314183"/>
              <a:chExt cx="658795" cy="658795"/>
            </a:xfrm>
          </p:grpSpPr>
          <p:sp>
            <p:nvSpPr>
              <p:cNvPr id="8" name="iṣḷïḋè"/>
              <p:cNvSpPr/>
              <p:nvPr/>
            </p:nvSpPr>
            <p:spPr>
              <a:xfrm>
                <a:off x="5946241" y="1314183"/>
                <a:ext cx="658795" cy="658795"/>
              </a:xfrm>
              <a:prstGeom prst="ellipse">
                <a:avLst/>
              </a:prstGeom>
              <a:solidFill>
                <a:schemeClr val="bg1"/>
              </a:solidFill>
              <a:ln w="9525">
                <a:solidFill>
                  <a:schemeClr val="accent1"/>
                </a:solid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sz="1400" b="1">
                  <a:solidFill>
                    <a:schemeClr val="tx1"/>
                  </a:solidFill>
                </a:endParaRPr>
              </a:p>
            </p:txBody>
          </p:sp>
          <p:sp>
            <p:nvSpPr>
              <p:cNvPr id="9" name="iṥḻíďê"/>
              <p:cNvSpPr/>
              <p:nvPr/>
            </p:nvSpPr>
            <p:spPr bwMode="auto">
              <a:xfrm>
                <a:off x="6068663" y="1457325"/>
                <a:ext cx="413950" cy="372510"/>
              </a:xfrm>
              <a:custGeom>
                <a:avLst/>
                <a:gdLst>
                  <a:gd name="connsiteX0" fmla="*/ 225929 w 608344"/>
                  <a:gd name="connsiteY0" fmla="*/ 296304 h 547447"/>
                  <a:gd name="connsiteX1" fmla="*/ 225929 w 608344"/>
                  <a:gd name="connsiteY1" fmla="*/ 341046 h 547447"/>
                  <a:gd name="connsiteX2" fmla="*/ 44891 w 608344"/>
                  <a:gd name="connsiteY2" fmla="*/ 420403 h 547447"/>
                  <a:gd name="connsiteX3" fmla="*/ 287412 w 608344"/>
                  <a:gd name="connsiteY3" fmla="*/ 502613 h 547447"/>
                  <a:gd name="connsiteX4" fmla="*/ 530026 w 608344"/>
                  <a:gd name="connsiteY4" fmla="*/ 420403 h 547447"/>
                  <a:gd name="connsiteX5" fmla="*/ 351292 w 608344"/>
                  <a:gd name="connsiteY5" fmla="*/ 341322 h 547447"/>
                  <a:gd name="connsiteX6" fmla="*/ 351292 w 608344"/>
                  <a:gd name="connsiteY6" fmla="*/ 296488 h 547447"/>
                  <a:gd name="connsiteX7" fmla="*/ 574825 w 608344"/>
                  <a:gd name="connsiteY7" fmla="*/ 420403 h 547447"/>
                  <a:gd name="connsiteX8" fmla="*/ 287412 w 608344"/>
                  <a:gd name="connsiteY8" fmla="*/ 547447 h 547447"/>
                  <a:gd name="connsiteX9" fmla="*/ 0 w 608344"/>
                  <a:gd name="connsiteY9" fmla="*/ 420403 h 547447"/>
                  <a:gd name="connsiteX10" fmla="*/ 225929 w 608344"/>
                  <a:gd name="connsiteY10" fmla="*/ 296304 h 547447"/>
                  <a:gd name="connsiteX11" fmla="*/ 288618 w 608344"/>
                  <a:gd name="connsiteY11" fmla="*/ 0 h 547447"/>
                  <a:gd name="connsiteX12" fmla="*/ 311206 w 608344"/>
                  <a:gd name="connsiteY12" fmla="*/ 22551 h 547447"/>
                  <a:gd name="connsiteX13" fmla="*/ 311206 w 608344"/>
                  <a:gd name="connsiteY13" fmla="*/ 36174 h 547447"/>
                  <a:gd name="connsiteX14" fmla="*/ 370947 w 608344"/>
                  <a:gd name="connsiteY14" fmla="*/ 21079 h 547447"/>
                  <a:gd name="connsiteX15" fmla="*/ 428291 w 608344"/>
                  <a:gd name="connsiteY15" fmla="*/ 34978 h 547447"/>
                  <a:gd name="connsiteX16" fmla="*/ 486004 w 608344"/>
                  <a:gd name="connsiteY16" fmla="*/ 48969 h 547447"/>
                  <a:gd name="connsiteX17" fmla="*/ 540766 w 608344"/>
                  <a:gd name="connsiteY17" fmla="*/ 36450 h 547447"/>
                  <a:gd name="connsiteX18" fmla="*/ 578012 w 608344"/>
                  <a:gd name="connsiteY18" fmla="*/ 18409 h 547447"/>
                  <a:gd name="connsiteX19" fmla="*/ 587232 w 608344"/>
                  <a:gd name="connsiteY19" fmla="*/ 16292 h 547447"/>
                  <a:gd name="connsiteX20" fmla="*/ 598479 w 608344"/>
                  <a:gd name="connsiteY20" fmla="*/ 19514 h 547447"/>
                  <a:gd name="connsiteX21" fmla="*/ 608344 w 608344"/>
                  <a:gd name="connsiteY21" fmla="*/ 37371 h 547447"/>
                  <a:gd name="connsiteX22" fmla="*/ 608344 w 608344"/>
                  <a:gd name="connsiteY22" fmla="*/ 174520 h 547447"/>
                  <a:gd name="connsiteX23" fmla="*/ 596451 w 608344"/>
                  <a:gd name="connsiteY23" fmla="*/ 193481 h 547447"/>
                  <a:gd name="connsiteX24" fmla="*/ 540766 w 608344"/>
                  <a:gd name="connsiteY24" fmla="*/ 220451 h 547447"/>
                  <a:gd name="connsiteX25" fmla="*/ 486004 w 608344"/>
                  <a:gd name="connsiteY25" fmla="*/ 232969 h 547447"/>
                  <a:gd name="connsiteX26" fmla="*/ 428291 w 608344"/>
                  <a:gd name="connsiteY26" fmla="*/ 218978 h 547447"/>
                  <a:gd name="connsiteX27" fmla="*/ 370947 w 608344"/>
                  <a:gd name="connsiteY27" fmla="*/ 205079 h 547447"/>
                  <a:gd name="connsiteX28" fmla="*/ 311206 w 608344"/>
                  <a:gd name="connsiteY28" fmla="*/ 220175 h 547447"/>
                  <a:gd name="connsiteX29" fmla="*/ 311206 w 608344"/>
                  <a:gd name="connsiteY29" fmla="*/ 426267 h 547447"/>
                  <a:gd name="connsiteX30" fmla="*/ 288618 w 608344"/>
                  <a:gd name="connsiteY30" fmla="*/ 448726 h 547447"/>
                  <a:gd name="connsiteX31" fmla="*/ 266031 w 608344"/>
                  <a:gd name="connsiteY31" fmla="*/ 426267 h 547447"/>
                  <a:gd name="connsiteX32" fmla="*/ 266031 w 608344"/>
                  <a:gd name="connsiteY32" fmla="*/ 22551 h 547447"/>
                  <a:gd name="connsiteX33" fmla="*/ 288618 w 608344"/>
                  <a:gd name="connsiteY33" fmla="*/ 0 h 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344" h="547447">
                    <a:moveTo>
                      <a:pt x="225929" y="296304"/>
                    </a:moveTo>
                    <a:lnTo>
                      <a:pt x="225929" y="341046"/>
                    </a:lnTo>
                    <a:cubicBezTo>
                      <a:pt x="112458" y="351817"/>
                      <a:pt x="44891" y="391035"/>
                      <a:pt x="44891" y="420403"/>
                    </a:cubicBezTo>
                    <a:cubicBezTo>
                      <a:pt x="44891" y="454741"/>
                      <a:pt x="137162" y="502613"/>
                      <a:pt x="287412" y="502613"/>
                    </a:cubicBezTo>
                    <a:cubicBezTo>
                      <a:pt x="437663" y="502613"/>
                      <a:pt x="530026" y="454741"/>
                      <a:pt x="530026" y="420403"/>
                    </a:cubicBezTo>
                    <a:cubicBezTo>
                      <a:pt x="530026" y="391219"/>
                      <a:pt x="463289" y="352369"/>
                      <a:pt x="351292" y="341322"/>
                    </a:cubicBezTo>
                    <a:lnTo>
                      <a:pt x="351292" y="296488"/>
                    </a:lnTo>
                    <a:cubicBezTo>
                      <a:pt x="468543" y="307904"/>
                      <a:pt x="574825" y="350436"/>
                      <a:pt x="574825" y="420403"/>
                    </a:cubicBezTo>
                    <a:cubicBezTo>
                      <a:pt x="574825" y="502889"/>
                      <a:pt x="426786" y="547447"/>
                      <a:pt x="287412" y="547447"/>
                    </a:cubicBezTo>
                    <a:cubicBezTo>
                      <a:pt x="148131" y="547447"/>
                      <a:pt x="0" y="502889"/>
                      <a:pt x="0" y="420403"/>
                    </a:cubicBezTo>
                    <a:cubicBezTo>
                      <a:pt x="0" y="349976"/>
                      <a:pt x="107757" y="307351"/>
                      <a:pt x="225929" y="296304"/>
                    </a:cubicBezTo>
                    <a:close/>
                    <a:moveTo>
                      <a:pt x="288618" y="0"/>
                    </a:moveTo>
                    <a:cubicBezTo>
                      <a:pt x="301064" y="0"/>
                      <a:pt x="311206" y="10033"/>
                      <a:pt x="311206" y="22551"/>
                    </a:cubicBezTo>
                    <a:lnTo>
                      <a:pt x="311206" y="36174"/>
                    </a:lnTo>
                    <a:cubicBezTo>
                      <a:pt x="329829" y="26141"/>
                      <a:pt x="350388" y="21079"/>
                      <a:pt x="370947" y="21079"/>
                    </a:cubicBezTo>
                    <a:cubicBezTo>
                      <a:pt x="390584" y="21079"/>
                      <a:pt x="410313" y="25681"/>
                      <a:pt x="428291" y="34978"/>
                    </a:cubicBezTo>
                    <a:cubicBezTo>
                      <a:pt x="446361" y="44366"/>
                      <a:pt x="466182" y="48969"/>
                      <a:pt x="486004" y="48969"/>
                    </a:cubicBezTo>
                    <a:cubicBezTo>
                      <a:pt x="504719" y="48969"/>
                      <a:pt x="523526" y="44827"/>
                      <a:pt x="540766" y="36450"/>
                    </a:cubicBezTo>
                    <a:lnTo>
                      <a:pt x="578012" y="18409"/>
                    </a:lnTo>
                    <a:cubicBezTo>
                      <a:pt x="580963" y="17029"/>
                      <a:pt x="584097" y="16292"/>
                      <a:pt x="587232" y="16292"/>
                    </a:cubicBezTo>
                    <a:cubicBezTo>
                      <a:pt x="591104" y="16292"/>
                      <a:pt x="594976" y="17397"/>
                      <a:pt x="598479" y="19514"/>
                    </a:cubicBezTo>
                    <a:cubicBezTo>
                      <a:pt x="604564" y="23380"/>
                      <a:pt x="608344" y="30099"/>
                      <a:pt x="608344" y="37371"/>
                    </a:cubicBezTo>
                    <a:lnTo>
                      <a:pt x="608344" y="174520"/>
                    </a:lnTo>
                    <a:cubicBezTo>
                      <a:pt x="608344" y="182620"/>
                      <a:pt x="603734" y="189984"/>
                      <a:pt x="596451" y="193481"/>
                    </a:cubicBezTo>
                    <a:lnTo>
                      <a:pt x="540766" y="220451"/>
                    </a:lnTo>
                    <a:cubicBezTo>
                      <a:pt x="523434" y="228827"/>
                      <a:pt x="504719" y="232969"/>
                      <a:pt x="486004" y="232969"/>
                    </a:cubicBezTo>
                    <a:cubicBezTo>
                      <a:pt x="466182" y="232969"/>
                      <a:pt x="446361" y="228367"/>
                      <a:pt x="428291" y="218978"/>
                    </a:cubicBezTo>
                    <a:cubicBezTo>
                      <a:pt x="410313" y="209774"/>
                      <a:pt x="390584" y="205079"/>
                      <a:pt x="370947" y="205079"/>
                    </a:cubicBezTo>
                    <a:cubicBezTo>
                      <a:pt x="350388" y="205079"/>
                      <a:pt x="329829" y="210142"/>
                      <a:pt x="311206" y="220175"/>
                    </a:cubicBezTo>
                    <a:lnTo>
                      <a:pt x="311206" y="426267"/>
                    </a:lnTo>
                    <a:cubicBezTo>
                      <a:pt x="311206" y="438693"/>
                      <a:pt x="301064" y="448726"/>
                      <a:pt x="288618" y="448726"/>
                    </a:cubicBezTo>
                    <a:cubicBezTo>
                      <a:pt x="276172" y="448726"/>
                      <a:pt x="266031" y="438693"/>
                      <a:pt x="266031" y="426267"/>
                    </a:cubicBezTo>
                    <a:lnTo>
                      <a:pt x="266031" y="22551"/>
                    </a:lnTo>
                    <a:cubicBezTo>
                      <a:pt x="266031" y="10033"/>
                      <a:pt x="276172" y="0"/>
                      <a:pt x="288618" y="0"/>
                    </a:cubicBezTo>
                    <a:close/>
                  </a:path>
                </a:pathLst>
              </a:custGeom>
              <a:solidFill>
                <a:schemeClr val="accent2"/>
              </a:solidFill>
              <a:ln>
                <a:noFill/>
              </a:ln>
            </p:spPr>
            <p:txBody>
              <a:bodyPr wrap="square" lIns="91440" tIns="45720" rIns="91440" bIns="4572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a:p>
            </p:txBody>
          </p:sp>
        </p:grpSp>
        <p:cxnSp>
          <p:nvCxnSpPr>
            <p:cNvPr id="10" name="直接箭头连接符 9"/>
            <p:cNvCxnSpPr>
              <a:stCxn id="6" idx="3"/>
              <a:endCxn id="8" idx="2"/>
            </p:cNvCxnSpPr>
            <p:nvPr/>
          </p:nvCxnSpPr>
          <p:spPr>
            <a:xfrm>
              <a:off x="5788706" y="2780820"/>
              <a:ext cx="1027294" cy="1"/>
            </a:xfrm>
            <a:prstGeom prst="straightConnector1">
              <a:avLst/>
            </a:prstGeom>
            <a:ln w="12700" cap="rnd">
              <a:solidFill>
                <a:schemeClr val="bg1">
                  <a:lumMod val="75000"/>
                </a:schemeClr>
              </a:solidFill>
              <a:prstDash val="dash"/>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îšľiḓe"/>
            <p:cNvSpPr txBox="1"/>
            <p:nvPr/>
          </p:nvSpPr>
          <p:spPr>
            <a:xfrm>
              <a:off x="7597216" y="2598596"/>
              <a:ext cx="3921683" cy="368747"/>
            </a:xfrm>
            <a:prstGeom prst="rect">
              <a:avLst/>
            </a:prstGeom>
          </p:spPr>
          <p:txBody>
            <a:bodyPr vert="horz"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400" b="1" dirty="0">
                  <a:solidFill>
                    <a:schemeClr val="bg1"/>
                  </a:solidFill>
                </a:rPr>
                <a:t>完成</a:t>
              </a:r>
              <a:r>
                <a:rPr lang="en-US" altLang="zh-CN" sz="1400" b="1" dirty="0">
                  <a:solidFill>
                    <a:schemeClr val="bg1"/>
                  </a:solidFill>
                </a:rPr>
                <a:t>Failover</a:t>
              </a:r>
              <a:r>
                <a:rPr lang="zh-CN" altLang="en-US" sz="1400" b="1" dirty="0">
                  <a:solidFill>
                    <a:schemeClr val="bg1"/>
                  </a:solidFill>
                </a:rPr>
                <a:t>，重新上电降级为备节点加入集群</a:t>
              </a:r>
              <a:endParaRPr lang="zh-CN" altLang="en-US" sz="1400" b="1" dirty="0">
                <a:solidFill>
                  <a:schemeClr val="bg1"/>
                </a:solidFill>
              </a:endParaRPr>
            </a:p>
          </p:txBody>
        </p:sp>
        <p:sp>
          <p:nvSpPr>
            <p:cNvPr id="14" name="ïṡľîdê"/>
            <p:cNvSpPr/>
            <p:nvPr/>
          </p:nvSpPr>
          <p:spPr bwMode="auto">
            <a:xfrm>
              <a:off x="4240461" y="3388938"/>
              <a:ext cx="1548245" cy="490288"/>
            </a:xfrm>
            <a:prstGeom prst="homePlate">
              <a:avLst/>
            </a:prstGeom>
            <a:solidFill>
              <a:schemeClr val="accent2"/>
            </a:solidFill>
            <a:ln w="9525">
              <a:no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zh-CN" altLang="en-US" sz="1400" b="1" i="1" dirty="0">
                  <a:solidFill>
                    <a:schemeClr val="bg1"/>
                  </a:solidFill>
                  <a:sym typeface="+mn-ea"/>
                </a:rPr>
                <a:t>备节点掉电</a:t>
              </a:r>
              <a:endParaRPr lang="zh-CN" altLang="en-US" sz="1400" b="1" i="1" dirty="0">
                <a:solidFill>
                  <a:schemeClr val="bg1"/>
                </a:solidFill>
                <a:sym typeface="+mn-ea"/>
              </a:endParaRPr>
            </a:p>
          </p:txBody>
        </p:sp>
        <p:grpSp>
          <p:nvGrpSpPr>
            <p:cNvPr id="15" name="íṧḷîďe"/>
            <p:cNvGrpSpPr/>
            <p:nvPr/>
          </p:nvGrpSpPr>
          <p:grpSpPr>
            <a:xfrm>
              <a:off x="6816000" y="3304685"/>
              <a:ext cx="658795" cy="658795"/>
              <a:chOff x="5946241" y="1314183"/>
              <a:chExt cx="658795" cy="658795"/>
            </a:xfrm>
          </p:grpSpPr>
          <p:sp>
            <p:nvSpPr>
              <p:cNvPr id="16" name="îṣľiḓé"/>
              <p:cNvSpPr/>
              <p:nvPr/>
            </p:nvSpPr>
            <p:spPr>
              <a:xfrm>
                <a:off x="5946241" y="1314183"/>
                <a:ext cx="658795" cy="658795"/>
              </a:xfrm>
              <a:prstGeom prst="ellipse">
                <a:avLst/>
              </a:prstGeom>
              <a:solidFill>
                <a:schemeClr val="bg1"/>
              </a:solidFill>
              <a:ln w="9525">
                <a:solidFill>
                  <a:schemeClr val="accent1"/>
                </a:solid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sz="1400" b="1">
                  <a:solidFill>
                    <a:schemeClr val="tx1"/>
                  </a:solidFill>
                </a:endParaRPr>
              </a:p>
            </p:txBody>
          </p:sp>
          <p:sp>
            <p:nvSpPr>
              <p:cNvPr id="17" name="ïŝļíde"/>
              <p:cNvSpPr/>
              <p:nvPr/>
            </p:nvSpPr>
            <p:spPr bwMode="auto">
              <a:xfrm>
                <a:off x="6068663" y="1453402"/>
                <a:ext cx="413950" cy="38035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chemeClr val="accent2"/>
              </a:solidFill>
              <a:ln>
                <a:noFill/>
              </a:ln>
            </p:spPr>
            <p:txBody>
              <a:bodyPr wrap="square" lIns="91440" tIns="45720" rIns="91440" bIns="4572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a:p>
            </p:txBody>
          </p:sp>
        </p:grpSp>
        <p:cxnSp>
          <p:nvCxnSpPr>
            <p:cNvPr id="18" name="直接箭头连接符 17"/>
            <p:cNvCxnSpPr>
              <a:stCxn id="14" idx="3"/>
              <a:endCxn id="16" idx="2"/>
            </p:cNvCxnSpPr>
            <p:nvPr/>
          </p:nvCxnSpPr>
          <p:spPr>
            <a:xfrm>
              <a:off x="5788706" y="3634082"/>
              <a:ext cx="1027294" cy="1"/>
            </a:xfrm>
            <a:prstGeom prst="straightConnector1">
              <a:avLst/>
            </a:prstGeom>
            <a:ln w="12700" cap="rnd">
              <a:solidFill>
                <a:schemeClr val="bg1">
                  <a:lumMod val="75000"/>
                </a:schemeClr>
              </a:solidFill>
              <a:prstDash val="dash"/>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îsľídê"/>
            <p:cNvSpPr txBox="1"/>
            <p:nvPr/>
          </p:nvSpPr>
          <p:spPr>
            <a:xfrm>
              <a:off x="7597216" y="3449318"/>
              <a:ext cx="3921683" cy="368747"/>
            </a:xfrm>
            <a:prstGeom prst="rect">
              <a:avLst/>
            </a:prstGeom>
          </p:spPr>
          <p:txBody>
            <a:bodyPr vert="horz"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400" b="1" dirty="0">
                  <a:solidFill>
                    <a:schemeClr val="bg1"/>
                  </a:solidFill>
                  <a:sym typeface="+mn-ea"/>
                </a:rPr>
                <a:t>重新上电还是以备节点加入集群</a:t>
              </a:r>
              <a:endParaRPr lang="zh-CN" altLang="en-US" sz="1400" b="1" dirty="0">
                <a:solidFill>
                  <a:schemeClr val="bg1"/>
                </a:solidFill>
                <a:sym typeface="+mn-ea"/>
              </a:endParaRPr>
            </a:p>
          </p:txBody>
        </p:sp>
        <p:sp>
          <p:nvSpPr>
            <p:cNvPr id="22" name="ïsḻîḓê"/>
            <p:cNvSpPr/>
            <p:nvPr/>
          </p:nvSpPr>
          <p:spPr bwMode="auto">
            <a:xfrm>
              <a:off x="4240461" y="4242200"/>
              <a:ext cx="1548245" cy="490288"/>
            </a:xfrm>
            <a:prstGeom prst="homePlate">
              <a:avLst/>
            </a:prstGeom>
            <a:solidFill>
              <a:schemeClr val="accent2"/>
            </a:solidFill>
            <a:ln w="9525">
              <a:no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zh-CN" altLang="en-US" sz="1400" b="1" i="1" dirty="0">
                  <a:solidFill>
                    <a:schemeClr val="bg1"/>
                  </a:solidFill>
                  <a:sym typeface="+mn-ea"/>
                </a:rPr>
                <a:t>集群掉电</a:t>
              </a:r>
              <a:endParaRPr lang="zh-CN" altLang="en-US" sz="1400" b="1" i="1" dirty="0">
                <a:solidFill>
                  <a:schemeClr val="bg1"/>
                </a:solidFill>
                <a:sym typeface="+mn-ea"/>
              </a:endParaRPr>
            </a:p>
          </p:txBody>
        </p:sp>
        <p:grpSp>
          <p:nvGrpSpPr>
            <p:cNvPr id="23" name="ïśḷíḍe"/>
            <p:cNvGrpSpPr/>
            <p:nvPr/>
          </p:nvGrpSpPr>
          <p:grpSpPr>
            <a:xfrm>
              <a:off x="6816000" y="4157947"/>
              <a:ext cx="658795" cy="658795"/>
              <a:chOff x="5946241" y="1314183"/>
              <a:chExt cx="658795" cy="658795"/>
            </a:xfrm>
          </p:grpSpPr>
          <p:sp>
            <p:nvSpPr>
              <p:cNvPr id="24" name="iṣľiḑè"/>
              <p:cNvSpPr/>
              <p:nvPr/>
            </p:nvSpPr>
            <p:spPr>
              <a:xfrm>
                <a:off x="5946241" y="1314183"/>
                <a:ext cx="658795" cy="658795"/>
              </a:xfrm>
              <a:prstGeom prst="ellipse">
                <a:avLst/>
              </a:prstGeom>
              <a:solidFill>
                <a:schemeClr val="bg1"/>
              </a:solidFill>
              <a:ln w="9525">
                <a:solidFill>
                  <a:schemeClr val="accent1"/>
                </a:solidFill>
                <a:round/>
              </a:ln>
            </p:spPr>
            <p:txBody>
              <a:bodyPr vert="horz" wrap="square" lIns="91440" tIns="45720" rIns="91440" bIns="45720" anchor="ctr" anchorCtr="1" compatLnSpc="1">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sz="1400" b="1">
                  <a:solidFill>
                    <a:schemeClr val="tx1"/>
                  </a:solidFill>
                </a:endParaRPr>
              </a:p>
            </p:txBody>
          </p:sp>
          <p:sp>
            <p:nvSpPr>
              <p:cNvPr id="25" name="íŝľîḍé"/>
              <p:cNvSpPr/>
              <p:nvPr/>
            </p:nvSpPr>
            <p:spPr bwMode="auto">
              <a:xfrm>
                <a:off x="6068663" y="1466727"/>
                <a:ext cx="413949" cy="353704"/>
              </a:xfrm>
              <a:custGeom>
                <a:avLst/>
                <a:gdLst>
                  <a:gd name="connsiteX0" fmla="*/ 560224 w 607107"/>
                  <a:gd name="connsiteY0" fmla="*/ 279860 h 518750"/>
                  <a:gd name="connsiteX1" fmla="*/ 582459 w 607107"/>
                  <a:gd name="connsiteY1" fmla="*/ 280220 h 518750"/>
                  <a:gd name="connsiteX2" fmla="*/ 606440 w 607107"/>
                  <a:gd name="connsiteY2" fmla="*/ 300513 h 518750"/>
                  <a:gd name="connsiteX3" fmla="*/ 596135 w 607107"/>
                  <a:gd name="connsiteY3" fmla="*/ 329751 h 518750"/>
                  <a:gd name="connsiteX4" fmla="*/ 571865 w 607107"/>
                  <a:gd name="connsiteY4" fmla="*/ 348793 h 518750"/>
                  <a:gd name="connsiteX5" fmla="*/ 371834 w 607107"/>
                  <a:gd name="connsiteY5" fmla="*/ 500269 h 518750"/>
                  <a:gd name="connsiteX6" fmla="*/ 134050 w 607107"/>
                  <a:gd name="connsiteY6" fmla="*/ 494210 h 518750"/>
                  <a:gd name="connsiteX7" fmla="*/ 67213 w 607107"/>
                  <a:gd name="connsiteY7" fmla="*/ 511040 h 518750"/>
                  <a:gd name="connsiteX8" fmla="*/ 61145 w 607107"/>
                  <a:gd name="connsiteY8" fmla="*/ 511040 h 518750"/>
                  <a:gd name="connsiteX9" fmla="*/ 59701 w 607107"/>
                  <a:gd name="connsiteY9" fmla="*/ 510560 h 518750"/>
                  <a:gd name="connsiteX10" fmla="*/ 55656 w 607107"/>
                  <a:gd name="connsiteY10" fmla="*/ 507674 h 518750"/>
                  <a:gd name="connsiteX11" fmla="*/ 7502 w 607107"/>
                  <a:gd name="connsiteY11" fmla="*/ 432081 h 518750"/>
                  <a:gd name="connsiteX12" fmla="*/ 1435 w 607107"/>
                  <a:gd name="connsiteY12" fmla="*/ 423521 h 518750"/>
                  <a:gd name="connsiteX13" fmla="*/ 183 w 607107"/>
                  <a:gd name="connsiteY13" fmla="*/ 417077 h 518750"/>
                  <a:gd name="connsiteX14" fmla="*/ 4131 w 607107"/>
                  <a:gd name="connsiteY14" fmla="*/ 411788 h 518750"/>
                  <a:gd name="connsiteX15" fmla="*/ 95527 w 607107"/>
                  <a:gd name="connsiteY15" fmla="*/ 376588 h 518750"/>
                  <a:gd name="connsiteX16" fmla="*/ 266570 w 607107"/>
                  <a:gd name="connsiteY16" fmla="*/ 330231 h 518750"/>
                  <a:gd name="connsiteX17" fmla="*/ 327147 w 607107"/>
                  <a:gd name="connsiteY17" fmla="*/ 372741 h 518750"/>
                  <a:gd name="connsiteX18" fmla="*/ 233536 w 607107"/>
                  <a:gd name="connsiteY18" fmla="*/ 417943 h 518750"/>
                  <a:gd name="connsiteX19" fmla="*/ 360084 w 607107"/>
                  <a:gd name="connsiteY19" fmla="*/ 366393 h 518750"/>
                  <a:gd name="connsiteX20" fmla="*/ 365285 w 607107"/>
                  <a:gd name="connsiteY20" fmla="*/ 359372 h 518750"/>
                  <a:gd name="connsiteX21" fmla="*/ 524482 w 607107"/>
                  <a:gd name="connsiteY21" fmla="*/ 291473 h 518750"/>
                  <a:gd name="connsiteX22" fmla="*/ 560224 w 607107"/>
                  <a:gd name="connsiteY22" fmla="*/ 279860 h 518750"/>
                  <a:gd name="connsiteX23" fmla="*/ 231201 w 607107"/>
                  <a:gd name="connsiteY23" fmla="*/ 114447 h 518750"/>
                  <a:gd name="connsiteX24" fmla="*/ 227733 w 607107"/>
                  <a:gd name="connsiteY24" fmla="*/ 115409 h 518750"/>
                  <a:gd name="connsiteX25" fmla="*/ 204232 w 607107"/>
                  <a:gd name="connsiteY25" fmla="*/ 127912 h 518750"/>
                  <a:gd name="connsiteX26" fmla="*/ 200572 w 607107"/>
                  <a:gd name="connsiteY26" fmla="*/ 136280 h 518750"/>
                  <a:gd name="connsiteX27" fmla="*/ 203269 w 607107"/>
                  <a:gd name="connsiteY27" fmla="*/ 146860 h 518750"/>
                  <a:gd name="connsiteX28" fmla="*/ 207410 w 607107"/>
                  <a:gd name="connsiteY28" fmla="*/ 151862 h 518750"/>
                  <a:gd name="connsiteX29" fmla="*/ 213960 w 607107"/>
                  <a:gd name="connsiteY29" fmla="*/ 151573 h 518750"/>
                  <a:gd name="connsiteX30" fmla="*/ 222340 w 607107"/>
                  <a:gd name="connsiteY30" fmla="*/ 147053 h 518750"/>
                  <a:gd name="connsiteX31" fmla="*/ 222340 w 607107"/>
                  <a:gd name="connsiteY31" fmla="*/ 230058 h 518750"/>
                  <a:gd name="connsiteX32" fmla="*/ 229756 w 607107"/>
                  <a:gd name="connsiteY32" fmla="*/ 237464 h 518750"/>
                  <a:gd name="connsiteX33" fmla="*/ 243433 w 607107"/>
                  <a:gd name="connsiteY33" fmla="*/ 237464 h 518750"/>
                  <a:gd name="connsiteX34" fmla="*/ 250850 w 607107"/>
                  <a:gd name="connsiteY34" fmla="*/ 230058 h 518750"/>
                  <a:gd name="connsiteX35" fmla="*/ 250850 w 607107"/>
                  <a:gd name="connsiteY35" fmla="*/ 121853 h 518750"/>
                  <a:gd name="connsiteX36" fmla="*/ 243433 w 607107"/>
                  <a:gd name="connsiteY36" fmla="*/ 114447 h 518750"/>
                  <a:gd name="connsiteX37" fmla="*/ 230719 w 607107"/>
                  <a:gd name="connsiteY37" fmla="*/ 76070 h 518750"/>
                  <a:gd name="connsiteX38" fmla="*/ 330794 w 607107"/>
                  <a:gd name="connsiteY38" fmla="*/ 176004 h 518750"/>
                  <a:gd name="connsiteX39" fmla="*/ 230719 w 607107"/>
                  <a:gd name="connsiteY39" fmla="*/ 275841 h 518750"/>
                  <a:gd name="connsiteX40" fmla="*/ 130741 w 607107"/>
                  <a:gd name="connsiteY40" fmla="*/ 176004 h 518750"/>
                  <a:gd name="connsiteX41" fmla="*/ 230719 w 607107"/>
                  <a:gd name="connsiteY41" fmla="*/ 76070 h 518750"/>
                  <a:gd name="connsiteX42" fmla="*/ 371906 w 607107"/>
                  <a:gd name="connsiteY42" fmla="*/ 39432 h 518750"/>
                  <a:gd name="connsiteX43" fmla="*/ 368246 w 607107"/>
                  <a:gd name="connsiteY43" fmla="*/ 40297 h 518750"/>
                  <a:gd name="connsiteX44" fmla="*/ 344168 w 607107"/>
                  <a:gd name="connsiteY44" fmla="*/ 53185 h 518750"/>
                  <a:gd name="connsiteX45" fmla="*/ 340412 w 607107"/>
                  <a:gd name="connsiteY45" fmla="*/ 61744 h 518750"/>
                  <a:gd name="connsiteX46" fmla="*/ 343109 w 607107"/>
                  <a:gd name="connsiteY46" fmla="*/ 72612 h 518750"/>
                  <a:gd name="connsiteX47" fmla="*/ 347443 w 607107"/>
                  <a:gd name="connsiteY47" fmla="*/ 77709 h 518750"/>
                  <a:gd name="connsiteX48" fmla="*/ 354089 w 607107"/>
                  <a:gd name="connsiteY48" fmla="*/ 77421 h 518750"/>
                  <a:gd name="connsiteX49" fmla="*/ 362757 w 607107"/>
                  <a:gd name="connsiteY49" fmla="*/ 72804 h 518750"/>
                  <a:gd name="connsiteX50" fmla="*/ 362757 w 607107"/>
                  <a:gd name="connsiteY50" fmla="*/ 157919 h 518750"/>
                  <a:gd name="connsiteX51" fmla="*/ 370365 w 607107"/>
                  <a:gd name="connsiteY51" fmla="*/ 165517 h 518750"/>
                  <a:gd name="connsiteX52" fmla="*/ 384331 w 607107"/>
                  <a:gd name="connsiteY52" fmla="*/ 165517 h 518750"/>
                  <a:gd name="connsiteX53" fmla="*/ 391939 w 607107"/>
                  <a:gd name="connsiteY53" fmla="*/ 157919 h 518750"/>
                  <a:gd name="connsiteX54" fmla="*/ 391939 w 607107"/>
                  <a:gd name="connsiteY54" fmla="*/ 47029 h 518750"/>
                  <a:gd name="connsiteX55" fmla="*/ 384331 w 607107"/>
                  <a:gd name="connsiteY55" fmla="*/ 39432 h 518750"/>
                  <a:gd name="connsiteX56" fmla="*/ 371328 w 607107"/>
                  <a:gd name="connsiteY56" fmla="*/ 0 h 518750"/>
                  <a:gd name="connsiteX57" fmla="*/ 473901 w 607107"/>
                  <a:gd name="connsiteY57" fmla="*/ 102426 h 518750"/>
                  <a:gd name="connsiteX58" fmla="*/ 371328 w 607107"/>
                  <a:gd name="connsiteY58" fmla="*/ 204852 h 518750"/>
                  <a:gd name="connsiteX59" fmla="*/ 342531 w 607107"/>
                  <a:gd name="connsiteY59" fmla="*/ 200717 h 518750"/>
                  <a:gd name="connsiteX60" fmla="*/ 348117 w 607107"/>
                  <a:gd name="connsiteY60" fmla="*/ 167440 h 518750"/>
                  <a:gd name="connsiteX61" fmla="*/ 274342 w 607107"/>
                  <a:gd name="connsiteY61" fmla="*/ 69150 h 518750"/>
                  <a:gd name="connsiteX62" fmla="*/ 371328 w 607107"/>
                  <a:gd name="connsiteY62" fmla="*/ 0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7" h="518750">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accent2"/>
              </a:solidFill>
              <a:ln>
                <a:noFill/>
              </a:ln>
            </p:spPr>
            <p:txBody>
              <a:bodyPr wrap="square" lIns="91440" tIns="45720" rIns="91440" bIns="4572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a:p>
            </p:txBody>
          </p:sp>
        </p:grpSp>
        <p:cxnSp>
          <p:nvCxnSpPr>
            <p:cNvPr id="26" name="直接箭头连接符 25"/>
            <p:cNvCxnSpPr>
              <a:stCxn id="22" idx="3"/>
              <a:endCxn id="24" idx="2"/>
            </p:cNvCxnSpPr>
            <p:nvPr/>
          </p:nvCxnSpPr>
          <p:spPr>
            <a:xfrm>
              <a:off x="5788706" y="4487344"/>
              <a:ext cx="1027294" cy="1"/>
            </a:xfrm>
            <a:prstGeom prst="straightConnector1">
              <a:avLst/>
            </a:prstGeom>
            <a:ln w="12700" cap="rnd">
              <a:solidFill>
                <a:schemeClr val="bg1">
                  <a:lumMod val="75000"/>
                </a:schemeClr>
              </a:solidFill>
              <a:prstDash val="dash"/>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ïŝļíďê"/>
            <p:cNvSpPr txBox="1"/>
            <p:nvPr/>
          </p:nvSpPr>
          <p:spPr>
            <a:xfrm>
              <a:off x="7593406" y="4302580"/>
              <a:ext cx="3921683" cy="368747"/>
            </a:xfrm>
            <a:prstGeom prst="rect">
              <a:avLst/>
            </a:prstGeom>
          </p:spPr>
          <p:txBody>
            <a:bodyPr vert="horz"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400" b="1" dirty="0">
                  <a:solidFill>
                    <a:schemeClr val="bg1"/>
                  </a:solidFill>
                </a:rPr>
                <a:t>重新上电恢复为原来的集群状态</a:t>
              </a:r>
              <a:endParaRPr lang="zh-CN" altLang="en-US" sz="1400" b="1" dirty="0">
                <a:solidFill>
                  <a:schemeClr val="bg1"/>
                </a:solidFill>
              </a:endParaRPr>
            </a:p>
          </p:txBody>
        </p:sp>
        <p:sp>
          <p:nvSpPr>
            <p:cNvPr id="57" name="íṡļîḋé"/>
            <p:cNvSpPr/>
            <p:nvPr/>
          </p:nvSpPr>
          <p:spPr bwMode="auto">
            <a:xfrm>
              <a:off x="3269662" y="2727844"/>
              <a:ext cx="102188" cy="102184"/>
            </a:xfrm>
            <a:prstGeom prst="ellipse">
              <a:avLst/>
            </a:prstGeom>
            <a:solidFill>
              <a:schemeClr val="accent1"/>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3765" rtl="0" eaLnBrk="1" latinLnBrk="0" hangingPunct="1">
                <a:defRPr sz="1800" kern="1200">
                  <a:solidFill>
                    <a:schemeClr val="dk1"/>
                  </a:solidFill>
                </a:defRPr>
              </a:lvl1pPr>
              <a:lvl2pPr marL="457200" algn="l" defTabSz="913765" rtl="0" eaLnBrk="1" latinLnBrk="0" hangingPunct="1">
                <a:defRPr sz="1800" kern="1200">
                  <a:solidFill>
                    <a:schemeClr val="dk1"/>
                  </a:solidFill>
                </a:defRPr>
              </a:lvl2pPr>
              <a:lvl3pPr marL="914400" algn="l" defTabSz="913765" rtl="0" eaLnBrk="1" latinLnBrk="0" hangingPunct="1">
                <a:defRPr sz="1800" kern="1200">
                  <a:solidFill>
                    <a:schemeClr val="dk1"/>
                  </a:solidFill>
                </a:defRPr>
              </a:lvl3pPr>
              <a:lvl4pPr marL="1371600" algn="l" defTabSz="913765" rtl="0" eaLnBrk="1" latinLnBrk="0" hangingPunct="1">
                <a:defRPr sz="1800" kern="1200">
                  <a:solidFill>
                    <a:schemeClr val="dk1"/>
                  </a:solidFill>
                </a:defRPr>
              </a:lvl4pPr>
              <a:lvl5pPr marL="1828800" algn="l" defTabSz="913765" rtl="0" eaLnBrk="1" latinLnBrk="0" hangingPunct="1">
                <a:defRPr sz="1800" kern="1200">
                  <a:solidFill>
                    <a:schemeClr val="dk1"/>
                  </a:solidFill>
                </a:defRPr>
              </a:lvl5pPr>
              <a:lvl6pPr marL="2286000" algn="l" defTabSz="913765" rtl="0" eaLnBrk="1" latinLnBrk="0" hangingPunct="1">
                <a:defRPr sz="1800" kern="1200">
                  <a:solidFill>
                    <a:schemeClr val="dk1"/>
                  </a:solidFill>
                </a:defRPr>
              </a:lvl6pPr>
              <a:lvl7pPr marL="2743200" algn="l" defTabSz="913765" rtl="0" eaLnBrk="1" latinLnBrk="0" hangingPunct="1">
                <a:defRPr sz="1800" kern="1200">
                  <a:solidFill>
                    <a:schemeClr val="dk1"/>
                  </a:solidFill>
                </a:defRPr>
              </a:lvl7pPr>
              <a:lvl8pPr marL="3200400" algn="l" defTabSz="913765" rtl="0" eaLnBrk="1" latinLnBrk="0" hangingPunct="1">
                <a:defRPr sz="1800" kern="1200">
                  <a:solidFill>
                    <a:schemeClr val="dk1"/>
                  </a:solidFill>
                </a:defRPr>
              </a:lvl8pPr>
              <a:lvl9pPr marL="3657600" algn="l" defTabSz="913765" rtl="0" eaLnBrk="1" latinLnBrk="0" hangingPunct="1">
                <a:defRPr sz="1800" kern="1200">
                  <a:solidFill>
                    <a:schemeClr val="dk1"/>
                  </a:solidFill>
                </a:defRPr>
              </a:lvl9pPr>
            </a:lstStyle>
            <a:p>
              <a:pPr algn="ctr"/>
              <a:endParaRPr lang="zh-CN" altLang="en-US" dirty="0">
                <a:solidFill>
                  <a:schemeClr val="dk1"/>
                </a:solidFill>
              </a:endParaRPr>
            </a:p>
          </p:txBody>
        </p:sp>
        <p:sp>
          <p:nvSpPr>
            <p:cNvPr id="58" name="ïSḻîḍè"/>
            <p:cNvSpPr/>
            <p:nvPr/>
          </p:nvSpPr>
          <p:spPr bwMode="auto">
            <a:xfrm>
              <a:off x="3269662" y="3575569"/>
              <a:ext cx="102188" cy="102184"/>
            </a:xfrm>
            <a:prstGeom prst="ellipse">
              <a:avLst/>
            </a:prstGeom>
            <a:solidFill>
              <a:schemeClr val="accent1"/>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3765" rtl="0" eaLnBrk="1" latinLnBrk="0" hangingPunct="1">
                <a:defRPr sz="1800" kern="1200">
                  <a:solidFill>
                    <a:schemeClr val="dk1"/>
                  </a:solidFill>
                </a:defRPr>
              </a:lvl1pPr>
              <a:lvl2pPr marL="457200" algn="l" defTabSz="913765" rtl="0" eaLnBrk="1" latinLnBrk="0" hangingPunct="1">
                <a:defRPr sz="1800" kern="1200">
                  <a:solidFill>
                    <a:schemeClr val="dk1"/>
                  </a:solidFill>
                </a:defRPr>
              </a:lvl2pPr>
              <a:lvl3pPr marL="914400" algn="l" defTabSz="913765" rtl="0" eaLnBrk="1" latinLnBrk="0" hangingPunct="1">
                <a:defRPr sz="1800" kern="1200">
                  <a:solidFill>
                    <a:schemeClr val="dk1"/>
                  </a:solidFill>
                </a:defRPr>
              </a:lvl3pPr>
              <a:lvl4pPr marL="1371600" algn="l" defTabSz="913765" rtl="0" eaLnBrk="1" latinLnBrk="0" hangingPunct="1">
                <a:defRPr sz="1800" kern="1200">
                  <a:solidFill>
                    <a:schemeClr val="dk1"/>
                  </a:solidFill>
                </a:defRPr>
              </a:lvl4pPr>
              <a:lvl5pPr marL="1828800" algn="l" defTabSz="913765" rtl="0" eaLnBrk="1" latinLnBrk="0" hangingPunct="1">
                <a:defRPr sz="1800" kern="1200">
                  <a:solidFill>
                    <a:schemeClr val="dk1"/>
                  </a:solidFill>
                </a:defRPr>
              </a:lvl5pPr>
              <a:lvl6pPr marL="2286000" algn="l" defTabSz="913765" rtl="0" eaLnBrk="1" latinLnBrk="0" hangingPunct="1">
                <a:defRPr sz="1800" kern="1200">
                  <a:solidFill>
                    <a:schemeClr val="dk1"/>
                  </a:solidFill>
                </a:defRPr>
              </a:lvl6pPr>
              <a:lvl7pPr marL="2743200" algn="l" defTabSz="913765" rtl="0" eaLnBrk="1" latinLnBrk="0" hangingPunct="1">
                <a:defRPr sz="1800" kern="1200">
                  <a:solidFill>
                    <a:schemeClr val="dk1"/>
                  </a:solidFill>
                </a:defRPr>
              </a:lvl7pPr>
              <a:lvl8pPr marL="3200400" algn="l" defTabSz="913765" rtl="0" eaLnBrk="1" latinLnBrk="0" hangingPunct="1">
                <a:defRPr sz="1800" kern="1200">
                  <a:solidFill>
                    <a:schemeClr val="dk1"/>
                  </a:solidFill>
                </a:defRPr>
              </a:lvl8pPr>
              <a:lvl9pPr marL="3657600" algn="l" defTabSz="913765" rtl="0" eaLnBrk="1" latinLnBrk="0" hangingPunct="1">
                <a:defRPr sz="1800" kern="1200">
                  <a:solidFill>
                    <a:schemeClr val="dk1"/>
                  </a:solidFill>
                </a:defRPr>
              </a:lvl9pPr>
            </a:lstStyle>
            <a:p>
              <a:pPr algn="ctr"/>
              <a:endParaRPr lang="zh-CN" altLang="en-US" dirty="0">
                <a:solidFill>
                  <a:schemeClr val="dk1"/>
                </a:solidFill>
              </a:endParaRPr>
            </a:p>
          </p:txBody>
        </p:sp>
        <p:sp>
          <p:nvSpPr>
            <p:cNvPr id="59" name="îṡḷïďe"/>
            <p:cNvSpPr/>
            <p:nvPr/>
          </p:nvSpPr>
          <p:spPr bwMode="auto">
            <a:xfrm>
              <a:off x="3269662" y="4431658"/>
              <a:ext cx="102188" cy="102184"/>
            </a:xfrm>
            <a:prstGeom prst="ellipse">
              <a:avLst/>
            </a:prstGeom>
            <a:solidFill>
              <a:schemeClr val="accent1"/>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3765" rtl="0" eaLnBrk="1" latinLnBrk="0" hangingPunct="1">
                <a:defRPr sz="1800" kern="1200">
                  <a:solidFill>
                    <a:schemeClr val="dk1"/>
                  </a:solidFill>
                </a:defRPr>
              </a:lvl1pPr>
              <a:lvl2pPr marL="457200" algn="l" defTabSz="913765" rtl="0" eaLnBrk="1" latinLnBrk="0" hangingPunct="1">
                <a:defRPr sz="1800" kern="1200">
                  <a:solidFill>
                    <a:schemeClr val="dk1"/>
                  </a:solidFill>
                </a:defRPr>
              </a:lvl2pPr>
              <a:lvl3pPr marL="914400" algn="l" defTabSz="913765" rtl="0" eaLnBrk="1" latinLnBrk="0" hangingPunct="1">
                <a:defRPr sz="1800" kern="1200">
                  <a:solidFill>
                    <a:schemeClr val="dk1"/>
                  </a:solidFill>
                </a:defRPr>
              </a:lvl3pPr>
              <a:lvl4pPr marL="1371600" algn="l" defTabSz="913765" rtl="0" eaLnBrk="1" latinLnBrk="0" hangingPunct="1">
                <a:defRPr sz="1800" kern="1200">
                  <a:solidFill>
                    <a:schemeClr val="dk1"/>
                  </a:solidFill>
                </a:defRPr>
              </a:lvl4pPr>
              <a:lvl5pPr marL="1828800" algn="l" defTabSz="913765" rtl="0" eaLnBrk="1" latinLnBrk="0" hangingPunct="1">
                <a:defRPr sz="1800" kern="1200">
                  <a:solidFill>
                    <a:schemeClr val="dk1"/>
                  </a:solidFill>
                </a:defRPr>
              </a:lvl5pPr>
              <a:lvl6pPr marL="2286000" algn="l" defTabSz="913765" rtl="0" eaLnBrk="1" latinLnBrk="0" hangingPunct="1">
                <a:defRPr sz="1800" kern="1200">
                  <a:solidFill>
                    <a:schemeClr val="dk1"/>
                  </a:solidFill>
                </a:defRPr>
              </a:lvl6pPr>
              <a:lvl7pPr marL="2743200" algn="l" defTabSz="913765" rtl="0" eaLnBrk="1" latinLnBrk="0" hangingPunct="1">
                <a:defRPr sz="1800" kern="1200">
                  <a:solidFill>
                    <a:schemeClr val="dk1"/>
                  </a:solidFill>
                </a:defRPr>
              </a:lvl7pPr>
              <a:lvl8pPr marL="3200400" algn="l" defTabSz="913765" rtl="0" eaLnBrk="1" latinLnBrk="0" hangingPunct="1">
                <a:defRPr sz="1800" kern="1200">
                  <a:solidFill>
                    <a:schemeClr val="dk1"/>
                  </a:solidFill>
                </a:defRPr>
              </a:lvl8pPr>
              <a:lvl9pPr marL="3657600" algn="l" defTabSz="913765" rtl="0" eaLnBrk="1" latinLnBrk="0" hangingPunct="1">
                <a:defRPr sz="1800" kern="1200">
                  <a:solidFill>
                    <a:schemeClr val="dk1"/>
                  </a:solidFill>
                </a:defRPr>
              </a:lvl9pPr>
            </a:lstStyle>
            <a:p>
              <a:pPr algn="ctr"/>
              <a:endParaRPr lang="zh-CN" altLang="en-US" dirty="0">
                <a:solidFill>
                  <a:schemeClr val="dk1"/>
                </a:solidFill>
              </a:endParaRPr>
            </a:p>
          </p:txBody>
        </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掉电场景</a:t>
            </a:r>
            <a:endParaRPr lang="zh-CN" altLang="en-US" sz="3200" b="1" smtClean="0">
              <a:solidFill>
                <a:schemeClr val="bg1"/>
              </a:solidFill>
              <a:latin typeface="+mj-lt"/>
              <a:cs typeface="+mj-lt"/>
              <a:sym typeface="+mn-ea"/>
            </a:endParaRPr>
          </a:p>
        </p:txBody>
      </p:sp>
      <p:grpSp>
        <p:nvGrpSpPr>
          <p:cNvPr id="10" name="组合 9"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1380333" y="2342063"/>
            <a:ext cx="9414716" cy="893714"/>
            <a:chOff x="2090262" y="3191693"/>
            <a:chExt cx="9414716" cy="893714"/>
          </a:xfrm>
        </p:grpSpPr>
        <p:sp>
          <p:nvSpPr>
            <p:cNvPr id="6" name="íŝľîďé"/>
            <p:cNvSpPr/>
            <p:nvPr/>
          </p:nvSpPr>
          <p:spPr bwMode="auto">
            <a:xfrm>
              <a:off x="2090262" y="3191693"/>
              <a:ext cx="4326407" cy="893714"/>
            </a:xfrm>
            <a:prstGeom prst="notchedRightArrow">
              <a:avLst>
                <a:gd name="adj1" fmla="val 100000"/>
                <a:gd name="adj2" fmla="val 31781"/>
              </a:avLst>
            </a:prstGeom>
            <a:solidFill>
              <a:schemeClr val="accent1"/>
            </a:solidFill>
            <a:ln w="19050">
              <a:noFill/>
              <a:round/>
            </a:ln>
          </p:spPr>
          <p:txBody>
            <a:bodyPr wrap="square" lIns="91440" tIns="45720" rIns="91440" bIns="45720" anchor="ctr">
              <a:normAutofit/>
            </a:bodyPr>
            <a:p>
              <a:pPr algn="ctr"/>
            </a:p>
          </p:txBody>
        </p:sp>
        <p:sp>
          <p:nvSpPr>
            <p:cNvPr id="29" name="íşlïḍè"/>
            <p:cNvSpPr txBox="1"/>
            <p:nvPr/>
          </p:nvSpPr>
          <p:spPr>
            <a:xfrm>
              <a:off x="3706972" y="3470458"/>
              <a:ext cx="2265045" cy="392430"/>
            </a:xfrm>
            <a:prstGeom prst="rect">
              <a:avLst/>
            </a:prstGeom>
            <a:noFill/>
            <a:ln>
              <a:noFill/>
            </a:ln>
          </p:spPr>
          <p:txBody>
            <a:bodyPr wrap="square" lIns="91440" tIns="45720" rIns="91440" bIns="45720" anchor="t" anchorCtr="0">
              <a:normAutofit fontScale="90000"/>
            </a:bodyPr>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CN" altLang="de-DE" sz="2000" b="1" i="0" u="none" strike="noStrike" kern="1200" cap="none" spc="0" normalizeH="0" baseline="0" noProof="0" dirty="0">
                  <a:ln>
                    <a:noFill/>
                  </a:ln>
                  <a:solidFill>
                    <a:schemeClr val="bg1"/>
                  </a:solidFill>
                  <a:effectLst/>
                  <a:uLnTx/>
                  <a:uFillTx/>
                </a:rPr>
                <a:t>启动数据库</a:t>
              </a:r>
              <a:endParaRPr kumimoji="0" lang="zh-CN" altLang="de-DE" sz="2000" b="1" i="0" u="none" strike="noStrike" kern="1200" cap="none" spc="0" normalizeH="0" baseline="0" noProof="0" dirty="0">
                <a:ln>
                  <a:noFill/>
                </a:ln>
                <a:solidFill>
                  <a:schemeClr val="bg1"/>
                </a:solidFill>
                <a:effectLst/>
                <a:uLnTx/>
                <a:uFillTx/>
              </a:endParaRPr>
            </a:p>
          </p:txBody>
        </p:sp>
        <p:sp>
          <p:nvSpPr>
            <p:cNvPr id="8" name="iš1iḑè"/>
            <p:cNvSpPr/>
            <p:nvPr/>
          </p:nvSpPr>
          <p:spPr bwMode="auto">
            <a:xfrm>
              <a:off x="7178571" y="3191693"/>
              <a:ext cx="4326407" cy="893714"/>
            </a:xfrm>
            <a:prstGeom prst="notchedRightArrow">
              <a:avLst>
                <a:gd name="adj1" fmla="val 100000"/>
                <a:gd name="adj2" fmla="val 31781"/>
              </a:avLst>
            </a:prstGeom>
            <a:solidFill>
              <a:schemeClr val="accent2"/>
            </a:solidFill>
            <a:ln w="19050">
              <a:noFill/>
              <a:round/>
            </a:ln>
          </p:spPr>
          <p:txBody>
            <a:bodyPr wrap="square" lIns="91440" tIns="45720" rIns="91440" bIns="45720" anchor="ctr">
              <a:normAutofit/>
            </a:bodyPr>
            <a:p>
              <a:pPr algn="ctr"/>
            </a:p>
          </p:txBody>
        </p:sp>
        <p:sp>
          <p:nvSpPr>
            <p:cNvPr id="32" name="îşlíďé"/>
            <p:cNvSpPr txBox="1"/>
            <p:nvPr/>
          </p:nvSpPr>
          <p:spPr>
            <a:xfrm>
              <a:off x="8757285" y="3469188"/>
              <a:ext cx="2490470" cy="392430"/>
            </a:xfrm>
            <a:prstGeom prst="rect">
              <a:avLst/>
            </a:prstGeom>
            <a:noFill/>
            <a:ln>
              <a:noFill/>
            </a:ln>
          </p:spPr>
          <p:txBody>
            <a:bodyPr wrap="square" lIns="91440" tIns="45720" rIns="91440" bIns="45720" anchor="t" anchorCtr="0">
              <a:normAutofit fontScale="90000"/>
            </a:bodyPr>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CN" altLang="de-DE" sz="2000" b="1" i="0" u="none" strike="noStrike" kern="1200" cap="none" spc="0" normalizeH="0" baseline="0" noProof="0" dirty="0">
                  <a:ln>
                    <a:noFill/>
                  </a:ln>
                  <a:solidFill>
                    <a:schemeClr val="bg1"/>
                  </a:solidFill>
                  <a:effectLst/>
                  <a:uLnTx/>
                  <a:uFillTx/>
                </a:rPr>
                <a:t>启动</a:t>
              </a:r>
              <a:r>
                <a:rPr kumimoji="0" lang="en-US" altLang="zh-CN" sz="2000" b="1" i="0" u="none" strike="noStrike" kern="1200" cap="none" spc="0" normalizeH="0" baseline="0" noProof="0" dirty="0">
                  <a:ln>
                    <a:noFill/>
                  </a:ln>
                  <a:solidFill>
                    <a:schemeClr val="bg1"/>
                  </a:solidFill>
                  <a:effectLst/>
                  <a:uLnTx/>
                  <a:uFillTx/>
                </a:rPr>
                <a:t>repmgrd</a:t>
              </a:r>
              <a:r>
                <a:rPr kumimoji="0" lang="zh-CN" altLang="en-US" sz="2000" b="1" i="0" u="none" strike="noStrike" kern="1200" cap="none" spc="0" normalizeH="0" baseline="0" noProof="0" dirty="0">
                  <a:ln>
                    <a:noFill/>
                  </a:ln>
                  <a:solidFill>
                    <a:schemeClr val="bg1"/>
                  </a:solidFill>
                  <a:effectLst/>
                  <a:uLnTx/>
                  <a:uFillTx/>
                </a:rPr>
                <a:t>守护进程</a:t>
              </a:r>
              <a:endParaRPr kumimoji="0" lang="zh-CN" altLang="en-US" sz="2000" b="1" i="0" u="none" strike="noStrike" kern="1200" cap="none" spc="0" normalizeH="0" baseline="0" noProof="0" dirty="0">
                <a:ln>
                  <a:noFill/>
                </a:ln>
                <a:solidFill>
                  <a:schemeClr val="bg1"/>
                </a:solidFill>
                <a:effectLst/>
                <a:uLnTx/>
                <a:uFillTx/>
              </a:endParaRPr>
            </a:p>
          </p:txBody>
        </p:sp>
        <p:sp>
          <p:nvSpPr>
            <p:cNvPr id="9" name="iṥļîḑè"/>
            <p:cNvSpPr/>
            <p:nvPr/>
          </p:nvSpPr>
          <p:spPr bwMode="auto">
            <a:xfrm>
              <a:off x="2984270" y="3348157"/>
              <a:ext cx="580787" cy="580787"/>
            </a:xfrm>
            <a:prstGeom prst="ellipse">
              <a:avLst/>
            </a:prstGeom>
            <a:noFill/>
            <a:ln w="19050">
              <a:solidFill>
                <a:schemeClr val="bg1"/>
              </a:solidFill>
              <a:round/>
            </a:ln>
          </p:spPr>
          <p:txBody>
            <a:bodyPr wrap="square" lIns="91440" tIns="45720" rIns="91440" bIns="45720" anchor="ctr">
              <a:normAutofit/>
            </a:bodyPr>
            <a:p>
              <a:pPr algn="ctr"/>
            </a:p>
          </p:txBody>
        </p:sp>
        <p:sp>
          <p:nvSpPr>
            <p:cNvPr id="12" name="íṩlîde"/>
            <p:cNvSpPr/>
            <p:nvPr/>
          </p:nvSpPr>
          <p:spPr bwMode="auto">
            <a:xfrm>
              <a:off x="8080843" y="3346887"/>
              <a:ext cx="580787" cy="580787"/>
            </a:xfrm>
            <a:prstGeom prst="ellipse">
              <a:avLst/>
            </a:prstGeom>
            <a:noFill/>
            <a:ln w="19050">
              <a:solidFill>
                <a:schemeClr val="bg1"/>
              </a:solidFill>
              <a:round/>
            </a:ln>
          </p:spPr>
          <p:txBody>
            <a:bodyPr wrap="square" lIns="91440" tIns="45720" rIns="91440" bIns="45720" anchor="ctr">
              <a:normAutofit/>
            </a:bodyPr>
            <a:p>
              <a:pPr algn="ctr"/>
            </a:p>
          </p:txBody>
        </p:sp>
      </p:grpSp>
      <p:sp>
        <p:nvSpPr>
          <p:cNvPr id="14" name="文本框 13"/>
          <p:cNvSpPr txBox="1"/>
          <p:nvPr/>
        </p:nvSpPr>
        <p:spPr>
          <a:xfrm>
            <a:off x="2355850" y="2620645"/>
            <a:ext cx="419100" cy="337185"/>
          </a:xfrm>
          <a:prstGeom prst="rect">
            <a:avLst/>
          </a:prstGeom>
          <a:noFill/>
        </p:spPr>
        <p:txBody>
          <a:bodyPr wrap="square" rtlCol="0">
            <a:spAutoFit/>
          </a:bodyPr>
          <a:p>
            <a:r>
              <a:rPr lang="en-US" altLang="zh-CN" sz="1600" b="1">
                <a:solidFill>
                  <a:schemeClr val="bg1"/>
                </a:solidFill>
              </a:rPr>
              <a:t>01</a:t>
            </a:r>
            <a:endParaRPr lang="en-US" altLang="zh-CN" sz="1600" b="1">
              <a:solidFill>
                <a:schemeClr val="bg1"/>
              </a:solidFill>
            </a:endParaRPr>
          </a:p>
        </p:txBody>
      </p:sp>
      <p:sp>
        <p:nvSpPr>
          <p:cNvPr id="15" name="文本框 14"/>
          <p:cNvSpPr txBox="1"/>
          <p:nvPr/>
        </p:nvSpPr>
        <p:spPr>
          <a:xfrm>
            <a:off x="7452360" y="2619375"/>
            <a:ext cx="418465" cy="337185"/>
          </a:xfrm>
          <a:prstGeom prst="rect">
            <a:avLst/>
          </a:prstGeom>
          <a:noFill/>
        </p:spPr>
        <p:txBody>
          <a:bodyPr wrap="square" rtlCol="0">
            <a:spAutoFit/>
          </a:bodyPr>
          <a:p>
            <a:r>
              <a:rPr lang="en-US" altLang="zh-CN" sz="1600" b="1">
                <a:solidFill>
                  <a:schemeClr val="bg1"/>
                </a:solidFill>
              </a:rPr>
              <a:t>02</a:t>
            </a:r>
            <a:endParaRPr lang="en-US" altLang="zh-CN" sz="1600" b="1">
              <a:solidFill>
                <a:schemeClr val="bg1"/>
              </a:solidFill>
            </a:endParaRPr>
          </a:p>
        </p:txBody>
      </p:sp>
      <p:sp>
        <p:nvSpPr>
          <p:cNvPr id="16" name="文本框 15"/>
          <p:cNvSpPr txBox="1"/>
          <p:nvPr/>
        </p:nvSpPr>
        <p:spPr>
          <a:xfrm>
            <a:off x="3869690" y="4019550"/>
            <a:ext cx="4451350" cy="368300"/>
          </a:xfrm>
          <a:prstGeom prst="rect">
            <a:avLst/>
          </a:prstGeom>
          <a:noFill/>
        </p:spPr>
        <p:txBody>
          <a:bodyPr wrap="square" rtlCol="0">
            <a:spAutoFit/>
          </a:bodyPr>
          <a:p>
            <a:pPr algn="l"/>
            <a:r>
              <a:rPr lang="zh-CN" altLang="en-US" b="1">
                <a:solidFill>
                  <a:schemeClr val="bg1"/>
                </a:solidFill>
              </a:rPr>
              <a:t>恢复集群状态，上电过程需要完成的两步！</a:t>
            </a:r>
            <a:endParaRPr lang="zh-CN" altLang="en-US" b="1">
              <a:solidFill>
                <a:schemeClr val="bg1"/>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掉电场景</a:t>
            </a:r>
            <a:endParaRPr lang="zh-CN" altLang="en-US" sz="3200" b="1" smtClean="0">
              <a:solidFill>
                <a:schemeClr val="bg1"/>
              </a:solidFill>
              <a:latin typeface="+mj-lt"/>
              <a:cs typeface="+mj-lt"/>
              <a:sym typeface="+mn-ea"/>
            </a:endParaRPr>
          </a:p>
        </p:txBody>
      </p:sp>
      <p:sp>
        <p:nvSpPr>
          <p:cNvPr id="6" name="database_151078"/>
          <p:cNvSpPr>
            <a:spLocks noChangeAspect="1"/>
          </p:cNvSpPr>
          <p:nvPr/>
        </p:nvSpPr>
        <p:spPr bwMode="auto">
          <a:xfrm>
            <a:off x="7950200" y="179451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5" name="cardiogram_245422"/>
          <p:cNvSpPr>
            <a:spLocks noChangeAspect="1"/>
          </p:cNvSpPr>
          <p:nvPr/>
        </p:nvSpPr>
        <p:spPr bwMode="auto">
          <a:xfrm>
            <a:off x="6616700" y="193230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16" name="直接箭头连接符 15"/>
          <p:cNvCxnSpPr/>
          <p:nvPr/>
        </p:nvCxnSpPr>
        <p:spPr>
          <a:xfrm flipH="1">
            <a:off x="7486650" y="2696210"/>
            <a:ext cx="699770" cy="12617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8975725" y="2696210"/>
            <a:ext cx="647065" cy="12706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714490" y="4410710"/>
            <a:ext cx="267970" cy="1905"/>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10085705" y="4412615"/>
            <a:ext cx="280670" cy="952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21" name="database_151078"/>
          <p:cNvSpPr>
            <a:spLocks noChangeAspect="1"/>
          </p:cNvSpPr>
          <p:nvPr/>
        </p:nvSpPr>
        <p:spPr bwMode="auto">
          <a:xfrm>
            <a:off x="8834120" y="404749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22" name="database_151078"/>
          <p:cNvSpPr>
            <a:spLocks noChangeAspect="1"/>
          </p:cNvSpPr>
          <p:nvPr/>
        </p:nvSpPr>
        <p:spPr bwMode="auto">
          <a:xfrm>
            <a:off x="7052310" y="404749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23" name="直接箭头连接符 22"/>
          <p:cNvCxnSpPr/>
          <p:nvPr/>
        </p:nvCxnSpPr>
        <p:spPr>
          <a:xfrm flipV="1">
            <a:off x="6587490" y="2383790"/>
            <a:ext cx="1199515" cy="1767205"/>
          </a:xfrm>
          <a:prstGeom prst="straightConnector1">
            <a:avLst/>
          </a:prstGeom>
          <a:ln w="127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198995" y="2146300"/>
            <a:ext cx="655955" cy="6350"/>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sp>
        <p:nvSpPr>
          <p:cNvPr id="25" name="cardiogram_245422"/>
          <p:cNvSpPr>
            <a:spLocks noChangeAspect="1"/>
          </p:cNvSpPr>
          <p:nvPr/>
        </p:nvSpPr>
        <p:spPr bwMode="auto">
          <a:xfrm>
            <a:off x="10433685" y="4203700"/>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26" name="cardiogram_245422"/>
          <p:cNvSpPr>
            <a:spLocks noChangeAspect="1"/>
          </p:cNvSpPr>
          <p:nvPr/>
        </p:nvSpPr>
        <p:spPr bwMode="auto">
          <a:xfrm>
            <a:off x="6213475" y="419798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27" name="直接箭头连接符 26"/>
          <p:cNvCxnSpPr/>
          <p:nvPr/>
        </p:nvCxnSpPr>
        <p:spPr>
          <a:xfrm flipH="1" flipV="1">
            <a:off x="9404985" y="2379345"/>
            <a:ext cx="1028700" cy="1771650"/>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744855" y="2403475"/>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44855" y="4665980"/>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744855" y="2696210"/>
            <a:ext cx="4570095" cy="521970"/>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主、备节按【启动数据库 </a:t>
            </a:r>
            <a:r>
              <a:rPr lang="en-US" altLang="zh-CN" sz="1400">
                <a:solidFill>
                  <a:schemeClr val="bg1"/>
                </a:solidFill>
              </a:rPr>
              <a:t>--&gt; </a:t>
            </a:r>
            <a:r>
              <a:rPr lang="zh-CN" altLang="en-US" sz="1400">
                <a:solidFill>
                  <a:schemeClr val="bg1"/>
                </a:solidFill>
              </a:rPr>
              <a:t>启动</a:t>
            </a:r>
            <a:r>
              <a:rPr lang="en-US" altLang="zh-CN" sz="1400">
                <a:solidFill>
                  <a:schemeClr val="bg1"/>
                </a:solidFill>
              </a:rPr>
              <a:t>repmgrd</a:t>
            </a:r>
            <a:r>
              <a:rPr lang="zh-CN" altLang="en-US" sz="1400">
                <a:solidFill>
                  <a:schemeClr val="bg1"/>
                </a:solidFill>
              </a:rPr>
              <a:t>守护进程】顺序正常启动</a:t>
            </a:r>
            <a:endParaRPr lang="zh-CN" altLang="en-US" sz="1400">
              <a:solidFill>
                <a:schemeClr val="bg1"/>
              </a:solidFill>
            </a:endParaRPr>
          </a:p>
        </p:txBody>
      </p:sp>
      <p:sp>
        <p:nvSpPr>
          <p:cNvPr id="41" name="文本框 40"/>
          <p:cNvSpPr txBox="1"/>
          <p:nvPr/>
        </p:nvSpPr>
        <p:spPr>
          <a:xfrm>
            <a:off x="763270" y="4161790"/>
            <a:ext cx="4184015" cy="337185"/>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zh-CN" altLang="en-US" sz="1600" b="1">
                <a:solidFill>
                  <a:schemeClr val="bg1"/>
                </a:solidFill>
              </a:rPr>
              <a:t>先启动</a:t>
            </a:r>
            <a:r>
              <a:rPr lang="en-US" altLang="zh-CN" sz="1600" b="1">
                <a:solidFill>
                  <a:schemeClr val="bg1"/>
                </a:solidFill>
              </a:rPr>
              <a:t>Standby</a:t>
            </a:r>
            <a:r>
              <a:rPr lang="zh-CN" altLang="en-US" sz="1600" b="1">
                <a:solidFill>
                  <a:schemeClr val="bg1"/>
                </a:solidFill>
              </a:rPr>
              <a:t>节点</a:t>
            </a:r>
            <a:endParaRPr lang="zh-CN" altLang="en-US" sz="1600" b="1">
              <a:solidFill>
                <a:schemeClr val="bg1"/>
              </a:solidFill>
            </a:endParaRPr>
          </a:p>
        </p:txBody>
      </p:sp>
      <p:sp>
        <p:nvSpPr>
          <p:cNvPr id="42" name="ïṩḷîḑé"/>
          <p:cNvSpPr/>
          <p:nvPr/>
        </p:nvSpPr>
        <p:spPr>
          <a:xfrm>
            <a:off x="5568315" y="1525270"/>
            <a:ext cx="89535" cy="4300220"/>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43" name="文本框 42"/>
          <p:cNvSpPr txBox="1"/>
          <p:nvPr/>
        </p:nvSpPr>
        <p:spPr>
          <a:xfrm>
            <a:off x="763270" y="4999990"/>
            <a:ext cx="4184015" cy="521970"/>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备节点启动数据库后，</a:t>
            </a:r>
            <a:r>
              <a:rPr lang="en-US" altLang="zh-CN" sz="1400">
                <a:solidFill>
                  <a:schemeClr val="bg1"/>
                </a:solidFill>
              </a:rPr>
              <a:t>Loop</a:t>
            </a:r>
            <a:r>
              <a:rPr lang="zh-CN" altLang="en-US" sz="1400">
                <a:solidFill>
                  <a:schemeClr val="bg1"/>
                </a:solidFill>
              </a:rPr>
              <a:t>启动</a:t>
            </a:r>
            <a:r>
              <a:rPr lang="en-US" altLang="zh-CN" sz="1400">
                <a:solidFill>
                  <a:schemeClr val="bg1"/>
                </a:solidFill>
              </a:rPr>
              <a:t>repmgrd</a:t>
            </a:r>
            <a:r>
              <a:rPr lang="zh-CN" altLang="en-US" sz="1400">
                <a:solidFill>
                  <a:schemeClr val="bg1"/>
                </a:solidFill>
              </a:rPr>
              <a:t>守护进程，直到主节点启动数据库。</a:t>
            </a:r>
            <a:endParaRPr lang="zh-CN" altLang="en-US" sz="1400">
              <a:solidFill>
                <a:schemeClr val="bg1"/>
              </a:solidFill>
            </a:endParaRPr>
          </a:p>
        </p:txBody>
      </p:sp>
      <p:sp>
        <p:nvSpPr>
          <p:cNvPr id="48" name="文本框 47"/>
          <p:cNvSpPr txBox="1"/>
          <p:nvPr/>
        </p:nvSpPr>
        <p:spPr>
          <a:xfrm>
            <a:off x="8192135" y="174879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49" name="文本框 48"/>
          <p:cNvSpPr txBox="1"/>
          <p:nvPr/>
        </p:nvSpPr>
        <p:spPr>
          <a:xfrm>
            <a:off x="7275195" y="402082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0" name="文本框 49"/>
          <p:cNvSpPr txBox="1"/>
          <p:nvPr/>
        </p:nvSpPr>
        <p:spPr>
          <a:xfrm>
            <a:off x="9076690" y="401193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70" name="文本框 69"/>
          <p:cNvSpPr txBox="1"/>
          <p:nvPr/>
        </p:nvSpPr>
        <p:spPr>
          <a:xfrm>
            <a:off x="6076950" y="390588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1" name="文本框 70"/>
          <p:cNvSpPr txBox="1"/>
          <p:nvPr/>
        </p:nvSpPr>
        <p:spPr>
          <a:xfrm>
            <a:off x="10523220" y="390588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2" name="文本框 71"/>
          <p:cNvSpPr txBox="1"/>
          <p:nvPr/>
        </p:nvSpPr>
        <p:spPr>
          <a:xfrm>
            <a:off x="7251700" y="179641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3" name="文本框 72"/>
          <p:cNvSpPr txBox="1"/>
          <p:nvPr/>
        </p:nvSpPr>
        <p:spPr>
          <a:xfrm>
            <a:off x="7635875" y="327660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74" name="文本框 73"/>
          <p:cNvSpPr txBox="1"/>
          <p:nvPr/>
        </p:nvSpPr>
        <p:spPr>
          <a:xfrm>
            <a:off x="9085580" y="330327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8" name="plug_44867"/>
          <p:cNvSpPr>
            <a:spLocks noChangeAspect="1"/>
          </p:cNvSpPr>
          <p:nvPr/>
        </p:nvSpPr>
        <p:spPr bwMode="auto">
          <a:xfrm>
            <a:off x="7400925" y="4287520"/>
            <a:ext cx="386080" cy="381635"/>
          </a:xfrm>
          <a:custGeom>
            <a:avLst/>
            <a:gdLst>
              <a:gd name="T0" fmla="*/ 437 w 476"/>
              <a:gd name="T1" fmla="*/ 349 h 471"/>
              <a:gd name="T2" fmla="*/ 396 w 476"/>
              <a:gd name="T3" fmla="*/ 349 h 471"/>
              <a:gd name="T4" fmla="*/ 378 w 476"/>
              <a:gd name="T5" fmla="*/ 331 h 471"/>
              <a:gd name="T6" fmla="*/ 123 w 476"/>
              <a:gd name="T7" fmla="*/ 389 h 471"/>
              <a:gd name="T8" fmla="*/ 52 w 476"/>
              <a:gd name="T9" fmla="*/ 459 h 471"/>
              <a:gd name="T10" fmla="*/ 11 w 476"/>
              <a:gd name="T11" fmla="*/ 459 h 471"/>
              <a:gd name="T12" fmla="*/ 11 w 476"/>
              <a:gd name="T13" fmla="*/ 419 h 471"/>
              <a:gd name="T14" fmla="*/ 85 w 476"/>
              <a:gd name="T15" fmla="*/ 345 h 471"/>
              <a:gd name="T16" fmla="*/ 150 w 476"/>
              <a:gd name="T17" fmla="*/ 104 h 471"/>
              <a:gd name="T18" fmla="*/ 132 w 476"/>
              <a:gd name="T19" fmla="*/ 86 h 471"/>
              <a:gd name="T20" fmla="*/ 132 w 476"/>
              <a:gd name="T21" fmla="*/ 45 h 471"/>
              <a:gd name="T22" fmla="*/ 173 w 476"/>
              <a:gd name="T23" fmla="*/ 45 h 471"/>
              <a:gd name="T24" fmla="*/ 219 w 476"/>
              <a:gd name="T25" fmla="*/ 91 h 471"/>
              <a:gd name="T26" fmla="*/ 299 w 476"/>
              <a:gd name="T27" fmla="*/ 11 h 471"/>
              <a:gd name="T28" fmla="*/ 340 w 476"/>
              <a:gd name="T29" fmla="*/ 11 h 471"/>
              <a:gd name="T30" fmla="*/ 340 w 476"/>
              <a:gd name="T31" fmla="*/ 52 h 471"/>
              <a:gd name="T32" fmla="*/ 260 w 476"/>
              <a:gd name="T33" fmla="*/ 132 h 471"/>
              <a:gd name="T34" fmla="*/ 344 w 476"/>
              <a:gd name="T35" fmla="*/ 216 h 471"/>
              <a:gd name="T36" fmla="*/ 424 w 476"/>
              <a:gd name="T37" fmla="*/ 136 h 471"/>
              <a:gd name="T38" fmla="*/ 465 w 476"/>
              <a:gd name="T39" fmla="*/ 136 h 471"/>
              <a:gd name="T40" fmla="*/ 465 w 476"/>
              <a:gd name="T41" fmla="*/ 177 h 471"/>
              <a:gd name="T42" fmla="*/ 385 w 476"/>
              <a:gd name="T43" fmla="*/ 257 h 471"/>
              <a:gd name="T44" fmla="*/ 437 w 476"/>
              <a:gd name="T45" fmla="*/ 309 h 471"/>
              <a:gd name="T46" fmla="*/ 437 w 476"/>
              <a:gd name="T47" fmla="*/ 34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471">
                <a:moveTo>
                  <a:pt x="437" y="349"/>
                </a:moveTo>
                <a:cubicBezTo>
                  <a:pt x="425" y="361"/>
                  <a:pt x="407" y="361"/>
                  <a:pt x="396" y="349"/>
                </a:cubicBezTo>
                <a:lnTo>
                  <a:pt x="378" y="331"/>
                </a:lnTo>
                <a:cubicBezTo>
                  <a:pt x="294" y="409"/>
                  <a:pt x="187" y="432"/>
                  <a:pt x="123" y="389"/>
                </a:cubicBezTo>
                <a:lnTo>
                  <a:pt x="52" y="459"/>
                </a:lnTo>
                <a:cubicBezTo>
                  <a:pt x="41" y="471"/>
                  <a:pt x="23" y="471"/>
                  <a:pt x="11" y="459"/>
                </a:cubicBezTo>
                <a:cubicBezTo>
                  <a:pt x="0" y="448"/>
                  <a:pt x="0" y="430"/>
                  <a:pt x="11" y="419"/>
                </a:cubicBezTo>
                <a:lnTo>
                  <a:pt x="85" y="345"/>
                </a:lnTo>
                <a:cubicBezTo>
                  <a:pt x="53" y="280"/>
                  <a:pt x="78" y="182"/>
                  <a:pt x="150" y="104"/>
                </a:cubicBezTo>
                <a:lnTo>
                  <a:pt x="132" y="86"/>
                </a:lnTo>
                <a:cubicBezTo>
                  <a:pt x="121" y="75"/>
                  <a:pt x="121" y="56"/>
                  <a:pt x="132" y="45"/>
                </a:cubicBezTo>
                <a:cubicBezTo>
                  <a:pt x="144" y="34"/>
                  <a:pt x="162" y="34"/>
                  <a:pt x="173" y="45"/>
                </a:cubicBezTo>
                <a:lnTo>
                  <a:pt x="219" y="91"/>
                </a:lnTo>
                <a:lnTo>
                  <a:pt x="299" y="11"/>
                </a:lnTo>
                <a:cubicBezTo>
                  <a:pt x="311" y="0"/>
                  <a:pt x="329" y="0"/>
                  <a:pt x="340" y="11"/>
                </a:cubicBezTo>
                <a:cubicBezTo>
                  <a:pt x="351" y="22"/>
                  <a:pt x="351" y="41"/>
                  <a:pt x="340" y="52"/>
                </a:cubicBezTo>
                <a:lnTo>
                  <a:pt x="260" y="132"/>
                </a:lnTo>
                <a:lnTo>
                  <a:pt x="344" y="216"/>
                </a:lnTo>
                <a:lnTo>
                  <a:pt x="424" y="136"/>
                </a:lnTo>
                <a:cubicBezTo>
                  <a:pt x="436" y="125"/>
                  <a:pt x="454" y="125"/>
                  <a:pt x="465" y="136"/>
                </a:cubicBezTo>
                <a:cubicBezTo>
                  <a:pt x="476" y="147"/>
                  <a:pt x="476" y="166"/>
                  <a:pt x="465" y="177"/>
                </a:cubicBezTo>
                <a:lnTo>
                  <a:pt x="385" y="257"/>
                </a:lnTo>
                <a:lnTo>
                  <a:pt x="437" y="309"/>
                </a:lnTo>
                <a:cubicBezTo>
                  <a:pt x="448" y="320"/>
                  <a:pt x="448" y="338"/>
                  <a:pt x="437" y="349"/>
                </a:cubicBezTo>
                <a:close/>
              </a:path>
            </a:pathLst>
          </a:custGeom>
          <a:solidFill>
            <a:srgbClr val="FF0000"/>
          </a:solidFill>
          <a:ln>
            <a:noFill/>
          </a:ln>
        </p:spPr>
      </p:sp>
      <p:sp>
        <p:nvSpPr>
          <p:cNvPr id="9" name="plug_44867"/>
          <p:cNvSpPr>
            <a:spLocks noChangeAspect="1"/>
          </p:cNvSpPr>
          <p:nvPr/>
        </p:nvSpPr>
        <p:spPr bwMode="auto">
          <a:xfrm>
            <a:off x="8338185" y="2041525"/>
            <a:ext cx="386080" cy="381635"/>
          </a:xfrm>
          <a:custGeom>
            <a:avLst/>
            <a:gdLst>
              <a:gd name="T0" fmla="*/ 437 w 476"/>
              <a:gd name="T1" fmla="*/ 349 h 471"/>
              <a:gd name="T2" fmla="*/ 396 w 476"/>
              <a:gd name="T3" fmla="*/ 349 h 471"/>
              <a:gd name="T4" fmla="*/ 378 w 476"/>
              <a:gd name="T5" fmla="*/ 331 h 471"/>
              <a:gd name="T6" fmla="*/ 123 w 476"/>
              <a:gd name="T7" fmla="*/ 389 h 471"/>
              <a:gd name="T8" fmla="*/ 52 w 476"/>
              <a:gd name="T9" fmla="*/ 459 h 471"/>
              <a:gd name="T10" fmla="*/ 11 w 476"/>
              <a:gd name="T11" fmla="*/ 459 h 471"/>
              <a:gd name="T12" fmla="*/ 11 w 476"/>
              <a:gd name="T13" fmla="*/ 419 h 471"/>
              <a:gd name="T14" fmla="*/ 85 w 476"/>
              <a:gd name="T15" fmla="*/ 345 h 471"/>
              <a:gd name="T16" fmla="*/ 150 w 476"/>
              <a:gd name="T17" fmla="*/ 104 h 471"/>
              <a:gd name="T18" fmla="*/ 132 w 476"/>
              <a:gd name="T19" fmla="*/ 86 h 471"/>
              <a:gd name="T20" fmla="*/ 132 w 476"/>
              <a:gd name="T21" fmla="*/ 45 h 471"/>
              <a:gd name="T22" fmla="*/ 173 w 476"/>
              <a:gd name="T23" fmla="*/ 45 h 471"/>
              <a:gd name="T24" fmla="*/ 219 w 476"/>
              <a:gd name="T25" fmla="*/ 91 h 471"/>
              <a:gd name="T26" fmla="*/ 299 w 476"/>
              <a:gd name="T27" fmla="*/ 11 h 471"/>
              <a:gd name="T28" fmla="*/ 340 w 476"/>
              <a:gd name="T29" fmla="*/ 11 h 471"/>
              <a:gd name="T30" fmla="*/ 340 w 476"/>
              <a:gd name="T31" fmla="*/ 52 h 471"/>
              <a:gd name="T32" fmla="*/ 260 w 476"/>
              <a:gd name="T33" fmla="*/ 132 h 471"/>
              <a:gd name="T34" fmla="*/ 344 w 476"/>
              <a:gd name="T35" fmla="*/ 216 h 471"/>
              <a:gd name="T36" fmla="*/ 424 w 476"/>
              <a:gd name="T37" fmla="*/ 136 h 471"/>
              <a:gd name="T38" fmla="*/ 465 w 476"/>
              <a:gd name="T39" fmla="*/ 136 h 471"/>
              <a:gd name="T40" fmla="*/ 465 w 476"/>
              <a:gd name="T41" fmla="*/ 177 h 471"/>
              <a:gd name="T42" fmla="*/ 385 w 476"/>
              <a:gd name="T43" fmla="*/ 257 h 471"/>
              <a:gd name="T44" fmla="*/ 437 w 476"/>
              <a:gd name="T45" fmla="*/ 309 h 471"/>
              <a:gd name="T46" fmla="*/ 437 w 476"/>
              <a:gd name="T47" fmla="*/ 34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471">
                <a:moveTo>
                  <a:pt x="437" y="349"/>
                </a:moveTo>
                <a:cubicBezTo>
                  <a:pt x="425" y="361"/>
                  <a:pt x="407" y="361"/>
                  <a:pt x="396" y="349"/>
                </a:cubicBezTo>
                <a:lnTo>
                  <a:pt x="378" y="331"/>
                </a:lnTo>
                <a:cubicBezTo>
                  <a:pt x="294" y="409"/>
                  <a:pt x="187" y="432"/>
                  <a:pt x="123" y="389"/>
                </a:cubicBezTo>
                <a:lnTo>
                  <a:pt x="52" y="459"/>
                </a:lnTo>
                <a:cubicBezTo>
                  <a:pt x="41" y="471"/>
                  <a:pt x="23" y="471"/>
                  <a:pt x="11" y="459"/>
                </a:cubicBezTo>
                <a:cubicBezTo>
                  <a:pt x="0" y="448"/>
                  <a:pt x="0" y="430"/>
                  <a:pt x="11" y="419"/>
                </a:cubicBezTo>
                <a:lnTo>
                  <a:pt x="85" y="345"/>
                </a:lnTo>
                <a:cubicBezTo>
                  <a:pt x="53" y="280"/>
                  <a:pt x="78" y="182"/>
                  <a:pt x="150" y="104"/>
                </a:cubicBezTo>
                <a:lnTo>
                  <a:pt x="132" y="86"/>
                </a:lnTo>
                <a:cubicBezTo>
                  <a:pt x="121" y="75"/>
                  <a:pt x="121" y="56"/>
                  <a:pt x="132" y="45"/>
                </a:cubicBezTo>
                <a:cubicBezTo>
                  <a:pt x="144" y="34"/>
                  <a:pt x="162" y="34"/>
                  <a:pt x="173" y="45"/>
                </a:cubicBezTo>
                <a:lnTo>
                  <a:pt x="219" y="91"/>
                </a:lnTo>
                <a:lnTo>
                  <a:pt x="299" y="11"/>
                </a:lnTo>
                <a:cubicBezTo>
                  <a:pt x="311" y="0"/>
                  <a:pt x="329" y="0"/>
                  <a:pt x="340" y="11"/>
                </a:cubicBezTo>
                <a:cubicBezTo>
                  <a:pt x="351" y="22"/>
                  <a:pt x="351" y="41"/>
                  <a:pt x="340" y="52"/>
                </a:cubicBezTo>
                <a:lnTo>
                  <a:pt x="260" y="132"/>
                </a:lnTo>
                <a:lnTo>
                  <a:pt x="344" y="216"/>
                </a:lnTo>
                <a:lnTo>
                  <a:pt x="424" y="136"/>
                </a:lnTo>
                <a:cubicBezTo>
                  <a:pt x="436" y="125"/>
                  <a:pt x="454" y="125"/>
                  <a:pt x="465" y="136"/>
                </a:cubicBezTo>
                <a:cubicBezTo>
                  <a:pt x="476" y="147"/>
                  <a:pt x="476" y="166"/>
                  <a:pt x="465" y="177"/>
                </a:cubicBezTo>
                <a:lnTo>
                  <a:pt x="385" y="257"/>
                </a:lnTo>
                <a:lnTo>
                  <a:pt x="437" y="309"/>
                </a:lnTo>
                <a:cubicBezTo>
                  <a:pt x="448" y="320"/>
                  <a:pt x="448" y="338"/>
                  <a:pt x="437" y="349"/>
                </a:cubicBezTo>
                <a:close/>
              </a:path>
            </a:pathLst>
          </a:custGeom>
          <a:solidFill>
            <a:srgbClr val="FF0000"/>
          </a:solidFill>
          <a:ln>
            <a:noFill/>
          </a:ln>
        </p:spPr>
      </p:sp>
      <p:sp>
        <p:nvSpPr>
          <p:cNvPr id="10" name="plug_44867"/>
          <p:cNvSpPr>
            <a:spLocks noChangeAspect="1"/>
          </p:cNvSpPr>
          <p:nvPr/>
        </p:nvSpPr>
        <p:spPr bwMode="auto">
          <a:xfrm>
            <a:off x="9302115" y="4287520"/>
            <a:ext cx="386080" cy="381635"/>
          </a:xfrm>
          <a:custGeom>
            <a:avLst/>
            <a:gdLst>
              <a:gd name="T0" fmla="*/ 437 w 476"/>
              <a:gd name="T1" fmla="*/ 349 h 471"/>
              <a:gd name="T2" fmla="*/ 396 w 476"/>
              <a:gd name="T3" fmla="*/ 349 h 471"/>
              <a:gd name="T4" fmla="*/ 378 w 476"/>
              <a:gd name="T5" fmla="*/ 331 h 471"/>
              <a:gd name="T6" fmla="*/ 123 w 476"/>
              <a:gd name="T7" fmla="*/ 389 h 471"/>
              <a:gd name="T8" fmla="*/ 52 w 476"/>
              <a:gd name="T9" fmla="*/ 459 h 471"/>
              <a:gd name="T10" fmla="*/ 11 w 476"/>
              <a:gd name="T11" fmla="*/ 459 h 471"/>
              <a:gd name="T12" fmla="*/ 11 w 476"/>
              <a:gd name="T13" fmla="*/ 419 h 471"/>
              <a:gd name="T14" fmla="*/ 85 w 476"/>
              <a:gd name="T15" fmla="*/ 345 h 471"/>
              <a:gd name="T16" fmla="*/ 150 w 476"/>
              <a:gd name="T17" fmla="*/ 104 h 471"/>
              <a:gd name="T18" fmla="*/ 132 w 476"/>
              <a:gd name="T19" fmla="*/ 86 h 471"/>
              <a:gd name="T20" fmla="*/ 132 w 476"/>
              <a:gd name="T21" fmla="*/ 45 h 471"/>
              <a:gd name="T22" fmla="*/ 173 w 476"/>
              <a:gd name="T23" fmla="*/ 45 h 471"/>
              <a:gd name="T24" fmla="*/ 219 w 476"/>
              <a:gd name="T25" fmla="*/ 91 h 471"/>
              <a:gd name="T26" fmla="*/ 299 w 476"/>
              <a:gd name="T27" fmla="*/ 11 h 471"/>
              <a:gd name="T28" fmla="*/ 340 w 476"/>
              <a:gd name="T29" fmla="*/ 11 h 471"/>
              <a:gd name="T30" fmla="*/ 340 w 476"/>
              <a:gd name="T31" fmla="*/ 52 h 471"/>
              <a:gd name="T32" fmla="*/ 260 w 476"/>
              <a:gd name="T33" fmla="*/ 132 h 471"/>
              <a:gd name="T34" fmla="*/ 344 w 476"/>
              <a:gd name="T35" fmla="*/ 216 h 471"/>
              <a:gd name="T36" fmla="*/ 424 w 476"/>
              <a:gd name="T37" fmla="*/ 136 h 471"/>
              <a:gd name="T38" fmla="*/ 465 w 476"/>
              <a:gd name="T39" fmla="*/ 136 h 471"/>
              <a:gd name="T40" fmla="*/ 465 w 476"/>
              <a:gd name="T41" fmla="*/ 177 h 471"/>
              <a:gd name="T42" fmla="*/ 385 w 476"/>
              <a:gd name="T43" fmla="*/ 257 h 471"/>
              <a:gd name="T44" fmla="*/ 437 w 476"/>
              <a:gd name="T45" fmla="*/ 309 h 471"/>
              <a:gd name="T46" fmla="*/ 437 w 476"/>
              <a:gd name="T47" fmla="*/ 34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471">
                <a:moveTo>
                  <a:pt x="437" y="349"/>
                </a:moveTo>
                <a:cubicBezTo>
                  <a:pt x="425" y="361"/>
                  <a:pt x="407" y="361"/>
                  <a:pt x="396" y="349"/>
                </a:cubicBezTo>
                <a:lnTo>
                  <a:pt x="378" y="331"/>
                </a:lnTo>
                <a:cubicBezTo>
                  <a:pt x="294" y="409"/>
                  <a:pt x="187" y="432"/>
                  <a:pt x="123" y="389"/>
                </a:cubicBezTo>
                <a:lnTo>
                  <a:pt x="52" y="459"/>
                </a:lnTo>
                <a:cubicBezTo>
                  <a:pt x="41" y="471"/>
                  <a:pt x="23" y="471"/>
                  <a:pt x="11" y="459"/>
                </a:cubicBezTo>
                <a:cubicBezTo>
                  <a:pt x="0" y="448"/>
                  <a:pt x="0" y="430"/>
                  <a:pt x="11" y="419"/>
                </a:cubicBezTo>
                <a:lnTo>
                  <a:pt x="85" y="345"/>
                </a:lnTo>
                <a:cubicBezTo>
                  <a:pt x="53" y="280"/>
                  <a:pt x="78" y="182"/>
                  <a:pt x="150" y="104"/>
                </a:cubicBezTo>
                <a:lnTo>
                  <a:pt x="132" y="86"/>
                </a:lnTo>
                <a:cubicBezTo>
                  <a:pt x="121" y="75"/>
                  <a:pt x="121" y="56"/>
                  <a:pt x="132" y="45"/>
                </a:cubicBezTo>
                <a:cubicBezTo>
                  <a:pt x="144" y="34"/>
                  <a:pt x="162" y="34"/>
                  <a:pt x="173" y="45"/>
                </a:cubicBezTo>
                <a:lnTo>
                  <a:pt x="219" y="91"/>
                </a:lnTo>
                <a:lnTo>
                  <a:pt x="299" y="11"/>
                </a:lnTo>
                <a:cubicBezTo>
                  <a:pt x="311" y="0"/>
                  <a:pt x="329" y="0"/>
                  <a:pt x="340" y="11"/>
                </a:cubicBezTo>
                <a:cubicBezTo>
                  <a:pt x="351" y="22"/>
                  <a:pt x="351" y="41"/>
                  <a:pt x="340" y="52"/>
                </a:cubicBezTo>
                <a:lnTo>
                  <a:pt x="260" y="132"/>
                </a:lnTo>
                <a:lnTo>
                  <a:pt x="344" y="216"/>
                </a:lnTo>
                <a:lnTo>
                  <a:pt x="424" y="136"/>
                </a:lnTo>
                <a:cubicBezTo>
                  <a:pt x="436" y="125"/>
                  <a:pt x="454" y="125"/>
                  <a:pt x="465" y="136"/>
                </a:cubicBezTo>
                <a:cubicBezTo>
                  <a:pt x="476" y="147"/>
                  <a:pt x="476" y="166"/>
                  <a:pt x="465" y="177"/>
                </a:cubicBezTo>
                <a:lnTo>
                  <a:pt x="385" y="257"/>
                </a:lnTo>
                <a:lnTo>
                  <a:pt x="437" y="309"/>
                </a:lnTo>
                <a:cubicBezTo>
                  <a:pt x="448" y="320"/>
                  <a:pt x="448" y="338"/>
                  <a:pt x="437" y="349"/>
                </a:cubicBezTo>
                <a:close/>
              </a:path>
            </a:pathLst>
          </a:custGeom>
          <a:solidFill>
            <a:srgbClr val="FF0000"/>
          </a:solidFill>
          <a:ln>
            <a:noFill/>
          </a:ln>
        </p:spPr>
      </p:sp>
      <p:sp>
        <p:nvSpPr>
          <p:cNvPr id="12" name="文本框 11"/>
          <p:cNvSpPr txBox="1"/>
          <p:nvPr/>
        </p:nvSpPr>
        <p:spPr>
          <a:xfrm>
            <a:off x="6861175" y="5617210"/>
            <a:ext cx="3572510" cy="368300"/>
          </a:xfrm>
          <a:prstGeom prst="rect">
            <a:avLst/>
          </a:prstGeom>
          <a:noFill/>
        </p:spPr>
        <p:txBody>
          <a:bodyPr wrap="square" rtlCol="0">
            <a:spAutoFit/>
          </a:bodyPr>
          <a:p>
            <a:r>
              <a:rPr lang="en-US" altLang="zh-CN" b="1">
                <a:solidFill>
                  <a:srgbClr val="FF0000"/>
                </a:solidFill>
              </a:rPr>
              <a:t>Which one is the Primary </a:t>
            </a:r>
            <a:r>
              <a:rPr lang="zh-CN" altLang="en-US" b="1">
                <a:solidFill>
                  <a:srgbClr val="FF0000"/>
                </a:solidFill>
              </a:rPr>
              <a:t>？</a:t>
            </a:r>
            <a:endParaRPr lang="zh-CN" altLang="en-US" b="1">
              <a:solidFill>
                <a:srgbClr val="FF0000"/>
              </a:solidFill>
            </a:endParaRPr>
          </a:p>
        </p:txBody>
      </p:sp>
      <p:sp>
        <p:nvSpPr>
          <p:cNvPr id="13" name="文本框 12"/>
          <p:cNvSpPr txBox="1"/>
          <p:nvPr/>
        </p:nvSpPr>
        <p:spPr>
          <a:xfrm>
            <a:off x="763270" y="1932305"/>
            <a:ext cx="4184015" cy="337185"/>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zh-CN" altLang="en-US" sz="1600" b="1">
                <a:solidFill>
                  <a:schemeClr val="bg1"/>
                </a:solidFill>
              </a:rPr>
              <a:t>先启动</a:t>
            </a:r>
            <a:r>
              <a:rPr lang="en-US" altLang="zh-CN" sz="1600" b="1">
                <a:solidFill>
                  <a:schemeClr val="bg1"/>
                </a:solidFill>
              </a:rPr>
              <a:t>Primary</a:t>
            </a:r>
            <a:r>
              <a:rPr lang="zh-CN" altLang="en-US" sz="1600" b="1">
                <a:solidFill>
                  <a:schemeClr val="bg1"/>
                </a:solidFill>
              </a:rPr>
              <a:t>节点</a:t>
            </a:r>
            <a:endParaRPr lang="zh-CN" altLang="en-US" sz="1600" b="1">
              <a:solidFill>
                <a:schemeClr val="bg1"/>
              </a:solidFill>
            </a:endParaRPr>
          </a:p>
        </p:txBody>
      </p:sp>
      <p:sp>
        <p:nvSpPr>
          <p:cNvPr id="47" name="矩形 46"/>
          <p:cNvSpPr/>
          <p:nvPr/>
        </p:nvSpPr>
        <p:spPr>
          <a:xfrm>
            <a:off x="5887085" y="1594485"/>
            <a:ext cx="5341620" cy="381063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拔存储场景</a:t>
            </a:r>
            <a:endParaRPr lang="zh-CN" altLang="en-US" sz="3200" b="1" smtClean="0">
              <a:solidFill>
                <a:schemeClr val="bg1"/>
              </a:solidFill>
              <a:latin typeface="+mj-lt"/>
              <a:cs typeface="+mj-lt"/>
              <a:sym typeface="+mn-ea"/>
            </a:endParaRPr>
          </a:p>
        </p:txBody>
      </p:sp>
      <p:sp>
        <p:nvSpPr>
          <p:cNvPr id="7" name="iṧḻíḓe"/>
          <p:cNvSpPr/>
          <p:nvPr/>
        </p:nvSpPr>
        <p:spPr bwMode="auto">
          <a:xfrm>
            <a:off x="7147560" y="1951990"/>
            <a:ext cx="4451350" cy="428625"/>
          </a:xfrm>
          <a:prstGeom prst="roundRect">
            <a:avLst>
              <a:gd name="adj" fmla="val 0"/>
            </a:avLst>
          </a:prstGeom>
          <a:solidFill>
            <a:schemeClr val="accent2"/>
          </a:solidFill>
          <a:ln w="6350" algn="ctr">
            <a:noFill/>
            <a:round/>
          </a:ln>
          <a:effectLst/>
        </p:spPr>
        <p:txBody>
          <a:bodyPr wrap="square" lIns="91440" tIns="45720" rIns="91440" bIns="45720" anchor="ctr">
            <a:normAutofit/>
          </a:bodyPr>
          <a:p>
            <a:pPr algn="ctr">
              <a:defRPr/>
            </a:pPr>
            <a:r>
              <a:rPr lang="zh-CN" altLang="en-US" b="1" kern="0" dirty="0">
                <a:solidFill>
                  <a:srgbClr val="FFFFFF"/>
                </a:solidFill>
              </a:rPr>
              <a:t>拔存储检测</a:t>
            </a:r>
            <a:endParaRPr lang="zh-CN" altLang="en-US" b="1" kern="0" dirty="0">
              <a:solidFill>
                <a:srgbClr val="FFFFFF"/>
              </a:solidFill>
            </a:endParaRPr>
          </a:p>
        </p:txBody>
      </p:sp>
      <p:sp>
        <p:nvSpPr>
          <p:cNvPr id="28" name="立方体 27"/>
          <p:cNvSpPr/>
          <p:nvPr/>
        </p:nvSpPr>
        <p:spPr>
          <a:xfrm>
            <a:off x="7957185" y="2966720"/>
            <a:ext cx="2638425" cy="44577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检测存储状态（</a:t>
            </a:r>
            <a:r>
              <a:rPr lang="en-US" altLang="zh-CN" sz="1400">
                <a:solidFill>
                  <a:schemeClr val="bg1"/>
                </a:solidFill>
              </a:rPr>
              <a:t>touch</a:t>
            </a:r>
            <a:r>
              <a:rPr lang="zh-CN" altLang="en-US" sz="1400">
                <a:solidFill>
                  <a:schemeClr val="bg1"/>
                </a:solidFill>
              </a:rPr>
              <a:t>）</a:t>
            </a:r>
            <a:endParaRPr lang="zh-CN" altLang="en-US" sz="1400">
              <a:solidFill>
                <a:schemeClr val="bg1"/>
              </a:solidFill>
            </a:endParaRPr>
          </a:p>
        </p:txBody>
      </p:sp>
      <p:sp>
        <p:nvSpPr>
          <p:cNvPr id="29" name="立方体 28"/>
          <p:cNvSpPr/>
          <p:nvPr/>
        </p:nvSpPr>
        <p:spPr>
          <a:xfrm>
            <a:off x="7928610" y="3902710"/>
            <a:ext cx="2667000" cy="44577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停掉数据库服务</a:t>
            </a:r>
            <a:endParaRPr lang="zh-CN" altLang="en-US" sz="1400">
              <a:solidFill>
                <a:schemeClr val="bg1"/>
              </a:solidFill>
            </a:endParaRPr>
          </a:p>
        </p:txBody>
      </p:sp>
      <p:sp>
        <p:nvSpPr>
          <p:cNvPr id="20" name="下箭头 19"/>
          <p:cNvSpPr/>
          <p:nvPr/>
        </p:nvSpPr>
        <p:spPr>
          <a:xfrm>
            <a:off x="9097645" y="3442970"/>
            <a:ext cx="182245" cy="393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立方体 30"/>
          <p:cNvSpPr/>
          <p:nvPr/>
        </p:nvSpPr>
        <p:spPr>
          <a:xfrm>
            <a:off x="7957185" y="4865370"/>
            <a:ext cx="2638425" cy="445770"/>
          </a:xfrm>
          <a:prstGeom prst="cub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bg1"/>
                </a:solidFill>
              </a:rPr>
              <a:t>进入</a:t>
            </a:r>
            <a:r>
              <a:rPr lang="en-US" altLang="zh-CN" sz="1400">
                <a:solidFill>
                  <a:schemeClr val="bg1"/>
                </a:solidFill>
              </a:rPr>
              <a:t>failover</a:t>
            </a:r>
            <a:r>
              <a:rPr lang="zh-CN" altLang="en-US" sz="1400">
                <a:solidFill>
                  <a:schemeClr val="bg1"/>
                </a:solidFill>
              </a:rPr>
              <a:t>过程</a:t>
            </a:r>
            <a:endParaRPr lang="zh-CN" altLang="en-US" sz="1400">
              <a:solidFill>
                <a:schemeClr val="bg1"/>
              </a:solidFill>
            </a:endParaRPr>
          </a:p>
        </p:txBody>
      </p:sp>
      <p:sp>
        <p:nvSpPr>
          <p:cNvPr id="75" name="下箭头 74"/>
          <p:cNvSpPr/>
          <p:nvPr/>
        </p:nvSpPr>
        <p:spPr>
          <a:xfrm>
            <a:off x="9097645" y="4418965"/>
            <a:ext cx="182245" cy="393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ïṩḷîḑé"/>
          <p:cNvSpPr/>
          <p:nvPr/>
        </p:nvSpPr>
        <p:spPr>
          <a:xfrm>
            <a:off x="6601460" y="1475105"/>
            <a:ext cx="89535" cy="4664075"/>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78" name="database_151078"/>
          <p:cNvSpPr>
            <a:spLocks noChangeAspect="1"/>
          </p:cNvSpPr>
          <p:nvPr/>
        </p:nvSpPr>
        <p:spPr bwMode="auto">
          <a:xfrm>
            <a:off x="2875280" y="205613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79" name="cardiogram_245422"/>
          <p:cNvSpPr>
            <a:spLocks noChangeAspect="1"/>
          </p:cNvSpPr>
          <p:nvPr/>
        </p:nvSpPr>
        <p:spPr bwMode="auto">
          <a:xfrm>
            <a:off x="1541780" y="219392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80" name="直接箭头连接符 79"/>
          <p:cNvCxnSpPr/>
          <p:nvPr/>
        </p:nvCxnSpPr>
        <p:spPr>
          <a:xfrm flipH="1">
            <a:off x="2411730" y="2957830"/>
            <a:ext cx="699770" cy="12617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3900805" y="2957830"/>
            <a:ext cx="647065" cy="12706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1639570" y="4672330"/>
            <a:ext cx="267970" cy="1905"/>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H="1" flipV="1">
            <a:off x="5010785" y="4674235"/>
            <a:ext cx="280670" cy="952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84" name="database_151078"/>
          <p:cNvSpPr>
            <a:spLocks noChangeAspect="1"/>
          </p:cNvSpPr>
          <p:nvPr/>
        </p:nvSpPr>
        <p:spPr bwMode="auto">
          <a:xfrm>
            <a:off x="3759200" y="430911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5" name="database_151078"/>
          <p:cNvSpPr>
            <a:spLocks noChangeAspect="1"/>
          </p:cNvSpPr>
          <p:nvPr/>
        </p:nvSpPr>
        <p:spPr bwMode="auto">
          <a:xfrm>
            <a:off x="1977390" y="430911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86" name="直接箭头连接符 85"/>
          <p:cNvCxnSpPr/>
          <p:nvPr/>
        </p:nvCxnSpPr>
        <p:spPr>
          <a:xfrm flipV="1">
            <a:off x="1512570" y="2645410"/>
            <a:ext cx="1199515" cy="1767205"/>
          </a:xfrm>
          <a:prstGeom prst="straightConnector1">
            <a:avLst/>
          </a:prstGeom>
          <a:ln w="127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p:nvPr/>
        </p:nvCxnSpPr>
        <p:spPr>
          <a:xfrm>
            <a:off x="2124075" y="2407920"/>
            <a:ext cx="655955" cy="6350"/>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sp>
        <p:nvSpPr>
          <p:cNvPr id="88" name="cardiogram_245422"/>
          <p:cNvSpPr>
            <a:spLocks noChangeAspect="1"/>
          </p:cNvSpPr>
          <p:nvPr/>
        </p:nvSpPr>
        <p:spPr bwMode="auto">
          <a:xfrm>
            <a:off x="5358765" y="4465320"/>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89" name="cardiogram_245422"/>
          <p:cNvSpPr>
            <a:spLocks noChangeAspect="1"/>
          </p:cNvSpPr>
          <p:nvPr/>
        </p:nvSpPr>
        <p:spPr bwMode="auto">
          <a:xfrm>
            <a:off x="1138555" y="445960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90" name="直接箭头连接符 89"/>
          <p:cNvCxnSpPr/>
          <p:nvPr/>
        </p:nvCxnSpPr>
        <p:spPr>
          <a:xfrm flipH="1" flipV="1">
            <a:off x="4330065" y="2640965"/>
            <a:ext cx="1028700" cy="1771650"/>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3117215" y="201041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92" name="文本框 91"/>
          <p:cNvSpPr txBox="1"/>
          <p:nvPr/>
        </p:nvSpPr>
        <p:spPr>
          <a:xfrm>
            <a:off x="2200275" y="428244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93" name="文本框 92"/>
          <p:cNvSpPr txBox="1"/>
          <p:nvPr/>
        </p:nvSpPr>
        <p:spPr>
          <a:xfrm>
            <a:off x="4001770" y="427355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94" name="文本框 93"/>
          <p:cNvSpPr txBox="1"/>
          <p:nvPr/>
        </p:nvSpPr>
        <p:spPr>
          <a:xfrm>
            <a:off x="1002030" y="416750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95" name="文本框 94"/>
          <p:cNvSpPr txBox="1"/>
          <p:nvPr/>
        </p:nvSpPr>
        <p:spPr>
          <a:xfrm>
            <a:off x="5448300" y="416750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96" name="文本框 95"/>
          <p:cNvSpPr txBox="1"/>
          <p:nvPr/>
        </p:nvSpPr>
        <p:spPr>
          <a:xfrm>
            <a:off x="2176780" y="205803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97" name="文本框 96"/>
          <p:cNvSpPr txBox="1"/>
          <p:nvPr/>
        </p:nvSpPr>
        <p:spPr>
          <a:xfrm>
            <a:off x="2560955" y="353822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98" name="文本框 97"/>
          <p:cNvSpPr txBox="1"/>
          <p:nvPr/>
        </p:nvSpPr>
        <p:spPr>
          <a:xfrm>
            <a:off x="4010660" y="356489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102" name="文本框 101"/>
          <p:cNvSpPr txBox="1"/>
          <p:nvPr/>
        </p:nvSpPr>
        <p:spPr>
          <a:xfrm>
            <a:off x="1541780" y="5850255"/>
            <a:ext cx="4035425" cy="583565"/>
          </a:xfrm>
          <a:prstGeom prst="rect">
            <a:avLst/>
          </a:prstGeom>
          <a:noFill/>
        </p:spPr>
        <p:txBody>
          <a:bodyPr wrap="square" rtlCol="0">
            <a:spAutoFit/>
          </a:bodyPr>
          <a:p>
            <a:r>
              <a:rPr lang="zh-CN" sz="1600" b="1">
                <a:solidFill>
                  <a:srgbClr val="FF0000"/>
                </a:solidFill>
              </a:rPr>
              <a:t>拔掉外部存储后， </a:t>
            </a:r>
            <a:r>
              <a:rPr lang="en-US" altLang="zh-CN" sz="1600" b="1">
                <a:solidFill>
                  <a:srgbClr val="FF0000"/>
                </a:solidFill>
              </a:rPr>
              <a:t>PG</a:t>
            </a:r>
            <a:r>
              <a:rPr lang="zh-CN" altLang="en-US" sz="1600" b="1">
                <a:solidFill>
                  <a:srgbClr val="FF0000"/>
                </a:solidFill>
              </a:rPr>
              <a:t>服务还在！</a:t>
            </a:r>
            <a:endParaRPr lang="zh-CN" altLang="en-US" sz="1600" b="1">
              <a:solidFill>
                <a:srgbClr val="FF0000"/>
              </a:solidFill>
            </a:endParaRPr>
          </a:p>
          <a:p>
            <a:r>
              <a:rPr lang="en-US" altLang="zh-CN" sz="1600" b="1">
                <a:solidFill>
                  <a:srgbClr val="FF0000"/>
                </a:solidFill>
              </a:rPr>
              <a:t>How to make a failover ?</a:t>
            </a:r>
            <a:endParaRPr lang="en-US" altLang="zh-CN" sz="1600" b="1">
              <a:solidFill>
                <a:srgbClr val="FF0000"/>
              </a:solidFill>
            </a:endParaRPr>
          </a:p>
        </p:txBody>
      </p:sp>
      <p:sp>
        <p:nvSpPr>
          <p:cNvPr id="103" name="master-drive_71654"/>
          <p:cNvSpPr>
            <a:spLocks noChangeAspect="1"/>
          </p:cNvSpPr>
          <p:nvPr/>
        </p:nvSpPr>
        <p:spPr bwMode="auto">
          <a:xfrm>
            <a:off x="4982845" y="2131695"/>
            <a:ext cx="638810" cy="335280"/>
          </a:xfrm>
          <a:custGeom>
            <a:avLst/>
            <a:gdLst>
              <a:gd name="connsiteX0" fmla="*/ 505912 w 608274"/>
              <a:gd name="connsiteY0" fmla="*/ 324750 h 425721"/>
              <a:gd name="connsiteX1" fmla="*/ 483660 w 608274"/>
              <a:gd name="connsiteY1" fmla="*/ 346966 h 425721"/>
              <a:gd name="connsiteX2" fmla="*/ 505912 w 608274"/>
              <a:gd name="connsiteY2" fmla="*/ 369182 h 425721"/>
              <a:gd name="connsiteX3" fmla="*/ 528165 w 608274"/>
              <a:gd name="connsiteY3" fmla="*/ 346966 h 425721"/>
              <a:gd name="connsiteX4" fmla="*/ 505912 w 608274"/>
              <a:gd name="connsiteY4" fmla="*/ 324750 h 425721"/>
              <a:gd name="connsiteX5" fmla="*/ 430921 w 608274"/>
              <a:gd name="connsiteY5" fmla="*/ 324750 h 425721"/>
              <a:gd name="connsiteX6" fmla="*/ 408668 w 608274"/>
              <a:gd name="connsiteY6" fmla="*/ 346966 h 425721"/>
              <a:gd name="connsiteX7" fmla="*/ 430921 w 608274"/>
              <a:gd name="connsiteY7" fmla="*/ 369182 h 425721"/>
              <a:gd name="connsiteX8" fmla="*/ 453174 w 608274"/>
              <a:gd name="connsiteY8" fmla="*/ 346966 h 425721"/>
              <a:gd name="connsiteX9" fmla="*/ 430921 w 608274"/>
              <a:gd name="connsiteY9" fmla="*/ 324750 h 425721"/>
              <a:gd name="connsiteX10" fmla="*/ 73211 w 608274"/>
              <a:gd name="connsiteY10" fmla="*/ 279651 h 425721"/>
              <a:gd name="connsiteX11" fmla="*/ 535063 w 608274"/>
              <a:gd name="connsiteY11" fmla="*/ 279651 h 425721"/>
              <a:gd name="connsiteX12" fmla="*/ 608274 w 608274"/>
              <a:gd name="connsiteY12" fmla="*/ 352742 h 425721"/>
              <a:gd name="connsiteX13" fmla="*/ 535063 w 608274"/>
              <a:gd name="connsiteY13" fmla="*/ 425721 h 425721"/>
              <a:gd name="connsiteX14" fmla="*/ 73211 w 608274"/>
              <a:gd name="connsiteY14" fmla="*/ 425721 h 425721"/>
              <a:gd name="connsiteX15" fmla="*/ 0 w 608274"/>
              <a:gd name="connsiteY15" fmla="*/ 352742 h 425721"/>
              <a:gd name="connsiteX16" fmla="*/ 73211 w 608274"/>
              <a:gd name="connsiteY16" fmla="*/ 279651 h 425721"/>
              <a:gd name="connsiteX17" fmla="*/ 304066 w 608274"/>
              <a:gd name="connsiteY17" fmla="*/ 63326 h 425721"/>
              <a:gd name="connsiteX18" fmla="*/ 287935 w 608274"/>
              <a:gd name="connsiteY18" fmla="*/ 79435 h 425721"/>
              <a:gd name="connsiteX19" fmla="*/ 297948 w 608274"/>
              <a:gd name="connsiteY19" fmla="*/ 94322 h 425721"/>
              <a:gd name="connsiteX20" fmla="*/ 284486 w 608274"/>
              <a:gd name="connsiteY20" fmla="*/ 126985 h 425721"/>
              <a:gd name="connsiteX21" fmla="*/ 258453 w 608274"/>
              <a:gd name="connsiteY21" fmla="*/ 104876 h 425721"/>
              <a:gd name="connsiteX22" fmla="*/ 260456 w 608274"/>
              <a:gd name="connsiteY22" fmla="*/ 86990 h 425721"/>
              <a:gd name="connsiteX23" fmla="*/ 246104 w 608274"/>
              <a:gd name="connsiteY23" fmla="*/ 78213 h 425721"/>
              <a:gd name="connsiteX24" fmla="*/ 238762 w 608274"/>
              <a:gd name="connsiteY24" fmla="*/ 79991 h 425721"/>
              <a:gd name="connsiteX25" fmla="*/ 231753 w 608274"/>
              <a:gd name="connsiteY25" fmla="*/ 101655 h 425721"/>
              <a:gd name="connsiteX26" fmla="*/ 247439 w 608274"/>
              <a:gd name="connsiteY26" fmla="*/ 110431 h 425721"/>
              <a:gd name="connsiteX27" fmla="*/ 252668 w 608274"/>
              <a:gd name="connsiteY27" fmla="*/ 174535 h 425721"/>
              <a:gd name="connsiteX28" fmla="*/ 256340 w 608274"/>
              <a:gd name="connsiteY28" fmla="*/ 177979 h 425721"/>
              <a:gd name="connsiteX29" fmla="*/ 351905 w 608274"/>
              <a:gd name="connsiteY29" fmla="*/ 177979 h 425721"/>
              <a:gd name="connsiteX30" fmla="*/ 355576 w 608274"/>
              <a:gd name="connsiteY30" fmla="*/ 174535 h 425721"/>
              <a:gd name="connsiteX31" fmla="*/ 360805 w 608274"/>
              <a:gd name="connsiteY31" fmla="*/ 110431 h 425721"/>
              <a:gd name="connsiteX32" fmla="*/ 376491 w 608274"/>
              <a:gd name="connsiteY32" fmla="*/ 101655 h 425721"/>
              <a:gd name="connsiteX33" fmla="*/ 369482 w 608274"/>
              <a:gd name="connsiteY33" fmla="*/ 79991 h 425721"/>
              <a:gd name="connsiteX34" fmla="*/ 362140 w 608274"/>
              <a:gd name="connsiteY34" fmla="*/ 78213 h 425721"/>
              <a:gd name="connsiteX35" fmla="*/ 347677 w 608274"/>
              <a:gd name="connsiteY35" fmla="*/ 86990 h 425721"/>
              <a:gd name="connsiteX36" fmla="*/ 349791 w 608274"/>
              <a:gd name="connsiteY36" fmla="*/ 104876 h 425721"/>
              <a:gd name="connsiteX37" fmla="*/ 323758 w 608274"/>
              <a:gd name="connsiteY37" fmla="*/ 126985 h 425721"/>
              <a:gd name="connsiteX38" fmla="*/ 310297 w 608274"/>
              <a:gd name="connsiteY38" fmla="*/ 94322 h 425721"/>
              <a:gd name="connsiteX39" fmla="*/ 320309 w 608274"/>
              <a:gd name="connsiteY39" fmla="*/ 79435 h 425721"/>
              <a:gd name="connsiteX40" fmla="*/ 304066 w 608274"/>
              <a:gd name="connsiteY40" fmla="*/ 63326 h 425721"/>
              <a:gd name="connsiteX41" fmla="*/ 144198 w 608274"/>
              <a:gd name="connsiteY41" fmla="*/ 0 h 425721"/>
              <a:gd name="connsiteX42" fmla="*/ 220405 w 608274"/>
              <a:gd name="connsiteY42" fmla="*/ 0 h 425721"/>
              <a:gd name="connsiteX43" fmla="*/ 405973 w 608274"/>
              <a:gd name="connsiteY43" fmla="*/ 0 h 425721"/>
              <a:gd name="connsiteX44" fmla="*/ 464046 w 608274"/>
              <a:gd name="connsiteY44" fmla="*/ 0 h 425721"/>
              <a:gd name="connsiteX45" fmla="*/ 470721 w 608274"/>
              <a:gd name="connsiteY45" fmla="*/ 4333 h 425721"/>
              <a:gd name="connsiteX46" fmla="*/ 597548 w 608274"/>
              <a:gd name="connsiteY46" fmla="*/ 278522 h 425721"/>
              <a:gd name="connsiteX47" fmla="*/ 535025 w 608274"/>
              <a:gd name="connsiteY47" fmla="*/ 255636 h 425721"/>
              <a:gd name="connsiteX48" fmla="*/ 73220 w 608274"/>
              <a:gd name="connsiteY48" fmla="*/ 255636 h 425721"/>
              <a:gd name="connsiteX49" fmla="*/ 10585 w 608274"/>
              <a:gd name="connsiteY49" fmla="*/ 278522 h 425721"/>
              <a:gd name="connsiteX50" fmla="*/ 137412 w 608274"/>
              <a:gd name="connsiteY50" fmla="*/ 4333 h 425721"/>
              <a:gd name="connsiteX51" fmla="*/ 144198 w 608274"/>
              <a:gd name="connsiteY51" fmla="*/ 0 h 4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274" h="425721">
                <a:moveTo>
                  <a:pt x="505912" y="324750"/>
                </a:moveTo>
                <a:cubicBezTo>
                  <a:pt x="493562" y="324750"/>
                  <a:pt x="483660" y="334747"/>
                  <a:pt x="483660" y="346966"/>
                </a:cubicBezTo>
                <a:cubicBezTo>
                  <a:pt x="483660" y="359184"/>
                  <a:pt x="493562" y="369182"/>
                  <a:pt x="505912" y="369182"/>
                </a:cubicBezTo>
                <a:cubicBezTo>
                  <a:pt x="518151" y="369182"/>
                  <a:pt x="528165" y="359184"/>
                  <a:pt x="528165" y="346966"/>
                </a:cubicBezTo>
                <a:cubicBezTo>
                  <a:pt x="528165" y="334747"/>
                  <a:pt x="518151" y="324750"/>
                  <a:pt x="505912" y="324750"/>
                </a:cubicBezTo>
                <a:close/>
                <a:moveTo>
                  <a:pt x="430921" y="324750"/>
                </a:moveTo>
                <a:cubicBezTo>
                  <a:pt x="418571" y="324750"/>
                  <a:pt x="408668" y="334747"/>
                  <a:pt x="408668" y="346966"/>
                </a:cubicBezTo>
                <a:cubicBezTo>
                  <a:pt x="408668" y="359184"/>
                  <a:pt x="418571" y="369182"/>
                  <a:pt x="430921" y="369182"/>
                </a:cubicBezTo>
                <a:cubicBezTo>
                  <a:pt x="443160" y="369182"/>
                  <a:pt x="453174" y="359184"/>
                  <a:pt x="453174" y="346966"/>
                </a:cubicBezTo>
                <a:cubicBezTo>
                  <a:pt x="453174" y="334747"/>
                  <a:pt x="443160" y="324750"/>
                  <a:pt x="430921" y="324750"/>
                </a:cubicBezTo>
                <a:close/>
                <a:moveTo>
                  <a:pt x="73211" y="279651"/>
                </a:moveTo>
                <a:lnTo>
                  <a:pt x="535063" y="279651"/>
                </a:lnTo>
                <a:cubicBezTo>
                  <a:pt x="575451" y="279651"/>
                  <a:pt x="608274" y="312420"/>
                  <a:pt x="608274" y="352742"/>
                </a:cubicBezTo>
                <a:cubicBezTo>
                  <a:pt x="608274" y="393064"/>
                  <a:pt x="575451" y="425721"/>
                  <a:pt x="535063" y="425721"/>
                </a:cubicBezTo>
                <a:lnTo>
                  <a:pt x="73211" y="425721"/>
                </a:lnTo>
                <a:cubicBezTo>
                  <a:pt x="32823" y="425721"/>
                  <a:pt x="0" y="393064"/>
                  <a:pt x="0" y="352742"/>
                </a:cubicBezTo>
                <a:cubicBezTo>
                  <a:pt x="0" y="312420"/>
                  <a:pt x="32823" y="279651"/>
                  <a:pt x="73211" y="279651"/>
                </a:cubicBezTo>
                <a:close/>
                <a:moveTo>
                  <a:pt x="304066" y="63326"/>
                </a:moveTo>
                <a:cubicBezTo>
                  <a:pt x="295166" y="63326"/>
                  <a:pt x="287935" y="70547"/>
                  <a:pt x="287935" y="79435"/>
                </a:cubicBezTo>
                <a:cubicBezTo>
                  <a:pt x="287935" y="85990"/>
                  <a:pt x="291829" y="91878"/>
                  <a:pt x="297948" y="94322"/>
                </a:cubicBezTo>
                <a:lnTo>
                  <a:pt x="284486" y="126985"/>
                </a:lnTo>
                <a:lnTo>
                  <a:pt x="258453" y="104876"/>
                </a:lnTo>
                <a:cubicBezTo>
                  <a:pt x="262681" y="99877"/>
                  <a:pt x="263460" y="92878"/>
                  <a:pt x="260456" y="86990"/>
                </a:cubicBezTo>
                <a:cubicBezTo>
                  <a:pt x="257675" y="81546"/>
                  <a:pt x="252223" y="78213"/>
                  <a:pt x="246104" y="78213"/>
                </a:cubicBezTo>
                <a:cubicBezTo>
                  <a:pt x="243546" y="78213"/>
                  <a:pt x="241098" y="78769"/>
                  <a:pt x="238762" y="79991"/>
                </a:cubicBezTo>
                <a:cubicBezTo>
                  <a:pt x="230863" y="83990"/>
                  <a:pt x="227637" y="93767"/>
                  <a:pt x="231753" y="101655"/>
                </a:cubicBezTo>
                <a:cubicBezTo>
                  <a:pt x="234646" y="107543"/>
                  <a:pt x="240764" y="110987"/>
                  <a:pt x="247439" y="110431"/>
                </a:cubicBezTo>
                <a:lnTo>
                  <a:pt x="252668" y="174535"/>
                </a:lnTo>
                <a:cubicBezTo>
                  <a:pt x="252780" y="176423"/>
                  <a:pt x="254448" y="177979"/>
                  <a:pt x="256340" y="177979"/>
                </a:cubicBezTo>
                <a:lnTo>
                  <a:pt x="351905" y="177979"/>
                </a:lnTo>
                <a:cubicBezTo>
                  <a:pt x="353796" y="177979"/>
                  <a:pt x="355465" y="176423"/>
                  <a:pt x="355576" y="174535"/>
                </a:cubicBezTo>
                <a:lnTo>
                  <a:pt x="360805" y="110431"/>
                </a:lnTo>
                <a:cubicBezTo>
                  <a:pt x="367369" y="110987"/>
                  <a:pt x="373487" y="107543"/>
                  <a:pt x="376491" y="101655"/>
                </a:cubicBezTo>
                <a:cubicBezTo>
                  <a:pt x="380496" y="93767"/>
                  <a:pt x="377381" y="83990"/>
                  <a:pt x="369482" y="79991"/>
                </a:cubicBezTo>
                <a:cubicBezTo>
                  <a:pt x="367146" y="78769"/>
                  <a:pt x="364699" y="78213"/>
                  <a:pt x="362140" y="78213"/>
                </a:cubicBezTo>
                <a:cubicBezTo>
                  <a:pt x="356021" y="78213"/>
                  <a:pt x="350458" y="81546"/>
                  <a:pt x="347677" y="86990"/>
                </a:cubicBezTo>
                <a:cubicBezTo>
                  <a:pt x="344673" y="92878"/>
                  <a:pt x="345563" y="99877"/>
                  <a:pt x="349791" y="104876"/>
                </a:cubicBezTo>
                <a:lnTo>
                  <a:pt x="323758" y="126985"/>
                </a:lnTo>
                <a:lnTo>
                  <a:pt x="310297" y="94322"/>
                </a:lnTo>
                <a:cubicBezTo>
                  <a:pt x="316304" y="91878"/>
                  <a:pt x="320309" y="85990"/>
                  <a:pt x="320309" y="79435"/>
                </a:cubicBezTo>
                <a:cubicBezTo>
                  <a:pt x="320309" y="70547"/>
                  <a:pt x="312967" y="63326"/>
                  <a:pt x="304066" y="63326"/>
                </a:cubicBezTo>
                <a:close/>
                <a:moveTo>
                  <a:pt x="144198" y="0"/>
                </a:moveTo>
                <a:lnTo>
                  <a:pt x="220405" y="0"/>
                </a:lnTo>
                <a:lnTo>
                  <a:pt x="405973" y="0"/>
                </a:lnTo>
                <a:lnTo>
                  <a:pt x="464046" y="0"/>
                </a:lnTo>
                <a:cubicBezTo>
                  <a:pt x="466939" y="0"/>
                  <a:pt x="469498" y="1667"/>
                  <a:pt x="470721" y="4333"/>
                </a:cubicBezTo>
                <a:lnTo>
                  <a:pt x="597548" y="278522"/>
                </a:lnTo>
                <a:cubicBezTo>
                  <a:pt x="580638" y="264302"/>
                  <a:pt x="558832" y="255636"/>
                  <a:pt x="535025" y="255636"/>
                </a:cubicBezTo>
                <a:lnTo>
                  <a:pt x="73220" y="255636"/>
                </a:lnTo>
                <a:cubicBezTo>
                  <a:pt x="49412" y="255636"/>
                  <a:pt x="27495" y="264302"/>
                  <a:pt x="10585" y="278522"/>
                </a:cubicBezTo>
                <a:lnTo>
                  <a:pt x="137412" y="4333"/>
                </a:lnTo>
                <a:cubicBezTo>
                  <a:pt x="138635" y="1667"/>
                  <a:pt x="141306" y="0"/>
                  <a:pt x="144198" y="0"/>
                </a:cubicBezTo>
                <a:close/>
              </a:path>
            </a:pathLst>
          </a:custGeom>
          <a:solidFill>
            <a:schemeClr val="accent1"/>
          </a:solidFill>
          <a:ln>
            <a:noFill/>
          </a:ln>
        </p:spPr>
      </p:sp>
      <p:sp>
        <p:nvSpPr>
          <p:cNvPr id="104" name="文本框 103"/>
          <p:cNvSpPr txBox="1"/>
          <p:nvPr/>
        </p:nvSpPr>
        <p:spPr>
          <a:xfrm>
            <a:off x="4893310" y="1864995"/>
            <a:ext cx="955040" cy="275590"/>
          </a:xfrm>
          <a:prstGeom prst="rect">
            <a:avLst/>
          </a:prstGeom>
          <a:noFill/>
        </p:spPr>
        <p:txBody>
          <a:bodyPr wrap="square" rtlCol="0">
            <a:spAutoFit/>
          </a:bodyPr>
          <a:p>
            <a:r>
              <a:rPr lang="en-US" altLang="zh-CN" sz="1200" b="1">
                <a:solidFill>
                  <a:schemeClr val="bg1"/>
                </a:solidFill>
              </a:rPr>
              <a:t>$PGDATA</a:t>
            </a:r>
            <a:endParaRPr lang="en-US" altLang="zh-CN" sz="1200" b="1">
              <a:solidFill>
                <a:schemeClr val="bg1"/>
              </a:solidFill>
            </a:endParaRPr>
          </a:p>
        </p:txBody>
      </p:sp>
      <p:cxnSp>
        <p:nvCxnSpPr>
          <p:cNvPr id="105" name="曲线连接符 104"/>
          <p:cNvCxnSpPr>
            <a:stCxn id="78" idx="65"/>
          </p:cNvCxnSpPr>
          <p:nvPr/>
        </p:nvCxnSpPr>
        <p:spPr>
          <a:xfrm flipV="1">
            <a:off x="4032250" y="2249805"/>
            <a:ext cx="1018540" cy="110490"/>
          </a:xfrm>
          <a:prstGeom prst="curvedConnector3">
            <a:avLst>
              <a:gd name="adj1" fmla="val 55611"/>
            </a:avLst>
          </a:prstGeom>
        </p:spPr>
        <p:style>
          <a:lnRef idx="1">
            <a:schemeClr val="accent1"/>
          </a:lnRef>
          <a:fillRef idx="0">
            <a:schemeClr val="accent1"/>
          </a:fillRef>
          <a:effectRef idx="0">
            <a:schemeClr val="accent1"/>
          </a:effectRef>
          <a:fontRef idx="minor">
            <a:schemeClr val="tx1"/>
          </a:fontRef>
        </p:style>
      </p:cxnSp>
      <p:sp>
        <p:nvSpPr>
          <p:cNvPr id="106" name="乘号 105"/>
          <p:cNvSpPr/>
          <p:nvPr/>
        </p:nvSpPr>
        <p:spPr>
          <a:xfrm>
            <a:off x="4330065" y="2193925"/>
            <a:ext cx="280670" cy="28765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683260" y="1475105"/>
            <a:ext cx="5561965" cy="409003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957060" y="1496060"/>
            <a:ext cx="4942840" cy="409321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20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2000"/>
                                        <p:tgtEl>
                                          <p:spTgt spid="2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ox(in)">
                                      <p:cBhvr>
                                        <p:cTn id="25" dur="2000"/>
                                        <p:tgtEl>
                                          <p:spTgt spid="2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2000"/>
                                        <p:tgtEl>
                                          <p:spTgt spid="2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ox(in)">
                                      <p:cBhvr>
                                        <p:cTn id="31" dur="2000"/>
                                        <p:tgtEl>
                                          <p:spTgt spid="3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box(in)">
                                      <p:cBhvr>
                                        <p:cTn id="34" dur="2000"/>
                                        <p:tgtEl>
                                          <p:spTgt spid="7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ldLvl="0" animBg="1"/>
      <p:bldP spid="102" grpId="0"/>
      <p:bldP spid="7" grpId="0" animBg="1"/>
      <p:bldP spid="28" grpId="0" animBg="1"/>
      <p:bldP spid="29" grpId="0" animBg="1"/>
      <p:bldP spid="20" grpId="0" animBg="1"/>
      <p:bldP spid="31" grpId="0" animBg="1"/>
      <p:bldP spid="75"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同异步模式转换</a:t>
            </a:r>
            <a:endParaRPr lang="zh-CN" altLang="en-US" sz="3200" b="1" smtClean="0">
              <a:solidFill>
                <a:schemeClr val="bg1"/>
              </a:solidFill>
              <a:latin typeface="+mj-lt"/>
              <a:cs typeface="+mj-lt"/>
              <a:sym typeface="+mn-ea"/>
            </a:endParaRPr>
          </a:p>
        </p:txBody>
      </p:sp>
      <p:sp>
        <p:nvSpPr>
          <p:cNvPr id="76" name="ïṩḷîḑé"/>
          <p:cNvSpPr/>
          <p:nvPr/>
        </p:nvSpPr>
        <p:spPr>
          <a:xfrm>
            <a:off x="6136640" y="1320800"/>
            <a:ext cx="89535" cy="4664075"/>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78" name="database_151078"/>
          <p:cNvSpPr>
            <a:spLocks noChangeAspect="1"/>
          </p:cNvSpPr>
          <p:nvPr/>
        </p:nvSpPr>
        <p:spPr bwMode="auto">
          <a:xfrm>
            <a:off x="1073785" y="266763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5" name="database_151078"/>
          <p:cNvSpPr>
            <a:spLocks noChangeAspect="1"/>
          </p:cNvSpPr>
          <p:nvPr/>
        </p:nvSpPr>
        <p:spPr bwMode="auto">
          <a:xfrm>
            <a:off x="4176395" y="266827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1" name="文本框 90"/>
          <p:cNvSpPr txBox="1"/>
          <p:nvPr/>
        </p:nvSpPr>
        <p:spPr>
          <a:xfrm>
            <a:off x="1315720" y="2621915"/>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92" name="文本框 91"/>
          <p:cNvSpPr txBox="1"/>
          <p:nvPr/>
        </p:nvSpPr>
        <p:spPr>
          <a:xfrm>
            <a:off x="4399280" y="264160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97" name="文本框 96"/>
          <p:cNvSpPr txBox="1"/>
          <p:nvPr/>
        </p:nvSpPr>
        <p:spPr>
          <a:xfrm>
            <a:off x="2963545" y="2689860"/>
            <a:ext cx="608965" cy="275590"/>
          </a:xfrm>
          <a:prstGeom prst="rect">
            <a:avLst/>
          </a:prstGeom>
          <a:noFill/>
        </p:spPr>
        <p:txBody>
          <a:bodyPr wrap="square" rtlCol="0">
            <a:spAutoFit/>
          </a:bodyPr>
          <a:p>
            <a:r>
              <a:rPr lang="en-US" altLang="zh-CN" sz="1200" b="1">
                <a:solidFill>
                  <a:schemeClr val="bg1"/>
                </a:solidFill>
              </a:rPr>
              <a:t>WAL</a:t>
            </a:r>
            <a:endParaRPr lang="en-US" altLang="zh-CN" sz="1200" b="1">
              <a:solidFill>
                <a:schemeClr val="bg1"/>
              </a:solidFill>
            </a:endParaRPr>
          </a:p>
        </p:txBody>
      </p:sp>
      <p:cxnSp>
        <p:nvCxnSpPr>
          <p:cNvPr id="6" name="直接箭头连接符 5"/>
          <p:cNvCxnSpPr/>
          <p:nvPr/>
        </p:nvCxnSpPr>
        <p:spPr>
          <a:xfrm>
            <a:off x="2397125" y="3038475"/>
            <a:ext cx="1625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10790" y="3218180"/>
            <a:ext cx="1370330" cy="306705"/>
          </a:xfrm>
          <a:prstGeom prst="rect">
            <a:avLst/>
          </a:prstGeom>
          <a:noFill/>
        </p:spPr>
        <p:txBody>
          <a:bodyPr wrap="square" rtlCol="0">
            <a:spAutoFit/>
          </a:bodyPr>
          <a:p>
            <a:r>
              <a:rPr lang="zh-CN" altLang="en-US" sz="1400" b="1">
                <a:solidFill>
                  <a:srgbClr val="FF0000"/>
                </a:solidFill>
              </a:rPr>
              <a:t>异步 </a:t>
            </a:r>
            <a:r>
              <a:rPr lang="en-US" altLang="zh-CN" sz="1400" b="1">
                <a:solidFill>
                  <a:srgbClr val="FF0000"/>
                </a:solidFill>
              </a:rPr>
              <a:t>or </a:t>
            </a:r>
            <a:r>
              <a:rPr lang="zh-CN" altLang="en-US" sz="1400" b="1">
                <a:solidFill>
                  <a:srgbClr val="FF0000"/>
                </a:solidFill>
              </a:rPr>
              <a:t>同</a:t>
            </a:r>
            <a:r>
              <a:rPr lang="zh-CN" altLang="en-US" sz="1400" b="1">
                <a:solidFill>
                  <a:srgbClr val="FF0000"/>
                </a:solidFill>
              </a:rPr>
              <a:t>步？</a:t>
            </a:r>
            <a:endParaRPr lang="zh-CN" altLang="en-US" sz="1400" b="1">
              <a:solidFill>
                <a:srgbClr val="FF0000"/>
              </a:solidFill>
            </a:endParaRPr>
          </a:p>
        </p:txBody>
      </p:sp>
      <p:cxnSp>
        <p:nvCxnSpPr>
          <p:cNvPr id="16" name="直接连接符 15"/>
          <p:cNvCxnSpPr/>
          <p:nvPr/>
        </p:nvCxnSpPr>
        <p:spPr>
          <a:xfrm flipV="1">
            <a:off x="6669405" y="2230755"/>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69405" y="4493260"/>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669405" y="2523490"/>
            <a:ext cx="4570095" cy="953135"/>
          </a:xfrm>
          <a:prstGeom prst="rect">
            <a:avLst/>
          </a:prstGeom>
          <a:noFill/>
        </p:spPr>
        <p:txBody>
          <a:bodyPr wrap="square" rtlCol="0">
            <a:spAutoFit/>
          </a:bodyPr>
          <a:p>
            <a:pPr lvl="1" indent="0">
              <a:buFont typeface="Arial" panose="020B0604020202020204" pitchFamily="34" charset="0"/>
              <a:buNone/>
            </a:pPr>
            <a:r>
              <a:rPr lang="zh-CN" altLang="en-US" sz="1400" b="1">
                <a:solidFill>
                  <a:srgbClr val="FF0000"/>
                </a:solidFill>
                <a:sym typeface="+mn-ea"/>
              </a:rPr>
              <a:t>异步模式</a:t>
            </a:r>
            <a:r>
              <a:rPr lang="en-US" altLang="zh-CN" sz="1400" b="1">
                <a:solidFill>
                  <a:srgbClr val="FF0000"/>
                </a:solidFill>
                <a:sym typeface="+mn-ea"/>
              </a:rPr>
              <a:t>failover</a:t>
            </a:r>
            <a:r>
              <a:rPr lang="zh-CN" altLang="en-US" sz="1400" b="1">
                <a:solidFill>
                  <a:srgbClr val="FF0000"/>
                </a:solidFill>
                <a:sym typeface="+mn-ea"/>
              </a:rPr>
              <a:t>时，如果主备间有延迟，则</a:t>
            </a:r>
            <a:r>
              <a:rPr lang="en-US" altLang="zh-CN" sz="1400" b="1">
                <a:solidFill>
                  <a:srgbClr val="FF0000"/>
                </a:solidFill>
                <a:sym typeface="+mn-ea"/>
              </a:rPr>
              <a:t>failover</a:t>
            </a:r>
            <a:r>
              <a:rPr lang="zh-CN" altLang="en-US" sz="1400" b="1">
                <a:solidFill>
                  <a:srgbClr val="FF0000"/>
                </a:solidFill>
                <a:sym typeface="+mn-ea"/>
              </a:rPr>
              <a:t>后有数据丢失的风险！</a:t>
            </a:r>
            <a:endParaRPr lang="zh-CN" altLang="en-US" sz="1400" b="1">
              <a:solidFill>
                <a:srgbClr val="FF0000"/>
              </a:solidFill>
              <a:sym typeface="+mn-ea"/>
            </a:endParaRPr>
          </a:p>
          <a:p>
            <a:pPr lvl="1" indent="0">
              <a:buFont typeface="Arial" panose="020B0604020202020204" pitchFamily="34" charset="0"/>
              <a:buNone/>
            </a:pPr>
            <a:r>
              <a:rPr lang="zh-CN" altLang="en-US" sz="1400" b="1">
                <a:solidFill>
                  <a:srgbClr val="FF0000"/>
                </a:solidFill>
                <a:sym typeface="+mn-ea"/>
              </a:rPr>
              <a:t>影响数据库安全性！</a:t>
            </a:r>
            <a:endParaRPr lang="zh-CN" altLang="en-US" sz="1400"/>
          </a:p>
          <a:p>
            <a:pPr lvl="1" indent="0">
              <a:buFont typeface="Arial" panose="020B0604020202020204" pitchFamily="34" charset="0"/>
              <a:buNone/>
            </a:pPr>
            <a:endParaRPr lang="zh-CN" altLang="en-US" sz="1400"/>
          </a:p>
        </p:txBody>
      </p:sp>
      <p:sp>
        <p:nvSpPr>
          <p:cNvPr id="19" name="文本框 18"/>
          <p:cNvSpPr txBox="1"/>
          <p:nvPr/>
        </p:nvSpPr>
        <p:spPr>
          <a:xfrm>
            <a:off x="6687820" y="3989070"/>
            <a:ext cx="4184015" cy="337185"/>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zh-CN" sz="1600" b="1">
                <a:solidFill>
                  <a:schemeClr val="bg1"/>
                </a:solidFill>
              </a:rPr>
              <a:t>同步模式</a:t>
            </a:r>
            <a:endParaRPr lang="zh-CN" sz="1600" b="1">
              <a:solidFill>
                <a:schemeClr val="bg1"/>
              </a:solidFill>
            </a:endParaRPr>
          </a:p>
        </p:txBody>
      </p:sp>
      <p:sp>
        <p:nvSpPr>
          <p:cNvPr id="21" name="文本框 20"/>
          <p:cNvSpPr txBox="1"/>
          <p:nvPr/>
        </p:nvSpPr>
        <p:spPr>
          <a:xfrm>
            <a:off x="6687820" y="4827270"/>
            <a:ext cx="4184015" cy="737235"/>
          </a:xfrm>
          <a:prstGeom prst="rect">
            <a:avLst/>
          </a:prstGeom>
          <a:noFill/>
        </p:spPr>
        <p:txBody>
          <a:bodyPr wrap="square" rtlCol="0">
            <a:spAutoFit/>
          </a:bodyPr>
          <a:p>
            <a:pPr lvl="1" indent="0">
              <a:buFont typeface="Arial" panose="020B0604020202020204" pitchFamily="34" charset="0"/>
              <a:buNone/>
            </a:pPr>
            <a:r>
              <a:rPr lang="zh-CN" altLang="en-US" sz="1400" b="1">
                <a:solidFill>
                  <a:srgbClr val="FF0000"/>
                </a:solidFill>
                <a:sym typeface="+mn-ea"/>
              </a:rPr>
              <a:t>同步模式时，如果备节点网络或数据库服务出现问题，则主节点再写</a:t>
            </a:r>
            <a:r>
              <a:rPr lang="en-US" altLang="zh-CN" sz="1400" b="1">
                <a:solidFill>
                  <a:srgbClr val="FF0000"/>
                </a:solidFill>
                <a:sym typeface="+mn-ea"/>
              </a:rPr>
              <a:t>hang</a:t>
            </a:r>
            <a:r>
              <a:rPr lang="zh-CN" altLang="en-US" sz="1400" b="1">
                <a:solidFill>
                  <a:srgbClr val="FF0000"/>
                </a:solidFill>
                <a:sym typeface="+mn-ea"/>
              </a:rPr>
              <a:t>住！</a:t>
            </a:r>
            <a:endParaRPr lang="zh-CN" altLang="en-US" sz="1400" b="1">
              <a:solidFill>
                <a:srgbClr val="FF0000"/>
              </a:solidFill>
            </a:endParaRPr>
          </a:p>
          <a:p>
            <a:pPr lvl="1" indent="0">
              <a:buFont typeface="Arial" panose="020B0604020202020204" pitchFamily="34" charset="0"/>
              <a:buNone/>
            </a:pPr>
            <a:r>
              <a:rPr lang="zh-CN" altLang="en-US" sz="1400" b="1">
                <a:solidFill>
                  <a:srgbClr val="FF0000"/>
                </a:solidFill>
              </a:rPr>
              <a:t>影响业务连续性！</a:t>
            </a:r>
            <a:endParaRPr lang="zh-CN" altLang="en-US" sz="1400" b="1">
              <a:solidFill>
                <a:srgbClr val="FF0000"/>
              </a:solidFill>
            </a:endParaRPr>
          </a:p>
        </p:txBody>
      </p:sp>
      <p:sp>
        <p:nvSpPr>
          <p:cNvPr id="22" name="文本框 21"/>
          <p:cNvSpPr txBox="1"/>
          <p:nvPr/>
        </p:nvSpPr>
        <p:spPr>
          <a:xfrm>
            <a:off x="6687820" y="1759585"/>
            <a:ext cx="4184015" cy="337185"/>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zh-CN" sz="1600" b="1">
                <a:solidFill>
                  <a:schemeClr val="bg1"/>
                </a:solidFill>
              </a:rPr>
              <a:t>异步模式</a:t>
            </a:r>
            <a:endParaRPr lang="zh-CN" sz="1600" b="1">
              <a:solidFill>
                <a:schemeClr val="bg1"/>
              </a:solidFill>
            </a:endParaRPr>
          </a:p>
        </p:txBody>
      </p:sp>
      <p:grpSp>
        <p:nvGrpSpPr>
          <p:cNvPr id="26" name="组合 25"/>
          <p:cNvGrpSpPr/>
          <p:nvPr/>
        </p:nvGrpSpPr>
        <p:grpSpPr>
          <a:xfrm>
            <a:off x="1310005" y="5130165"/>
            <a:ext cx="3802380" cy="506730"/>
            <a:chOff x="2063" y="7991"/>
            <a:chExt cx="5988" cy="798"/>
          </a:xfrm>
        </p:grpSpPr>
        <p:sp>
          <p:nvSpPr>
            <p:cNvPr id="25" name="矩形 24"/>
            <p:cNvSpPr/>
            <p:nvPr/>
          </p:nvSpPr>
          <p:spPr>
            <a:xfrm>
              <a:off x="2063" y="7991"/>
              <a:ext cx="5850" cy="7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atom_192635"/>
            <p:cNvSpPr>
              <a:spLocks noChangeAspect="1"/>
            </p:cNvSpPr>
            <p:nvPr/>
          </p:nvSpPr>
          <p:spPr bwMode="auto">
            <a:xfrm>
              <a:off x="2241" y="8133"/>
              <a:ext cx="510" cy="542"/>
            </a:xfrm>
            <a:custGeom>
              <a:avLst/>
              <a:gdLst>
                <a:gd name="connsiteX0" fmla="*/ 285671 w 571362"/>
                <a:gd name="connsiteY0" fmla="*/ 470107 h 606722"/>
                <a:gd name="connsiteX1" fmla="*/ 374169 w 571362"/>
                <a:gd name="connsiteY1" fmla="*/ 512238 h 606722"/>
                <a:gd name="connsiteX2" fmla="*/ 369717 w 571362"/>
                <a:gd name="connsiteY2" fmla="*/ 522815 h 606722"/>
                <a:gd name="connsiteX3" fmla="*/ 285671 w 571362"/>
                <a:gd name="connsiteY3" fmla="*/ 606722 h 606722"/>
                <a:gd name="connsiteX4" fmla="*/ 201625 w 571362"/>
                <a:gd name="connsiteY4" fmla="*/ 522815 h 606722"/>
                <a:gd name="connsiteX5" fmla="*/ 197262 w 571362"/>
                <a:gd name="connsiteY5" fmla="*/ 512238 h 606722"/>
                <a:gd name="connsiteX6" fmla="*/ 285671 w 571362"/>
                <a:gd name="connsiteY6" fmla="*/ 470107 h 606722"/>
                <a:gd name="connsiteX7" fmla="*/ 403524 w 571362"/>
                <a:gd name="connsiteY7" fmla="*/ 393967 h 606722"/>
                <a:gd name="connsiteX8" fmla="*/ 384914 w 571362"/>
                <a:gd name="connsiteY8" fmla="*/ 481539 h 606722"/>
                <a:gd name="connsiteX9" fmla="*/ 318846 w 571362"/>
                <a:gd name="connsiteY9" fmla="*/ 451044 h 606722"/>
                <a:gd name="connsiteX10" fmla="*/ 388387 w 571362"/>
                <a:gd name="connsiteY10" fmla="*/ 405169 h 606722"/>
                <a:gd name="connsiteX11" fmla="*/ 403524 w 571362"/>
                <a:gd name="connsiteY11" fmla="*/ 393967 h 606722"/>
                <a:gd name="connsiteX12" fmla="*/ 167906 w 571362"/>
                <a:gd name="connsiteY12" fmla="*/ 393967 h 606722"/>
                <a:gd name="connsiteX13" fmla="*/ 183034 w 571362"/>
                <a:gd name="connsiteY13" fmla="*/ 405169 h 606722"/>
                <a:gd name="connsiteX14" fmla="*/ 252443 w 571362"/>
                <a:gd name="connsiteY14" fmla="*/ 451044 h 606722"/>
                <a:gd name="connsiteX15" fmla="*/ 186504 w 571362"/>
                <a:gd name="connsiteY15" fmla="*/ 481539 h 606722"/>
                <a:gd name="connsiteX16" fmla="*/ 167906 w 571362"/>
                <a:gd name="connsiteY16" fmla="*/ 393967 h 606722"/>
                <a:gd name="connsiteX17" fmla="*/ 483987 w 571362"/>
                <a:gd name="connsiteY17" fmla="*/ 326436 h 606722"/>
                <a:gd name="connsiteX18" fmla="*/ 571215 w 571362"/>
                <a:gd name="connsiteY18" fmla="*/ 468871 h 606722"/>
                <a:gd name="connsiteX19" fmla="*/ 561602 w 571362"/>
                <a:gd name="connsiteY19" fmla="*/ 498549 h 606722"/>
                <a:gd name="connsiteX20" fmla="*/ 427733 w 571362"/>
                <a:gd name="connsiteY20" fmla="*/ 496860 h 606722"/>
                <a:gd name="connsiteX21" fmla="*/ 415450 w 571362"/>
                <a:gd name="connsiteY21" fmla="*/ 492862 h 606722"/>
                <a:gd name="connsiteX22" fmla="*/ 439304 w 571362"/>
                <a:gd name="connsiteY22" fmla="*/ 365888 h 606722"/>
                <a:gd name="connsiteX23" fmla="*/ 483987 w 571362"/>
                <a:gd name="connsiteY23" fmla="*/ 326436 h 606722"/>
                <a:gd name="connsiteX24" fmla="*/ 87462 w 571362"/>
                <a:gd name="connsiteY24" fmla="*/ 326436 h 606722"/>
                <a:gd name="connsiteX25" fmla="*/ 132145 w 571362"/>
                <a:gd name="connsiteY25" fmla="*/ 365899 h 606722"/>
                <a:gd name="connsiteX26" fmla="*/ 155910 w 571362"/>
                <a:gd name="connsiteY26" fmla="*/ 492907 h 606722"/>
                <a:gd name="connsiteX27" fmla="*/ 143716 w 571362"/>
                <a:gd name="connsiteY27" fmla="*/ 496907 h 606722"/>
                <a:gd name="connsiteX28" fmla="*/ 9758 w 571362"/>
                <a:gd name="connsiteY28" fmla="*/ 498596 h 606722"/>
                <a:gd name="connsiteX29" fmla="*/ 145 w 571362"/>
                <a:gd name="connsiteY29" fmla="*/ 468910 h 606722"/>
                <a:gd name="connsiteX30" fmla="*/ 87462 w 571362"/>
                <a:gd name="connsiteY30" fmla="*/ 326436 h 606722"/>
                <a:gd name="connsiteX31" fmla="*/ 441700 w 571362"/>
                <a:gd name="connsiteY31" fmla="*/ 285931 h 606722"/>
                <a:gd name="connsiteX32" fmla="*/ 460682 w 571362"/>
                <a:gd name="connsiteY32" fmla="*/ 303352 h 606722"/>
                <a:gd name="connsiteX33" fmla="*/ 441700 w 571362"/>
                <a:gd name="connsiteY33" fmla="*/ 320861 h 606722"/>
                <a:gd name="connsiteX34" fmla="*/ 441878 w 571362"/>
                <a:gd name="connsiteY34" fmla="*/ 303352 h 606722"/>
                <a:gd name="connsiteX35" fmla="*/ 441700 w 571362"/>
                <a:gd name="connsiteY35" fmla="*/ 285931 h 606722"/>
                <a:gd name="connsiteX36" fmla="*/ 129660 w 571362"/>
                <a:gd name="connsiteY36" fmla="*/ 285931 h 606722"/>
                <a:gd name="connsiteX37" fmla="*/ 129482 w 571362"/>
                <a:gd name="connsiteY37" fmla="*/ 303352 h 606722"/>
                <a:gd name="connsiteX38" fmla="*/ 129660 w 571362"/>
                <a:gd name="connsiteY38" fmla="*/ 320861 h 606722"/>
                <a:gd name="connsiteX39" fmla="*/ 110678 w 571362"/>
                <a:gd name="connsiteY39" fmla="*/ 303352 h 606722"/>
                <a:gd name="connsiteX40" fmla="*/ 129660 w 571362"/>
                <a:gd name="connsiteY40" fmla="*/ 285931 h 606722"/>
                <a:gd name="connsiteX41" fmla="*/ 285715 w 571362"/>
                <a:gd name="connsiteY41" fmla="*/ 279439 h 606722"/>
                <a:gd name="connsiteX42" fmla="*/ 309672 w 571362"/>
                <a:gd name="connsiteY42" fmla="*/ 303396 h 606722"/>
                <a:gd name="connsiteX43" fmla="*/ 285715 w 571362"/>
                <a:gd name="connsiteY43" fmla="*/ 327353 h 606722"/>
                <a:gd name="connsiteX44" fmla="*/ 261758 w 571362"/>
                <a:gd name="connsiteY44" fmla="*/ 303396 h 606722"/>
                <a:gd name="connsiteX45" fmla="*/ 285715 w 571362"/>
                <a:gd name="connsiteY45" fmla="*/ 279439 h 606722"/>
                <a:gd name="connsiteX46" fmla="*/ 285680 w 571362"/>
                <a:gd name="connsiteY46" fmla="*/ 246856 h 606722"/>
                <a:gd name="connsiteX47" fmla="*/ 229160 w 571362"/>
                <a:gd name="connsiteY47" fmla="*/ 303291 h 606722"/>
                <a:gd name="connsiteX48" fmla="*/ 285680 w 571362"/>
                <a:gd name="connsiteY48" fmla="*/ 359814 h 606722"/>
                <a:gd name="connsiteX49" fmla="*/ 342288 w 571362"/>
                <a:gd name="connsiteY49" fmla="*/ 303291 h 606722"/>
                <a:gd name="connsiteX50" fmla="*/ 285680 w 571362"/>
                <a:gd name="connsiteY50" fmla="*/ 246856 h 606722"/>
                <a:gd name="connsiteX51" fmla="*/ 285680 w 571362"/>
                <a:gd name="connsiteY51" fmla="*/ 173803 h 606722"/>
                <a:gd name="connsiteX52" fmla="*/ 369346 w 571362"/>
                <a:gd name="connsiteY52" fmla="*/ 227926 h 606722"/>
                <a:gd name="connsiteX53" fmla="*/ 407886 w 571362"/>
                <a:gd name="connsiteY53" fmla="*/ 257254 h 606722"/>
                <a:gd name="connsiteX54" fmla="*/ 409310 w 571362"/>
                <a:gd name="connsiteY54" fmla="*/ 303291 h 606722"/>
                <a:gd name="connsiteX55" fmla="*/ 407886 w 571362"/>
                <a:gd name="connsiteY55" fmla="*/ 349327 h 606722"/>
                <a:gd name="connsiteX56" fmla="*/ 369346 w 571362"/>
                <a:gd name="connsiteY56" fmla="*/ 378743 h 606722"/>
                <a:gd name="connsiteX57" fmla="*/ 285680 w 571362"/>
                <a:gd name="connsiteY57" fmla="*/ 432778 h 606722"/>
                <a:gd name="connsiteX58" fmla="*/ 202102 w 571362"/>
                <a:gd name="connsiteY58" fmla="*/ 378743 h 606722"/>
                <a:gd name="connsiteX59" fmla="*/ 163562 w 571362"/>
                <a:gd name="connsiteY59" fmla="*/ 349327 h 606722"/>
                <a:gd name="connsiteX60" fmla="*/ 162049 w 571362"/>
                <a:gd name="connsiteY60" fmla="*/ 303291 h 606722"/>
                <a:gd name="connsiteX61" fmla="*/ 163562 w 571362"/>
                <a:gd name="connsiteY61" fmla="*/ 257254 h 606722"/>
                <a:gd name="connsiteX62" fmla="*/ 202102 w 571362"/>
                <a:gd name="connsiteY62" fmla="*/ 227926 h 606722"/>
                <a:gd name="connsiteX63" fmla="*/ 285680 w 571362"/>
                <a:gd name="connsiteY63" fmla="*/ 173803 h 606722"/>
                <a:gd name="connsiteX64" fmla="*/ 384914 w 571362"/>
                <a:gd name="connsiteY64" fmla="*/ 125113 h 606722"/>
                <a:gd name="connsiteX65" fmla="*/ 403524 w 571362"/>
                <a:gd name="connsiteY65" fmla="*/ 212685 h 606722"/>
                <a:gd name="connsiteX66" fmla="*/ 388387 w 571362"/>
                <a:gd name="connsiteY66" fmla="*/ 201572 h 606722"/>
                <a:gd name="connsiteX67" fmla="*/ 318846 w 571362"/>
                <a:gd name="connsiteY67" fmla="*/ 155608 h 606722"/>
                <a:gd name="connsiteX68" fmla="*/ 384914 w 571362"/>
                <a:gd name="connsiteY68" fmla="*/ 125113 h 606722"/>
                <a:gd name="connsiteX69" fmla="*/ 186504 w 571362"/>
                <a:gd name="connsiteY69" fmla="*/ 125113 h 606722"/>
                <a:gd name="connsiteX70" fmla="*/ 252443 w 571362"/>
                <a:gd name="connsiteY70" fmla="*/ 155608 h 606722"/>
                <a:gd name="connsiteX71" fmla="*/ 183034 w 571362"/>
                <a:gd name="connsiteY71" fmla="*/ 201572 h 606722"/>
                <a:gd name="connsiteX72" fmla="*/ 167906 w 571362"/>
                <a:gd name="connsiteY72" fmla="*/ 212685 h 606722"/>
                <a:gd name="connsiteX73" fmla="*/ 186504 w 571362"/>
                <a:gd name="connsiteY73" fmla="*/ 125113 h 606722"/>
                <a:gd name="connsiteX74" fmla="*/ 513359 w 571362"/>
                <a:gd name="connsiteY74" fmla="*/ 94417 h 606722"/>
                <a:gd name="connsiteX75" fmla="*/ 561602 w 571362"/>
                <a:gd name="connsiteY75" fmla="*/ 108100 h 606722"/>
                <a:gd name="connsiteX76" fmla="*/ 571215 w 571362"/>
                <a:gd name="connsiteY76" fmla="*/ 137863 h 606722"/>
                <a:gd name="connsiteX77" fmla="*/ 483987 w 571362"/>
                <a:gd name="connsiteY77" fmla="*/ 280286 h 606722"/>
                <a:gd name="connsiteX78" fmla="*/ 439304 w 571362"/>
                <a:gd name="connsiteY78" fmla="*/ 240838 h 606722"/>
                <a:gd name="connsiteX79" fmla="*/ 415450 w 571362"/>
                <a:gd name="connsiteY79" fmla="*/ 113875 h 606722"/>
                <a:gd name="connsiteX80" fmla="*/ 427733 w 571362"/>
                <a:gd name="connsiteY80" fmla="*/ 109876 h 606722"/>
                <a:gd name="connsiteX81" fmla="*/ 513359 w 571362"/>
                <a:gd name="connsiteY81" fmla="*/ 94417 h 606722"/>
                <a:gd name="connsiteX82" fmla="*/ 57990 w 571362"/>
                <a:gd name="connsiteY82" fmla="*/ 94417 h 606722"/>
                <a:gd name="connsiteX83" fmla="*/ 143715 w 571362"/>
                <a:gd name="connsiteY83" fmla="*/ 109876 h 606722"/>
                <a:gd name="connsiteX84" fmla="*/ 155911 w 571362"/>
                <a:gd name="connsiteY84" fmla="*/ 113875 h 606722"/>
                <a:gd name="connsiteX85" fmla="*/ 132143 w 571362"/>
                <a:gd name="connsiteY85" fmla="*/ 240838 h 606722"/>
                <a:gd name="connsiteX86" fmla="*/ 87455 w 571362"/>
                <a:gd name="connsiteY86" fmla="*/ 280286 h 606722"/>
                <a:gd name="connsiteX87" fmla="*/ 127 w 571362"/>
                <a:gd name="connsiteY87" fmla="*/ 137863 h 606722"/>
                <a:gd name="connsiteX88" fmla="*/ 9741 w 571362"/>
                <a:gd name="connsiteY88" fmla="*/ 108100 h 606722"/>
                <a:gd name="connsiteX89" fmla="*/ 57990 w 571362"/>
                <a:gd name="connsiteY89" fmla="*/ 94417 h 606722"/>
                <a:gd name="connsiteX90" fmla="*/ 285671 w 571362"/>
                <a:gd name="connsiteY90" fmla="*/ 0 h 606722"/>
                <a:gd name="connsiteX91" fmla="*/ 369717 w 571362"/>
                <a:gd name="connsiteY91" fmla="*/ 83918 h 606722"/>
                <a:gd name="connsiteX92" fmla="*/ 374169 w 571362"/>
                <a:gd name="connsiteY92" fmla="*/ 94496 h 606722"/>
                <a:gd name="connsiteX93" fmla="*/ 285671 w 571362"/>
                <a:gd name="connsiteY93" fmla="*/ 136544 h 606722"/>
                <a:gd name="connsiteX94" fmla="*/ 197262 w 571362"/>
                <a:gd name="connsiteY94" fmla="*/ 94496 h 606722"/>
                <a:gd name="connsiteX95" fmla="*/ 201625 w 571362"/>
                <a:gd name="connsiteY95" fmla="*/ 83918 h 606722"/>
                <a:gd name="connsiteX96" fmla="*/ 285671 w 571362"/>
                <a:gd name="connsiteY9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71362" h="606722">
                  <a:moveTo>
                    <a:pt x="285671" y="470107"/>
                  </a:moveTo>
                  <a:cubicBezTo>
                    <a:pt x="315586" y="486551"/>
                    <a:pt x="345412" y="500772"/>
                    <a:pt x="374169" y="512238"/>
                  </a:cubicBezTo>
                  <a:cubicBezTo>
                    <a:pt x="372744" y="515793"/>
                    <a:pt x="371231" y="519349"/>
                    <a:pt x="369717" y="522815"/>
                  </a:cubicBezTo>
                  <a:cubicBezTo>
                    <a:pt x="346391" y="576146"/>
                    <a:pt x="315764" y="606722"/>
                    <a:pt x="285671" y="606722"/>
                  </a:cubicBezTo>
                  <a:cubicBezTo>
                    <a:pt x="255667" y="606722"/>
                    <a:pt x="225040" y="576146"/>
                    <a:pt x="201625" y="522815"/>
                  </a:cubicBezTo>
                  <a:cubicBezTo>
                    <a:pt x="200111" y="519349"/>
                    <a:pt x="198687" y="515793"/>
                    <a:pt x="197262" y="512238"/>
                  </a:cubicBezTo>
                  <a:cubicBezTo>
                    <a:pt x="226019" y="500772"/>
                    <a:pt x="255756" y="486551"/>
                    <a:pt x="285671" y="470107"/>
                  </a:cubicBezTo>
                  <a:close/>
                  <a:moveTo>
                    <a:pt x="403524" y="393967"/>
                  </a:moveTo>
                  <a:cubicBezTo>
                    <a:pt x="399428" y="425262"/>
                    <a:pt x="393106" y="454778"/>
                    <a:pt x="384914" y="481539"/>
                  </a:cubicBezTo>
                  <a:cubicBezTo>
                    <a:pt x="363367" y="472915"/>
                    <a:pt x="341284" y="462691"/>
                    <a:pt x="318846" y="451044"/>
                  </a:cubicBezTo>
                  <a:cubicBezTo>
                    <a:pt x="342264" y="436997"/>
                    <a:pt x="365593" y="421617"/>
                    <a:pt x="388387" y="405169"/>
                  </a:cubicBezTo>
                  <a:cubicBezTo>
                    <a:pt x="393462" y="401435"/>
                    <a:pt x="398538" y="397701"/>
                    <a:pt x="403524" y="393967"/>
                  </a:cubicBezTo>
                  <a:close/>
                  <a:moveTo>
                    <a:pt x="167906" y="393967"/>
                  </a:moveTo>
                  <a:cubicBezTo>
                    <a:pt x="172800" y="397701"/>
                    <a:pt x="177872" y="401435"/>
                    <a:pt x="183034" y="405169"/>
                  </a:cubicBezTo>
                  <a:cubicBezTo>
                    <a:pt x="205814" y="421617"/>
                    <a:pt x="229129" y="436997"/>
                    <a:pt x="252443" y="451044"/>
                  </a:cubicBezTo>
                  <a:cubicBezTo>
                    <a:pt x="230107" y="462691"/>
                    <a:pt x="208039" y="472915"/>
                    <a:pt x="186504" y="481539"/>
                  </a:cubicBezTo>
                  <a:cubicBezTo>
                    <a:pt x="178228" y="454778"/>
                    <a:pt x="171999" y="425262"/>
                    <a:pt x="167906" y="393967"/>
                  </a:cubicBezTo>
                  <a:close/>
                  <a:moveTo>
                    <a:pt x="483987" y="326436"/>
                  </a:moveTo>
                  <a:cubicBezTo>
                    <a:pt x="535879" y="380371"/>
                    <a:pt x="568723" y="432263"/>
                    <a:pt x="571215" y="468871"/>
                  </a:cubicBezTo>
                  <a:cubicBezTo>
                    <a:pt x="572105" y="481844"/>
                    <a:pt x="568990" y="491618"/>
                    <a:pt x="561602" y="498549"/>
                  </a:cubicBezTo>
                  <a:cubicBezTo>
                    <a:pt x="541842" y="517386"/>
                    <a:pt x="491730" y="516764"/>
                    <a:pt x="427733" y="496860"/>
                  </a:cubicBezTo>
                  <a:cubicBezTo>
                    <a:pt x="423728" y="495616"/>
                    <a:pt x="419633" y="494284"/>
                    <a:pt x="415450" y="492862"/>
                  </a:cubicBezTo>
                  <a:cubicBezTo>
                    <a:pt x="427377" y="454654"/>
                    <a:pt x="435477" y="411559"/>
                    <a:pt x="439304" y="365888"/>
                  </a:cubicBezTo>
                  <a:cubicBezTo>
                    <a:pt x="455148" y="352826"/>
                    <a:pt x="470101" y="339587"/>
                    <a:pt x="483987" y="326436"/>
                  </a:cubicBezTo>
                  <a:close/>
                  <a:moveTo>
                    <a:pt x="87462" y="326436"/>
                  </a:moveTo>
                  <a:cubicBezTo>
                    <a:pt x="101348" y="339590"/>
                    <a:pt x="116301" y="352833"/>
                    <a:pt x="132145" y="365899"/>
                  </a:cubicBezTo>
                  <a:cubicBezTo>
                    <a:pt x="135972" y="411583"/>
                    <a:pt x="144072" y="454689"/>
                    <a:pt x="155910" y="492907"/>
                  </a:cubicBezTo>
                  <a:cubicBezTo>
                    <a:pt x="151816" y="494329"/>
                    <a:pt x="147721" y="495663"/>
                    <a:pt x="143716" y="496907"/>
                  </a:cubicBezTo>
                  <a:cubicBezTo>
                    <a:pt x="79630" y="516816"/>
                    <a:pt x="29607" y="517527"/>
                    <a:pt x="9758" y="498596"/>
                  </a:cubicBezTo>
                  <a:cubicBezTo>
                    <a:pt x="2459" y="491663"/>
                    <a:pt x="-745" y="481886"/>
                    <a:pt x="145" y="468910"/>
                  </a:cubicBezTo>
                  <a:cubicBezTo>
                    <a:pt x="2637" y="432292"/>
                    <a:pt x="35481" y="380386"/>
                    <a:pt x="87462" y="326436"/>
                  </a:cubicBezTo>
                  <a:close/>
                  <a:moveTo>
                    <a:pt x="441700" y="285931"/>
                  </a:moveTo>
                  <a:cubicBezTo>
                    <a:pt x="448206" y="291708"/>
                    <a:pt x="454622" y="297574"/>
                    <a:pt x="460682" y="303352"/>
                  </a:cubicBezTo>
                  <a:cubicBezTo>
                    <a:pt x="454622" y="309218"/>
                    <a:pt x="448206" y="314995"/>
                    <a:pt x="441700" y="320861"/>
                  </a:cubicBezTo>
                  <a:cubicBezTo>
                    <a:pt x="441878" y="314995"/>
                    <a:pt x="441878" y="309218"/>
                    <a:pt x="441878" y="303352"/>
                  </a:cubicBezTo>
                  <a:cubicBezTo>
                    <a:pt x="441878" y="297574"/>
                    <a:pt x="441878" y="291708"/>
                    <a:pt x="441700" y="285931"/>
                  </a:cubicBezTo>
                  <a:close/>
                  <a:moveTo>
                    <a:pt x="129660" y="285931"/>
                  </a:moveTo>
                  <a:cubicBezTo>
                    <a:pt x="129571" y="291708"/>
                    <a:pt x="129482" y="297574"/>
                    <a:pt x="129482" y="303352"/>
                  </a:cubicBezTo>
                  <a:cubicBezTo>
                    <a:pt x="129482" y="309218"/>
                    <a:pt x="129571" y="314995"/>
                    <a:pt x="129660" y="320861"/>
                  </a:cubicBezTo>
                  <a:cubicBezTo>
                    <a:pt x="123154" y="314995"/>
                    <a:pt x="116827" y="309218"/>
                    <a:pt x="110678" y="303352"/>
                  </a:cubicBezTo>
                  <a:cubicBezTo>
                    <a:pt x="116827" y="297574"/>
                    <a:pt x="123154" y="291708"/>
                    <a:pt x="129660" y="285931"/>
                  </a:cubicBezTo>
                  <a:close/>
                  <a:moveTo>
                    <a:pt x="285715" y="279439"/>
                  </a:moveTo>
                  <a:cubicBezTo>
                    <a:pt x="298946" y="279439"/>
                    <a:pt x="309672" y="290165"/>
                    <a:pt x="309672" y="303396"/>
                  </a:cubicBezTo>
                  <a:cubicBezTo>
                    <a:pt x="309672" y="316627"/>
                    <a:pt x="298946" y="327353"/>
                    <a:pt x="285715" y="327353"/>
                  </a:cubicBezTo>
                  <a:cubicBezTo>
                    <a:pt x="272484" y="327353"/>
                    <a:pt x="261758" y="316627"/>
                    <a:pt x="261758" y="303396"/>
                  </a:cubicBezTo>
                  <a:cubicBezTo>
                    <a:pt x="261758" y="290165"/>
                    <a:pt x="272484" y="279439"/>
                    <a:pt x="285715" y="279439"/>
                  </a:cubicBezTo>
                  <a:close/>
                  <a:moveTo>
                    <a:pt x="285680" y="246856"/>
                  </a:moveTo>
                  <a:cubicBezTo>
                    <a:pt x="254527" y="246856"/>
                    <a:pt x="229160" y="272185"/>
                    <a:pt x="229160" y="303291"/>
                  </a:cubicBezTo>
                  <a:cubicBezTo>
                    <a:pt x="229160" y="334485"/>
                    <a:pt x="254527" y="359814"/>
                    <a:pt x="285680" y="359814"/>
                  </a:cubicBezTo>
                  <a:cubicBezTo>
                    <a:pt x="316921" y="359814"/>
                    <a:pt x="342288" y="334485"/>
                    <a:pt x="342288" y="303291"/>
                  </a:cubicBezTo>
                  <a:cubicBezTo>
                    <a:pt x="342288" y="272185"/>
                    <a:pt x="316921" y="246856"/>
                    <a:pt x="285680" y="246856"/>
                  </a:cubicBezTo>
                  <a:close/>
                  <a:moveTo>
                    <a:pt x="285680" y="173803"/>
                  </a:moveTo>
                  <a:cubicBezTo>
                    <a:pt x="313717" y="189978"/>
                    <a:pt x="341843" y="208108"/>
                    <a:pt x="369346" y="227926"/>
                  </a:cubicBezTo>
                  <a:cubicBezTo>
                    <a:pt x="382608" y="237525"/>
                    <a:pt x="395514" y="247301"/>
                    <a:pt x="407886" y="257254"/>
                  </a:cubicBezTo>
                  <a:cubicBezTo>
                    <a:pt x="408865" y="272363"/>
                    <a:pt x="409310" y="287738"/>
                    <a:pt x="409310" y="303291"/>
                  </a:cubicBezTo>
                  <a:cubicBezTo>
                    <a:pt x="409310" y="318843"/>
                    <a:pt x="408865" y="334218"/>
                    <a:pt x="407886" y="349327"/>
                  </a:cubicBezTo>
                  <a:cubicBezTo>
                    <a:pt x="395514" y="359280"/>
                    <a:pt x="382608" y="369145"/>
                    <a:pt x="369346" y="378743"/>
                  </a:cubicBezTo>
                  <a:cubicBezTo>
                    <a:pt x="341843" y="398562"/>
                    <a:pt x="313717" y="416692"/>
                    <a:pt x="285680" y="432778"/>
                  </a:cubicBezTo>
                  <a:cubicBezTo>
                    <a:pt x="257642" y="416692"/>
                    <a:pt x="229605" y="398562"/>
                    <a:pt x="202102" y="378743"/>
                  </a:cubicBezTo>
                  <a:cubicBezTo>
                    <a:pt x="188840" y="369145"/>
                    <a:pt x="175934" y="359280"/>
                    <a:pt x="163562" y="349327"/>
                  </a:cubicBezTo>
                  <a:cubicBezTo>
                    <a:pt x="162583" y="334218"/>
                    <a:pt x="162049" y="318843"/>
                    <a:pt x="162049" y="303291"/>
                  </a:cubicBezTo>
                  <a:cubicBezTo>
                    <a:pt x="162049" y="287738"/>
                    <a:pt x="162583" y="272363"/>
                    <a:pt x="163562" y="257254"/>
                  </a:cubicBezTo>
                  <a:cubicBezTo>
                    <a:pt x="175934" y="247301"/>
                    <a:pt x="188840" y="237525"/>
                    <a:pt x="202102" y="227926"/>
                  </a:cubicBezTo>
                  <a:cubicBezTo>
                    <a:pt x="229605" y="208108"/>
                    <a:pt x="257642" y="189978"/>
                    <a:pt x="285680" y="173803"/>
                  </a:cubicBezTo>
                  <a:close/>
                  <a:moveTo>
                    <a:pt x="384914" y="125113"/>
                  </a:moveTo>
                  <a:cubicBezTo>
                    <a:pt x="393106" y="151962"/>
                    <a:pt x="399428" y="181479"/>
                    <a:pt x="403524" y="212685"/>
                  </a:cubicBezTo>
                  <a:cubicBezTo>
                    <a:pt x="398538" y="208951"/>
                    <a:pt x="393462" y="205306"/>
                    <a:pt x="388387" y="201572"/>
                  </a:cubicBezTo>
                  <a:cubicBezTo>
                    <a:pt x="365503" y="185124"/>
                    <a:pt x="342264" y="169744"/>
                    <a:pt x="318846" y="155608"/>
                  </a:cubicBezTo>
                  <a:cubicBezTo>
                    <a:pt x="341284" y="144050"/>
                    <a:pt x="363367" y="133826"/>
                    <a:pt x="384914" y="125113"/>
                  </a:cubicBezTo>
                  <a:close/>
                  <a:moveTo>
                    <a:pt x="186504" y="125113"/>
                  </a:moveTo>
                  <a:cubicBezTo>
                    <a:pt x="208039" y="133826"/>
                    <a:pt x="230107" y="144050"/>
                    <a:pt x="252443" y="155608"/>
                  </a:cubicBezTo>
                  <a:cubicBezTo>
                    <a:pt x="229129" y="169744"/>
                    <a:pt x="205814" y="185124"/>
                    <a:pt x="183034" y="201572"/>
                  </a:cubicBezTo>
                  <a:cubicBezTo>
                    <a:pt x="177872" y="205306"/>
                    <a:pt x="172800" y="208951"/>
                    <a:pt x="167906" y="212685"/>
                  </a:cubicBezTo>
                  <a:cubicBezTo>
                    <a:pt x="171999" y="181479"/>
                    <a:pt x="178228" y="151962"/>
                    <a:pt x="186504" y="125113"/>
                  </a:cubicBezTo>
                  <a:close/>
                  <a:moveTo>
                    <a:pt x="513359" y="94417"/>
                  </a:moveTo>
                  <a:cubicBezTo>
                    <a:pt x="535344" y="94417"/>
                    <a:pt x="551989" y="98948"/>
                    <a:pt x="561602" y="108100"/>
                  </a:cubicBezTo>
                  <a:cubicBezTo>
                    <a:pt x="568990" y="115118"/>
                    <a:pt x="572105" y="124803"/>
                    <a:pt x="571215" y="137863"/>
                  </a:cubicBezTo>
                  <a:cubicBezTo>
                    <a:pt x="568723" y="174380"/>
                    <a:pt x="535879" y="226356"/>
                    <a:pt x="483987" y="280286"/>
                  </a:cubicBezTo>
                  <a:cubicBezTo>
                    <a:pt x="470101" y="267048"/>
                    <a:pt x="455148" y="253898"/>
                    <a:pt x="439304" y="240838"/>
                  </a:cubicBezTo>
                  <a:cubicBezTo>
                    <a:pt x="435477" y="195170"/>
                    <a:pt x="427377" y="151990"/>
                    <a:pt x="415450" y="113875"/>
                  </a:cubicBezTo>
                  <a:cubicBezTo>
                    <a:pt x="419633" y="112453"/>
                    <a:pt x="423728" y="111120"/>
                    <a:pt x="427733" y="109876"/>
                  </a:cubicBezTo>
                  <a:cubicBezTo>
                    <a:pt x="460755" y="99570"/>
                    <a:pt x="490039" y="94417"/>
                    <a:pt x="513359" y="94417"/>
                  </a:cubicBezTo>
                  <a:close/>
                  <a:moveTo>
                    <a:pt x="57990" y="94417"/>
                  </a:moveTo>
                  <a:cubicBezTo>
                    <a:pt x="81402" y="94417"/>
                    <a:pt x="110689" y="99570"/>
                    <a:pt x="143715" y="109876"/>
                  </a:cubicBezTo>
                  <a:cubicBezTo>
                    <a:pt x="147721" y="111120"/>
                    <a:pt x="151816" y="112453"/>
                    <a:pt x="155911" y="113875"/>
                  </a:cubicBezTo>
                  <a:cubicBezTo>
                    <a:pt x="144071" y="151990"/>
                    <a:pt x="135971" y="195170"/>
                    <a:pt x="132143" y="240838"/>
                  </a:cubicBezTo>
                  <a:cubicBezTo>
                    <a:pt x="116297" y="253898"/>
                    <a:pt x="101342" y="267048"/>
                    <a:pt x="87455" y="280286"/>
                  </a:cubicBezTo>
                  <a:cubicBezTo>
                    <a:pt x="35468" y="226356"/>
                    <a:pt x="2620" y="174380"/>
                    <a:pt x="127" y="137863"/>
                  </a:cubicBezTo>
                  <a:cubicBezTo>
                    <a:pt x="-674" y="124803"/>
                    <a:pt x="2442" y="115118"/>
                    <a:pt x="9741" y="108100"/>
                  </a:cubicBezTo>
                  <a:cubicBezTo>
                    <a:pt x="19355" y="98948"/>
                    <a:pt x="36091" y="94417"/>
                    <a:pt x="57990" y="94417"/>
                  </a:cubicBezTo>
                  <a:close/>
                  <a:moveTo>
                    <a:pt x="285671" y="0"/>
                  </a:moveTo>
                  <a:cubicBezTo>
                    <a:pt x="315764" y="0"/>
                    <a:pt x="346391" y="30580"/>
                    <a:pt x="369717" y="83918"/>
                  </a:cubicBezTo>
                  <a:cubicBezTo>
                    <a:pt x="371231" y="87385"/>
                    <a:pt x="372744" y="90852"/>
                    <a:pt x="374169" y="94496"/>
                  </a:cubicBezTo>
                  <a:cubicBezTo>
                    <a:pt x="345412" y="105964"/>
                    <a:pt x="315586" y="120098"/>
                    <a:pt x="285671" y="136544"/>
                  </a:cubicBezTo>
                  <a:cubicBezTo>
                    <a:pt x="255756" y="120098"/>
                    <a:pt x="226019" y="105964"/>
                    <a:pt x="197262" y="94496"/>
                  </a:cubicBezTo>
                  <a:cubicBezTo>
                    <a:pt x="198687" y="90852"/>
                    <a:pt x="200111" y="87296"/>
                    <a:pt x="201625" y="83918"/>
                  </a:cubicBezTo>
                  <a:cubicBezTo>
                    <a:pt x="225040" y="30580"/>
                    <a:pt x="255667" y="0"/>
                    <a:pt x="285671" y="0"/>
                  </a:cubicBezTo>
                  <a:close/>
                </a:path>
              </a:pathLst>
            </a:custGeom>
            <a:solidFill>
              <a:srgbClr val="00B050"/>
            </a:solidFill>
            <a:ln>
              <a:noFill/>
            </a:ln>
          </p:spPr>
        </p:sp>
        <p:sp>
          <p:nvSpPr>
            <p:cNvPr id="24" name="文本框 23"/>
            <p:cNvSpPr txBox="1"/>
            <p:nvPr/>
          </p:nvSpPr>
          <p:spPr>
            <a:xfrm>
              <a:off x="2751" y="8103"/>
              <a:ext cx="5300" cy="531"/>
            </a:xfrm>
            <a:prstGeom prst="rect">
              <a:avLst/>
            </a:prstGeom>
            <a:noFill/>
          </p:spPr>
          <p:txBody>
            <a:bodyPr wrap="square" rtlCol="0">
              <a:spAutoFit/>
            </a:bodyPr>
            <a:p>
              <a:pPr indent="0">
                <a:buFont typeface="Arial" panose="020B0604020202020204" pitchFamily="34" charset="0"/>
                <a:buNone/>
              </a:pPr>
              <a:r>
                <a:rPr lang="zh-CN" sz="1600" b="1">
                  <a:solidFill>
                    <a:srgbClr val="00B050"/>
                  </a:solidFill>
                </a:rPr>
                <a:t>解决方案：同步模式 </a:t>
              </a:r>
              <a:r>
                <a:rPr lang="en-US" altLang="zh-CN" sz="1600" b="1">
                  <a:solidFill>
                    <a:srgbClr val="00B050"/>
                  </a:solidFill>
                </a:rPr>
                <a:t>+ </a:t>
              </a:r>
              <a:r>
                <a:rPr lang="zh-CN" altLang="en-US" sz="1600" b="1">
                  <a:solidFill>
                    <a:srgbClr val="00B050"/>
                  </a:solidFill>
                </a:rPr>
                <a:t>同异步转换</a:t>
              </a:r>
              <a:endParaRPr lang="zh-CN" altLang="en-US" sz="1600" b="1">
                <a:solidFill>
                  <a:srgbClr val="00B050"/>
                </a:solidFill>
              </a:endParaRPr>
            </a:p>
          </p:txBody>
        </p:sp>
      </p:grpSp>
      <p:sp>
        <p:nvSpPr>
          <p:cNvPr id="27" name="下箭头 26"/>
          <p:cNvSpPr/>
          <p:nvPr/>
        </p:nvSpPr>
        <p:spPr>
          <a:xfrm>
            <a:off x="3099435" y="4509770"/>
            <a:ext cx="349250" cy="46291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2189480" y="3863975"/>
            <a:ext cx="2041525" cy="306705"/>
          </a:xfrm>
          <a:prstGeom prst="rect">
            <a:avLst/>
          </a:prstGeom>
          <a:noFill/>
        </p:spPr>
        <p:txBody>
          <a:bodyPr wrap="square" rtlCol="0">
            <a:spAutoFit/>
          </a:bodyPr>
          <a:p>
            <a:pPr algn="ctr"/>
            <a:r>
              <a:rPr lang="zh-CN" altLang="en-US" sz="1400">
                <a:solidFill>
                  <a:schemeClr val="bg1"/>
                </a:solidFill>
              </a:rPr>
              <a:t>一主一备应用场景</a:t>
            </a:r>
            <a:endParaRPr lang="zh-CN" altLang="en-US" sz="1400">
              <a:solidFill>
                <a:schemeClr val="bg1"/>
              </a:solidFill>
            </a:endParaRPr>
          </a:p>
        </p:txBody>
      </p:sp>
      <p:sp>
        <p:nvSpPr>
          <p:cNvPr id="47" name="矩形 46"/>
          <p:cNvSpPr/>
          <p:nvPr/>
        </p:nvSpPr>
        <p:spPr>
          <a:xfrm>
            <a:off x="496570" y="1930400"/>
            <a:ext cx="5341620" cy="239585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smtClean="0">
                <a:solidFill>
                  <a:schemeClr val="bg1"/>
                </a:solidFill>
                <a:sym typeface="+mn-ea"/>
              </a:rPr>
              <a:t>同异步模式转换</a:t>
            </a:r>
            <a:endParaRPr lang="zh-CN" altLang="en-US" sz="3200" b="1" smtClean="0">
              <a:solidFill>
                <a:schemeClr val="bg1"/>
              </a:solidFill>
              <a:latin typeface="+mj-lt"/>
              <a:cs typeface="+mj-lt"/>
              <a:sym typeface="+mn-ea"/>
            </a:endParaRPr>
          </a:p>
        </p:txBody>
      </p:sp>
      <p:sp>
        <p:nvSpPr>
          <p:cNvPr id="76" name="ïṩḷîḑé"/>
          <p:cNvSpPr/>
          <p:nvPr/>
        </p:nvSpPr>
        <p:spPr>
          <a:xfrm>
            <a:off x="6136640" y="1474470"/>
            <a:ext cx="89535" cy="4664075"/>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78" name="database_151078"/>
          <p:cNvSpPr>
            <a:spLocks noChangeAspect="1"/>
          </p:cNvSpPr>
          <p:nvPr/>
        </p:nvSpPr>
        <p:spPr bwMode="auto">
          <a:xfrm>
            <a:off x="1073785" y="233235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5" name="database_151078"/>
          <p:cNvSpPr>
            <a:spLocks noChangeAspect="1"/>
          </p:cNvSpPr>
          <p:nvPr/>
        </p:nvSpPr>
        <p:spPr bwMode="auto">
          <a:xfrm>
            <a:off x="4176395" y="233299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1" name="文本框 90"/>
          <p:cNvSpPr txBox="1"/>
          <p:nvPr/>
        </p:nvSpPr>
        <p:spPr>
          <a:xfrm>
            <a:off x="1315720" y="2286635"/>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92" name="文本框 91"/>
          <p:cNvSpPr txBox="1"/>
          <p:nvPr/>
        </p:nvSpPr>
        <p:spPr>
          <a:xfrm>
            <a:off x="4399280" y="230632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97" name="文本框 96"/>
          <p:cNvSpPr txBox="1"/>
          <p:nvPr/>
        </p:nvSpPr>
        <p:spPr>
          <a:xfrm>
            <a:off x="2963545" y="2354580"/>
            <a:ext cx="608965" cy="275590"/>
          </a:xfrm>
          <a:prstGeom prst="rect">
            <a:avLst/>
          </a:prstGeom>
          <a:noFill/>
        </p:spPr>
        <p:txBody>
          <a:bodyPr wrap="square" rtlCol="0">
            <a:spAutoFit/>
          </a:bodyPr>
          <a:p>
            <a:r>
              <a:rPr lang="en-US" altLang="zh-CN" sz="1200" b="1">
                <a:solidFill>
                  <a:schemeClr val="bg1"/>
                </a:solidFill>
              </a:rPr>
              <a:t>WAL</a:t>
            </a:r>
            <a:endParaRPr lang="en-US" altLang="zh-CN" sz="1200" b="1">
              <a:solidFill>
                <a:schemeClr val="bg1"/>
              </a:solidFill>
            </a:endParaRPr>
          </a:p>
        </p:txBody>
      </p:sp>
      <p:cxnSp>
        <p:nvCxnSpPr>
          <p:cNvPr id="6" name="直接箭头连接符 5"/>
          <p:cNvCxnSpPr/>
          <p:nvPr/>
        </p:nvCxnSpPr>
        <p:spPr>
          <a:xfrm>
            <a:off x="2397125" y="2703195"/>
            <a:ext cx="1625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723515" y="2834640"/>
            <a:ext cx="973455" cy="306705"/>
          </a:xfrm>
          <a:prstGeom prst="rect">
            <a:avLst/>
          </a:prstGeom>
          <a:noFill/>
        </p:spPr>
        <p:txBody>
          <a:bodyPr wrap="square" rtlCol="0">
            <a:spAutoFit/>
          </a:bodyPr>
          <a:p>
            <a:r>
              <a:rPr lang="zh-CN" altLang="en-US" sz="1400" b="1">
                <a:solidFill>
                  <a:srgbClr val="FF0000"/>
                </a:solidFill>
              </a:rPr>
              <a:t>同</a:t>
            </a:r>
            <a:r>
              <a:rPr lang="zh-CN" altLang="en-US" sz="1400" b="1">
                <a:solidFill>
                  <a:srgbClr val="FF0000"/>
                </a:solidFill>
              </a:rPr>
              <a:t>步模式</a:t>
            </a:r>
            <a:endParaRPr lang="zh-CN" altLang="en-US" sz="1400" b="1">
              <a:solidFill>
                <a:srgbClr val="FF0000"/>
              </a:solidFill>
            </a:endParaRPr>
          </a:p>
        </p:txBody>
      </p:sp>
      <p:grpSp>
        <p:nvGrpSpPr>
          <p:cNvPr id="28" name="组合 27"/>
          <p:cNvGrpSpPr/>
          <p:nvPr/>
        </p:nvGrpSpPr>
        <p:grpSpPr>
          <a:xfrm>
            <a:off x="3776980" y="2064385"/>
            <a:ext cx="734695" cy="306070"/>
            <a:chOff x="5948" y="2921"/>
            <a:chExt cx="1157" cy="482"/>
          </a:xfrm>
        </p:grpSpPr>
        <p:sp>
          <p:nvSpPr>
            <p:cNvPr id="15" name="乘号 14"/>
            <p:cNvSpPr/>
            <p:nvPr/>
          </p:nvSpPr>
          <p:spPr>
            <a:xfrm>
              <a:off x="5948" y="2947"/>
              <a:ext cx="387" cy="43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6167" y="2921"/>
              <a:ext cx="938" cy="483"/>
            </a:xfrm>
            <a:prstGeom prst="rect">
              <a:avLst/>
            </a:prstGeom>
            <a:noFill/>
          </p:spPr>
          <p:txBody>
            <a:bodyPr wrap="square" rtlCol="0">
              <a:spAutoFit/>
            </a:bodyPr>
            <a:p>
              <a:r>
                <a:rPr lang="zh-CN" altLang="en-US" sz="1400" b="1">
                  <a:solidFill>
                    <a:srgbClr val="FF0000"/>
                  </a:solidFill>
                </a:rPr>
                <a:t>断网</a:t>
              </a:r>
              <a:endParaRPr lang="zh-CN" altLang="en-US" sz="1400" b="1">
                <a:solidFill>
                  <a:srgbClr val="FF0000"/>
                </a:solidFill>
              </a:endParaRPr>
            </a:p>
          </p:txBody>
        </p:sp>
      </p:grpSp>
      <p:grpSp>
        <p:nvGrpSpPr>
          <p:cNvPr id="33" name="组合 32"/>
          <p:cNvGrpSpPr/>
          <p:nvPr/>
        </p:nvGrpSpPr>
        <p:grpSpPr>
          <a:xfrm>
            <a:off x="1300480" y="1586865"/>
            <a:ext cx="717550" cy="654685"/>
            <a:chOff x="2048" y="2169"/>
            <a:chExt cx="1130" cy="1031"/>
          </a:xfrm>
        </p:grpSpPr>
        <p:sp>
          <p:nvSpPr>
            <p:cNvPr id="31" name="下箭头 30"/>
            <p:cNvSpPr/>
            <p:nvPr/>
          </p:nvSpPr>
          <p:spPr>
            <a:xfrm>
              <a:off x="2454" y="2694"/>
              <a:ext cx="313" cy="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2048" y="2169"/>
              <a:ext cx="1131" cy="483"/>
            </a:xfrm>
            <a:prstGeom prst="rect">
              <a:avLst/>
            </a:prstGeom>
            <a:noFill/>
          </p:spPr>
          <p:txBody>
            <a:bodyPr wrap="square" rtlCol="0">
              <a:spAutoFit/>
            </a:bodyPr>
            <a:p>
              <a:r>
                <a:rPr lang="zh-CN" altLang="en-US" sz="1400" b="1">
                  <a:solidFill>
                    <a:schemeClr val="bg1"/>
                  </a:solidFill>
                </a:rPr>
                <a:t>写操作</a:t>
              </a:r>
              <a:endParaRPr lang="zh-CN" altLang="en-US" sz="1400" b="1">
                <a:solidFill>
                  <a:schemeClr val="bg1"/>
                </a:solidFill>
              </a:endParaRPr>
            </a:p>
          </p:txBody>
        </p:sp>
      </p:grpSp>
      <p:grpSp>
        <p:nvGrpSpPr>
          <p:cNvPr id="37" name="组合 36"/>
          <p:cNvGrpSpPr/>
          <p:nvPr/>
        </p:nvGrpSpPr>
        <p:grpSpPr>
          <a:xfrm>
            <a:off x="2635885" y="3420110"/>
            <a:ext cx="887730" cy="1070610"/>
            <a:chOff x="4151" y="4930"/>
            <a:chExt cx="1398" cy="1686"/>
          </a:xfrm>
        </p:grpSpPr>
        <p:sp>
          <p:nvSpPr>
            <p:cNvPr id="34" name="下箭头 33"/>
            <p:cNvSpPr/>
            <p:nvPr/>
          </p:nvSpPr>
          <p:spPr>
            <a:xfrm>
              <a:off x="4657" y="4930"/>
              <a:ext cx="268" cy="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4151" y="5540"/>
              <a:ext cx="1399" cy="483"/>
            </a:xfrm>
            <a:prstGeom prst="rect">
              <a:avLst/>
            </a:prstGeom>
            <a:noFill/>
          </p:spPr>
          <p:txBody>
            <a:bodyPr wrap="square" rtlCol="0">
              <a:spAutoFit/>
            </a:bodyPr>
            <a:p>
              <a:r>
                <a:rPr lang="en-US" altLang="zh-CN" sz="1400" b="1">
                  <a:solidFill>
                    <a:srgbClr val="FF0000"/>
                  </a:solidFill>
                </a:rPr>
                <a:t>timeout</a:t>
              </a:r>
              <a:endParaRPr lang="en-US" altLang="zh-CN" sz="1400" b="1">
                <a:solidFill>
                  <a:srgbClr val="FF0000"/>
                </a:solidFill>
              </a:endParaRPr>
            </a:p>
          </p:txBody>
        </p:sp>
        <p:sp>
          <p:nvSpPr>
            <p:cNvPr id="36" name="下箭头 35"/>
            <p:cNvSpPr/>
            <p:nvPr/>
          </p:nvSpPr>
          <p:spPr>
            <a:xfrm>
              <a:off x="4647" y="6110"/>
              <a:ext cx="268" cy="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flipV="1">
            <a:off x="6755765" y="2480310"/>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755765" y="4236085"/>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755765" y="3349625"/>
            <a:ext cx="4504690" cy="38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6774180" y="5118735"/>
            <a:ext cx="4394200" cy="190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6774180" y="2011680"/>
            <a:ext cx="4394200"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一主一备（同步）流复制场景，备节点断网</a:t>
            </a:r>
            <a:endParaRPr lang="zh-CN" altLang="en-US" sz="1400">
              <a:solidFill>
                <a:schemeClr val="bg1"/>
              </a:solidFill>
            </a:endParaRPr>
          </a:p>
        </p:txBody>
      </p:sp>
      <p:sp>
        <p:nvSpPr>
          <p:cNvPr id="44" name="文本框 43"/>
          <p:cNvSpPr txBox="1"/>
          <p:nvPr/>
        </p:nvSpPr>
        <p:spPr>
          <a:xfrm>
            <a:off x="6774180" y="2839085"/>
            <a:ext cx="4625975"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主节点进行写操作，此时会</a:t>
            </a:r>
            <a:r>
              <a:rPr lang="en-US" altLang="zh-CN" sz="1400">
                <a:solidFill>
                  <a:schemeClr val="bg1"/>
                </a:solidFill>
              </a:rPr>
              <a:t>hang</a:t>
            </a:r>
            <a:endParaRPr lang="en-US" altLang="zh-CN" sz="1400">
              <a:solidFill>
                <a:schemeClr val="bg1"/>
              </a:solidFill>
            </a:endParaRPr>
          </a:p>
        </p:txBody>
      </p:sp>
      <p:sp>
        <p:nvSpPr>
          <p:cNvPr id="45" name="文本框 44"/>
          <p:cNvSpPr txBox="1"/>
          <p:nvPr/>
        </p:nvSpPr>
        <p:spPr>
          <a:xfrm>
            <a:off x="6774180" y="3731895"/>
            <a:ext cx="4184015" cy="306705"/>
          </a:xfrm>
          <a:prstGeom prst="rect">
            <a:avLst/>
          </a:prstGeom>
          <a:noFill/>
        </p:spPr>
        <p:txBody>
          <a:bodyPr wrap="square" rtlCol="0">
            <a:spAutoFit/>
          </a:bodyPr>
          <a:p>
            <a:pPr indent="0">
              <a:buFont typeface="Arial" panose="020B0604020202020204" pitchFamily="34" charset="0"/>
              <a:buNone/>
            </a:pPr>
            <a:r>
              <a:rPr lang="en-US" altLang="zh-CN" sz="1400">
                <a:solidFill>
                  <a:schemeClr val="bg1"/>
                </a:solidFill>
              </a:rPr>
              <a:t>        </a:t>
            </a:r>
            <a:r>
              <a:rPr lang="zh-CN" altLang="en-US" sz="1400">
                <a:solidFill>
                  <a:schemeClr val="bg1"/>
                </a:solidFill>
              </a:rPr>
              <a:t> 超过</a:t>
            </a:r>
            <a:r>
              <a:rPr lang="en-US" altLang="zh-CN" sz="1400">
                <a:solidFill>
                  <a:schemeClr val="bg1"/>
                </a:solidFill>
              </a:rPr>
              <a:t>timeout</a:t>
            </a:r>
            <a:r>
              <a:rPr lang="zh-CN" altLang="en-US" sz="1400">
                <a:solidFill>
                  <a:schemeClr val="bg1"/>
                </a:solidFill>
              </a:rPr>
              <a:t>时间，同步模式转成异步模式</a:t>
            </a:r>
            <a:endParaRPr lang="zh-CN" altLang="en-US" sz="1400">
              <a:solidFill>
                <a:schemeClr val="bg1"/>
              </a:solidFill>
            </a:endParaRPr>
          </a:p>
        </p:txBody>
      </p:sp>
      <p:sp>
        <p:nvSpPr>
          <p:cNvPr id="46" name="文本框 45"/>
          <p:cNvSpPr txBox="1"/>
          <p:nvPr/>
        </p:nvSpPr>
        <p:spPr>
          <a:xfrm>
            <a:off x="6774180" y="4570095"/>
            <a:ext cx="4184015"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主节点写操作通过</a:t>
            </a:r>
            <a:endParaRPr lang="zh-CN" altLang="en-US" sz="1400">
              <a:solidFill>
                <a:schemeClr val="bg1"/>
              </a:solidFill>
            </a:endParaRPr>
          </a:p>
        </p:txBody>
      </p:sp>
      <p:sp>
        <p:nvSpPr>
          <p:cNvPr id="47" name="işḷïḍê"/>
          <p:cNvSpPr txBox="1"/>
          <p:nvPr/>
        </p:nvSpPr>
        <p:spPr>
          <a:xfrm>
            <a:off x="6680835" y="4556125"/>
            <a:ext cx="395605" cy="382270"/>
          </a:xfrm>
          <a:prstGeom prst="rect">
            <a:avLst/>
          </a:prstGeom>
          <a:solidFill>
            <a:schemeClr val="accent4"/>
          </a:solidFill>
        </p:spPr>
        <p:txBody>
          <a:bodyPr wrap="square" lIns="91440" tIns="45720" rIns="91440" bIns="45720" rtlCol="0" anchor="ctr">
            <a:normAutofit fontScale="60000"/>
          </a:bodyPr>
          <a:p>
            <a:pPr algn="ctr"/>
            <a:r>
              <a:rPr lang="en-US" sz="3200" b="1" i="1" dirty="0">
                <a:solidFill>
                  <a:schemeClr val="bg1"/>
                </a:solidFill>
              </a:rPr>
              <a:t>4</a:t>
            </a:r>
            <a:endParaRPr lang="en-US" sz="3200" b="1" i="1" dirty="0">
              <a:solidFill>
                <a:schemeClr val="bg1"/>
              </a:solidFill>
            </a:endParaRPr>
          </a:p>
        </p:txBody>
      </p:sp>
      <p:sp>
        <p:nvSpPr>
          <p:cNvPr id="48" name="işḷïḍê"/>
          <p:cNvSpPr txBox="1"/>
          <p:nvPr/>
        </p:nvSpPr>
        <p:spPr>
          <a:xfrm>
            <a:off x="6680835" y="3693795"/>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3</a:t>
            </a:r>
            <a:endParaRPr lang="en-US" altLang="zh-CN" sz="3200" b="1" i="1" dirty="0">
              <a:solidFill>
                <a:schemeClr val="bg1"/>
              </a:solidFill>
            </a:endParaRPr>
          </a:p>
        </p:txBody>
      </p:sp>
      <p:sp>
        <p:nvSpPr>
          <p:cNvPr id="49" name="işḷïḍê"/>
          <p:cNvSpPr txBox="1"/>
          <p:nvPr/>
        </p:nvSpPr>
        <p:spPr>
          <a:xfrm>
            <a:off x="6680835" y="2800985"/>
            <a:ext cx="395605" cy="382270"/>
          </a:xfrm>
          <a:prstGeom prst="rect">
            <a:avLst/>
          </a:prstGeom>
          <a:solidFill>
            <a:schemeClr val="accent4"/>
          </a:solidFill>
        </p:spPr>
        <p:txBody>
          <a:bodyPr wrap="square" lIns="91440" tIns="45720" rIns="91440" bIns="45720" rtlCol="0" anchor="ctr">
            <a:normAutofit fontScale="60000"/>
          </a:bodyPr>
          <a:p>
            <a:pPr algn="ctr"/>
            <a:r>
              <a:rPr lang="en-US" sz="3200" b="1" i="1" dirty="0">
                <a:solidFill>
                  <a:schemeClr val="bg1"/>
                </a:solidFill>
              </a:rPr>
              <a:t>2</a:t>
            </a:r>
            <a:endParaRPr lang="en-US" sz="3200" b="1" i="1" dirty="0">
              <a:solidFill>
                <a:schemeClr val="bg1"/>
              </a:solidFill>
            </a:endParaRPr>
          </a:p>
        </p:txBody>
      </p:sp>
      <p:sp>
        <p:nvSpPr>
          <p:cNvPr id="50" name="işḷïḍê"/>
          <p:cNvSpPr txBox="1"/>
          <p:nvPr/>
        </p:nvSpPr>
        <p:spPr>
          <a:xfrm>
            <a:off x="6680835" y="1936115"/>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1</a:t>
            </a:r>
            <a:endParaRPr lang="zh-CN" altLang="en-US" sz="3200" b="1" i="1" dirty="0">
              <a:solidFill>
                <a:schemeClr val="bg1"/>
              </a:solidFill>
            </a:endParaRPr>
          </a:p>
        </p:txBody>
      </p:sp>
      <p:sp>
        <p:nvSpPr>
          <p:cNvPr id="3" name="矩形 2"/>
          <p:cNvSpPr/>
          <p:nvPr/>
        </p:nvSpPr>
        <p:spPr>
          <a:xfrm>
            <a:off x="539750" y="1475105"/>
            <a:ext cx="5217795" cy="183070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a:off x="597535" y="4724400"/>
            <a:ext cx="5160010" cy="1413510"/>
            <a:chOff x="941" y="7440"/>
            <a:chExt cx="8126" cy="2226"/>
          </a:xfrm>
        </p:grpSpPr>
        <p:grpSp>
          <p:nvGrpSpPr>
            <p:cNvPr id="38" name="组合 37"/>
            <p:cNvGrpSpPr/>
            <p:nvPr/>
          </p:nvGrpSpPr>
          <p:grpSpPr>
            <a:xfrm>
              <a:off x="1691" y="7812"/>
              <a:ext cx="6911" cy="1346"/>
              <a:chOff x="1691" y="7505"/>
              <a:chExt cx="6911" cy="1346"/>
            </a:xfrm>
          </p:grpSpPr>
          <p:sp>
            <p:nvSpPr>
              <p:cNvPr id="7" name="database_151078"/>
              <p:cNvSpPr>
                <a:spLocks noChangeAspect="1"/>
              </p:cNvSpPr>
              <p:nvPr/>
            </p:nvSpPr>
            <p:spPr bwMode="auto">
              <a:xfrm>
                <a:off x="1691" y="7577"/>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 name="database_151078"/>
              <p:cNvSpPr>
                <a:spLocks noChangeAspect="1"/>
              </p:cNvSpPr>
              <p:nvPr/>
            </p:nvSpPr>
            <p:spPr bwMode="auto">
              <a:xfrm>
                <a:off x="6577" y="7578"/>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0" name="文本框 9"/>
              <p:cNvSpPr txBox="1"/>
              <p:nvPr/>
            </p:nvSpPr>
            <p:spPr>
              <a:xfrm>
                <a:off x="2072" y="7505"/>
                <a:ext cx="1318" cy="434"/>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11" name="文本框 10"/>
              <p:cNvSpPr txBox="1"/>
              <p:nvPr/>
            </p:nvSpPr>
            <p:spPr>
              <a:xfrm>
                <a:off x="6928" y="7536"/>
                <a:ext cx="1318" cy="434"/>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12" name="文本框 11"/>
              <p:cNvSpPr txBox="1"/>
              <p:nvPr/>
            </p:nvSpPr>
            <p:spPr>
              <a:xfrm>
                <a:off x="4667" y="7612"/>
                <a:ext cx="959" cy="434"/>
              </a:xfrm>
              <a:prstGeom prst="rect">
                <a:avLst/>
              </a:prstGeom>
              <a:noFill/>
            </p:spPr>
            <p:txBody>
              <a:bodyPr wrap="square" rtlCol="0">
                <a:spAutoFit/>
              </a:bodyPr>
              <a:p>
                <a:r>
                  <a:rPr lang="en-US" altLang="zh-CN" sz="1200" b="1">
                    <a:solidFill>
                      <a:schemeClr val="bg1"/>
                    </a:solidFill>
                  </a:rPr>
                  <a:t>WAL</a:t>
                </a:r>
                <a:endParaRPr lang="en-US" altLang="zh-CN" sz="1200" b="1">
                  <a:solidFill>
                    <a:schemeClr val="bg1"/>
                  </a:solidFill>
                </a:endParaRPr>
              </a:p>
            </p:txBody>
          </p:sp>
          <p:cxnSp>
            <p:nvCxnSpPr>
              <p:cNvPr id="13" name="直接箭头连接符 12"/>
              <p:cNvCxnSpPr/>
              <p:nvPr/>
            </p:nvCxnSpPr>
            <p:spPr>
              <a:xfrm>
                <a:off x="3775" y="8161"/>
                <a:ext cx="256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289" y="8368"/>
                <a:ext cx="1533" cy="483"/>
              </a:xfrm>
              <a:prstGeom prst="rect">
                <a:avLst/>
              </a:prstGeom>
              <a:noFill/>
            </p:spPr>
            <p:txBody>
              <a:bodyPr wrap="square" rtlCol="0">
                <a:spAutoFit/>
              </a:bodyPr>
              <a:p>
                <a:r>
                  <a:rPr lang="zh-CN" altLang="en-US" sz="1400" b="1">
                    <a:solidFill>
                      <a:srgbClr val="FF0000"/>
                    </a:solidFill>
                  </a:rPr>
                  <a:t>异步模式</a:t>
                </a:r>
                <a:endParaRPr lang="zh-CN" altLang="en-US" sz="1400" b="1">
                  <a:solidFill>
                    <a:srgbClr val="FF0000"/>
                  </a:solidFill>
                </a:endParaRPr>
              </a:p>
            </p:txBody>
          </p:sp>
        </p:grpSp>
        <p:sp>
          <p:nvSpPr>
            <p:cNvPr id="4" name="矩形 3"/>
            <p:cNvSpPr/>
            <p:nvPr/>
          </p:nvSpPr>
          <p:spPr>
            <a:xfrm>
              <a:off x="941" y="7440"/>
              <a:ext cx="8126" cy="2227"/>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rPr>
              <a:t>Repmgr </a:t>
            </a:r>
            <a:r>
              <a:rPr lang="zh-CN" altLang="en-US" sz="3200" b="1">
                <a:solidFill>
                  <a:schemeClr val="bg1"/>
                </a:solidFill>
                <a:latin typeface="+mj-lt"/>
                <a:cs typeface="+mj-lt"/>
              </a:rPr>
              <a:t>简介</a:t>
            </a:r>
            <a:endParaRPr lang="zh-CN" altLang="en-US" sz="3200" b="1">
              <a:solidFill>
                <a:schemeClr val="bg1"/>
              </a:solidFill>
              <a:latin typeface="+mj-lt"/>
              <a:cs typeface="+mj-lt"/>
            </a:endParaRPr>
          </a:p>
        </p:txBody>
      </p:sp>
      <p:sp>
        <p:nvSpPr>
          <p:cNvPr id="76" name="ïṩḷîḑé"/>
          <p:cNvSpPr/>
          <p:nvPr/>
        </p:nvSpPr>
        <p:spPr>
          <a:xfrm>
            <a:off x="6178550" y="1446530"/>
            <a:ext cx="89535" cy="4664075"/>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78" name="database_151078"/>
          <p:cNvSpPr>
            <a:spLocks noChangeAspect="1"/>
          </p:cNvSpPr>
          <p:nvPr/>
        </p:nvSpPr>
        <p:spPr bwMode="auto">
          <a:xfrm>
            <a:off x="1115695" y="2304415"/>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5" name="database_151078"/>
          <p:cNvSpPr>
            <a:spLocks noChangeAspect="1"/>
          </p:cNvSpPr>
          <p:nvPr/>
        </p:nvSpPr>
        <p:spPr bwMode="auto">
          <a:xfrm>
            <a:off x="4218305" y="230505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1" name="文本框 90"/>
          <p:cNvSpPr txBox="1"/>
          <p:nvPr/>
        </p:nvSpPr>
        <p:spPr>
          <a:xfrm>
            <a:off x="1357630" y="2258695"/>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92" name="文本框 91"/>
          <p:cNvSpPr txBox="1"/>
          <p:nvPr/>
        </p:nvSpPr>
        <p:spPr>
          <a:xfrm>
            <a:off x="4441190" y="227838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97" name="文本框 96"/>
          <p:cNvSpPr txBox="1"/>
          <p:nvPr/>
        </p:nvSpPr>
        <p:spPr>
          <a:xfrm>
            <a:off x="3005455" y="2326640"/>
            <a:ext cx="608965" cy="275590"/>
          </a:xfrm>
          <a:prstGeom prst="rect">
            <a:avLst/>
          </a:prstGeom>
          <a:noFill/>
        </p:spPr>
        <p:txBody>
          <a:bodyPr wrap="square" rtlCol="0">
            <a:spAutoFit/>
          </a:bodyPr>
          <a:p>
            <a:r>
              <a:rPr lang="en-US" altLang="zh-CN" sz="1200" b="1">
                <a:solidFill>
                  <a:schemeClr val="bg1"/>
                </a:solidFill>
              </a:rPr>
              <a:t>WAL</a:t>
            </a:r>
            <a:endParaRPr lang="en-US" altLang="zh-CN" sz="1200" b="1">
              <a:solidFill>
                <a:schemeClr val="bg1"/>
              </a:solidFill>
            </a:endParaRPr>
          </a:p>
        </p:txBody>
      </p:sp>
      <p:cxnSp>
        <p:nvCxnSpPr>
          <p:cNvPr id="6" name="直接箭头连接符 5"/>
          <p:cNvCxnSpPr/>
          <p:nvPr/>
        </p:nvCxnSpPr>
        <p:spPr>
          <a:xfrm>
            <a:off x="2439035" y="2675255"/>
            <a:ext cx="1625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765425" y="2806700"/>
            <a:ext cx="973455" cy="306705"/>
          </a:xfrm>
          <a:prstGeom prst="rect">
            <a:avLst/>
          </a:prstGeom>
          <a:noFill/>
        </p:spPr>
        <p:txBody>
          <a:bodyPr wrap="square" rtlCol="0">
            <a:spAutoFit/>
          </a:bodyPr>
          <a:p>
            <a:r>
              <a:rPr lang="zh-CN" altLang="en-US" sz="1400" b="1">
                <a:solidFill>
                  <a:srgbClr val="FF0000"/>
                </a:solidFill>
              </a:rPr>
              <a:t>异步模式</a:t>
            </a:r>
            <a:endParaRPr lang="zh-CN" altLang="en-US" sz="1400" b="1">
              <a:solidFill>
                <a:srgbClr val="FF0000"/>
              </a:solidFill>
            </a:endParaRPr>
          </a:p>
        </p:txBody>
      </p:sp>
      <p:grpSp>
        <p:nvGrpSpPr>
          <p:cNvPr id="37" name="组合 36"/>
          <p:cNvGrpSpPr/>
          <p:nvPr/>
        </p:nvGrpSpPr>
        <p:grpSpPr>
          <a:xfrm>
            <a:off x="2217710" y="3392170"/>
            <a:ext cx="1693741" cy="1115060"/>
            <a:chOff x="3421" y="4930"/>
            <a:chExt cx="2768" cy="1756"/>
          </a:xfrm>
        </p:grpSpPr>
        <p:sp>
          <p:nvSpPr>
            <p:cNvPr id="34" name="下箭头 33"/>
            <p:cNvSpPr/>
            <p:nvPr/>
          </p:nvSpPr>
          <p:spPr>
            <a:xfrm>
              <a:off x="4657" y="4930"/>
              <a:ext cx="268" cy="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3421" y="5540"/>
              <a:ext cx="2768" cy="483"/>
            </a:xfrm>
            <a:prstGeom prst="rect">
              <a:avLst/>
            </a:prstGeom>
            <a:noFill/>
          </p:spPr>
          <p:txBody>
            <a:bodyPr wrap="square" rtlCol="0">
              <a:spAutoFit/>
            </a:bodyPr>
            <a:p>
              <a:r>
                <a:rPr lang="en-US" altLang="zh-CN" sz="1400" b="1">
                  <a:solidFill>
                    <a:srgbClr val="00B050"/>
                  </a:solidFill>
                </a:rPr>
                <a:t>catchup</a:t>
              </a:r>
              <a:r>
                <a:rPr lang="zh-CN" altLang="en-US" sz="1400" b="1">
                  <a:solidFill>
                    <a:srgbClr val="00B050"/>
                  </a:solidFill>
                </a:rPr>
                <a:t>到一定</a:t>
              </a:r>
              <a:r>
                <a:rPr lang="en-US" altLang="zh-CN" sz="1400" b="1">
                  <a:solidFill>
                    <a:srgbClr val="00B050"/>
                  </a:solidFill>
                </a:rPr>
                <a:t>lag</a:t>
              </a:r>
              <a:endParaRPr lang="en-US" altLang="zh-CN" sz="1400" b="1">
                <a:solidFill>
                  <a:srgbClr val="00B050"/>
                </a:solidFill>
              </a:endParaRPr>
            </a:p>
          </p:txBody>
        </p:sp>
        <p:sp>
          <p:nvSpPr>
            <p:cNvPr id="36" name="下箭头 35"/>
            <p:cNvSpPr/>
            <p:nvPr/>
          </p:nvSpPr>
          <p:spPr>
            <a:xfrm>
              <a:off x="4647" y="6180"/>
              <a:ext cx="268" cy="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39" name="直接连接符 38"/>
          <p:cNvCxnSpPr/>
          <p:nvPr/>
        </p:nvCxnSpPr>
        <p:spPr>
          <a:xfrm flipV="1">
            <a:off x="6797675" y="2452370"/>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797675" y="4208145"/>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797675" y="3321685"/>
            <a:ext cx="4504690" cy="38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6816090" y="1983740"/>
            <a:ext cx="4394200"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备节点恢复网络正常</a:t>
            </a:r>
            <a:endParaRPr lang="zh-CN" altLang="en-US" sz="1400">
              <a:solidFill>
                <a:schemeClr val="bg1"/>
              </a:solidFill>
            </a:endParaRPr>
          </a:p>
        </p:txBody>
      </p:sp>
      <p:sp>
        <p:nvSpPr>
          <p:cNvPr id="44" name="文本框 43"/>
          <p:cNvSpPr txBox="1"/>
          <p:nvPr/>
        </p:nvSpPr>
        <p:spPr>
          <a:xfrm>
            <a:off x="6816090" y="2811145"/>
            <a:ext cx="4625975"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此后，备节点会对主节点进行</a:t>
            </a:r>
            <a:r>
              <a:rPr lang="en-US" altLang="zh-CN" sz="1400">
                <a:solidFill>
                  <a:schemeClr val="bg1"/>
                </a:solidFill>
              </a:rPr>
              <a:t>catchup</a:t>
            </a:r>
            <a:r>
              <a:rPr lang="zh-CN" altLang="en-US" sz="1400">
                <a:solidFill>
                  <a:schemeClr val="bg1"/>
                </a:solidFill>
              </a:rPr>
              <a:t>的过程</a:t>
            </a:r>
            <a:endParaRPr lang="zh-CN" altLang="en-US" sz="1400">
              <a:solidFill>
                <a:schemeClr val="bg1"/>
              </a:solidFill>
            </a:endParaRPr>
          </a:p>
        </p:txBody>
      </p:sp>
      <p:sp>
        <p:nvSpPr>
          <p:cNvPr id="45" name="文本框 44"/>
          <p:cNvSpPr txBox="1"/>
          <p:nvPr/>
        </p:nvSpPr>
        <p:spPr>
          <a:xfrm>
            <a:off x="6816090" y="3703955"/>
            <a:ext cx="4394200" cy="306705"/>
          </a:xfrm>
          <a:prstGeom prst="rect">
            <a:avLst/>
          </a:prstGeom>
          <a:noFill/>
        </p:spPr>
        <p:txBody>
          <a:bodyPr wrap="square" rtlCol="0">
            <a:spAutoFit/>
          </a:bodyPr>
          <a:p>
            <a:pPr indent="0">
              <a:buFont typeface="Arial" panose="020B0604020202020204" pitchFamily="34" charset="0"/>
              <a:buNone/>
            </a:pPr>
            <a:r>
              <a:rPr lang="en-US" altLang="zh-CN" sz="1400">
                <a:solidFill>
                  <a:schemeClr val="bg1"/>
                </a:solidFill>
              </a:rPr>
              <a:t>        </a:t>
            </a:r>
            <a:r>
              <a:rPr lang="zh-CN" altLang="en-US" sz="1400">
                <a:solidFill>
                  <a:schemeClr val="bg1"/>
                </a:solidFill>
              </a:rPr>
              <a:t> 当</a:t>
            </a:r>
            <a:r>
              <a:rPr lang="en-US" altLang="zh-CN" sz="1400">
                <a:solidFill>
                  <a:schemeClr val="bg1"/>
                </a:solidFill>
              </a:rPr>
              <a:t>catchup</a:t>
            </a:r>
            <a:r>
              <a:rPr lang="zh-CN" altLang="en-US" sz="1400">
                <a:solidFill>
                  <a:schemeClr val="bg1"/>
                </a:solidFill>
              </a:rPr>
              <a:t>到一定</a:t>
            </a:r>
            <a:r>
              <a:rPr lang="en-US" altLang="zh-CN" sz="1400">
                <a:solidFill>
                  <a:schemeClr val="bg1"/>
                </a:solidFill>
              </a:rPr>
              <a:t>lag</a:t>
            </a:r>
            <a:r>
              <a:rPr lang="zh-CN" altLang="en-US" sz="1400">
                <a:solidFill>
                  <a:schemeClr val="bg1"/>
                </a:solidFill>
              </a:rPr>
              <a:t>时， 异步模式转同步模式</a:t>
            </a:r>
            <a:endParaRPr lang="zh-CN" altLang="en-US" sz="1400">
              <a:solidFill>
                <a:schemeClr val="bg1"/>
              </a:solidFill>
            </a:endParaRPr>
          </a:p>
        </p:txBody>
      </p:sp>
      <p:sp>
        <p:nvSpPr>
          <p:cNvPr id="48" name="işḷïḍê"/>
          <p:cNvSpPr txBox="1"/>
          <p:nvPr/>
        </p:nvSpPr>
        <p:spPr>
          <a:xfrm>
            <a:off x="6722745" y="3665855"/>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3</a:t>
            </a:r>
            <a:endParaRPr lang="en-US" altLang="zh-CN" sz="3200" b="1" i="1" dirty="0">
              <a:solidFill>
                <a:schemeClr val="bg1"/>
              </a:solidFill>
            </a:endParaRPr>
          </a:p>
        </p:txBody>
      </p:sp>
      <p:sp>
        <p:nvSpPr>
          <p:cNvPr id="49" name="işḷïḍê"/>
          <p:cNvSpPr txBox="1"/>
          <p:nvPr/>
        </p:nvSpPr>
        <p:spPr>
          <a:xfrm>
            <a:off x="6722745" y="2773045"/>
            <a:ext cx="395605" cy="382270"/>
          </a:xfrm>
          <a:prstGeom prst="rect">
            <a:avLst/>
          </a:prstGeom>
          <a:solidFill>
            <a:schemeClr val="accent4"/>
          </a:solidFill>
        </p:spPr>
        <p:txBody>
          <a:bodyPr wrap="square" lIns="91440" tIns="45720" rIns="91440" bIns="45720" rtlCol="0" anchor="ctr">
            <a:normAutofit fontScale="60000"/>
          </a:bodyPr>
          <a:p>
            <a:pPr algn="ctr"/>
            <a:r>
              <a:rPr lang="en-US" sz="3200" b="1" i="1" dirty="0">
                <a:solidFill>
                  <a:schemeClr val="bg1"/>
                </a:solidFill>
              </a:rPr>
              <a:t>2</a:t>
            </a:r>
            <a:endParaRPr lang="en-US" sz="3200" b="1" i="1" dirty="0">
              <a:solidFill>
                <a:schemeClr val="bg1"/>
              </a:solidFill>
            </a:endParaRPr>
          </a:p>
        </p:txBody>
      </p:sp>
      <p:sp>
        <p:nvSpPr>
          <p:cNvPr id="50" name="işḷïḍê"/>
          <p:cNvSpPr txBox="1"/>
          <p:nvPr/>
        </p:nvSpPr>
        <p:spPr>
          <a:xfrm>
            <a:off x="6722745" y="1908175"/>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1</a:t>
            </a:r>
            <a:endParaRPr lang="zh-CN" altLang="en-US" sz="3200" b="1" i="1" dirty="0">
              <a:solidFill>
                <a:schemeClr val="bg1"/>
              </a:solidFill>
            </a:endParaRPr>
          </a:p>
        </p:txBody>
      </p:sp>
      <p:grpSp>
        <p:nvGrpSpPr>
          <p:cNvPr id="17" name="组合 16"/>
          <p:cNvGrpSpPr/>
          <p:nvPr/>
        </p:nvGrpSpPr>
        <p:grpSpPr>
          <a:xfrm>
            <a:off x="3801745" y="2036445"/>
            <a:ext cx="977900" cy="275590"/>
            <a:chOff x="5921" y="2921"/>
            <a:chExt cx="1540" cy="434"/>
          </a:xfrm>
        </p:grpSpPr>
        <p:sp>
          <p:nvSpPr>
            <p:cNvPr id="20" name="文本框 19"/>
            <p:cNvSpPr txBox="1"/>
            <p:nvPr/>
          </p:nvSpPr>
          <p:spPr>
            <a:xfrm>
              <a:off x="6167" y="2921"/>
              <a:ext cx="1295" cy="434"/>
            </a:xfrm>
            <a:prstGeom prst="rect">
              <a:avLst/>
            </a:prstGeom>
            <a:noFill/>
          </p:spPr>
          <p:txBody>
            <a:bodyPr wrap="square" rtlCol="0">
              <a:spAutoFit/>
            </a:bodyPr>
            <a:p>
              <a:r>
                <a:rPr lang="zh-CN" altLang="en-US" sz="1200" b="1">
                  <a:solidFill>
                    <a:srgbClr val="00B050"/>
                  </a:solidFill>
                </a:rPr>
                <a:t>恢复网络</a:t>
              </a:r>
              <a:endParaRPr lang="zh-CN" altLang="en-US" sz="1200" b="1">
                <a:solidFill>
                  <a:srgbClr val="00B050"/>
                </a:solidFill>
              </a:endParaRPr>
            </a:p>
          </p:txBody>
        </p:sp>
        <p:sp>
          <p:nvSpPr>
            <p:cNvPr id="16" name="checkmark-for-verification_59508"/>
            <p:cNvSpPr>
              <a:spLocks noChangeAspect="1"/>
            </p:cNvSpPr>
            <p:nvPr/>
          </p:nvSpPr>
          <p:spPr bwMode="auto">
            <a:xfrm>
              <a:off x="5921" y="3018"/>
              <a:ext cx="344" cy="304"/>
            </a:xfrm>
            <a:custGeom>
              <a:avLst/>
              <a:gdLst>
                <a:gd name="T0" fmla="*/ 1296 w 1308"/>
                <a:gd name="T1" fmla="*/ 159 h 1157"/>
                <a:gd name="T2" fmla="*/ 1123 w 1308"/>
                <a:gd name="T3" fmla="*/ 7 h 1157"/>
                <a:gd name="T4" fmla="*/ 1103 w 1308"/>
                <a:gd name="T5" fmla="*/ 1 h 1157"/>
                <a:gd name="T6" fmla="*/ 1085 w 1308"/>
                <a:gd name="T7" fmla="*/ 10 h 1157"/>
                <a:gd name="T8" fmla="*/ 458 w 1308"/>
                <a:gd name="T9" fmla="*/ 724 h 1157"/>
                <a:gd name="T10" fmla="*/ 235 w 1308"/>
                <a:gd name="T11" fmla="*/ 429 h 1157"/>
                <a:gd name="T12" fmla="*/ 217 w 1308"/>
                <a:gd name="T13" fmla="*/ 418 h 1157"/>
                <a:gd name="T14" fmla="*/ 197 w 1308"/>
                <a:gd name="T15" fmla="*/ 423 h 1157"/>
                <a:gd name="T16" fmla="*/ 14 w 1308"/>
                <a:gd name="T17" fmla="*/ 562 h 1157"/>
                <a:gd name="T18" fmla="*/ 8 w 1308"/>
                <a:gd name="T19" fmla="*/ 600 h 1157"/>
                <a:gd name="T20" fmla="*/ 421 w 1308"/>
                <a:gd name="T21" fmla="*/ 1146 h 1157"/>
                <a:gd name="T22" fmla="*/ 442 w 1308"/>
                <a:gd name="T23" fmla="*/ 1157 h 1157"/>
                <a:gd name="T24" fmla="*/ 443 w 1308"/>
                <a:gd name="T25" fmla="*/ 1157 h 1157"/>
                <a:gd name="T26" fmla="*/ 463 w 1308"/>
                <a:gd name="T27" fmla="*/ 1148 h 1157"/>
                <a:gd name="T28" fmla="*/ 1298 w 1308"/>
                <a:gd name="T29" fmla="*/ 197 h 1157"/>
                <a:gd name="T30" fmla="*/ 1296 w 1308"/>
                <a:gd name="T31" fmla="*/ 15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8" h="1157">
                  <a:moveTo>
                    <a:pt x="1296" y="159"/>
                  </a:moveTo>
                  <a:lnTo>
                    <a:pt x="1123" y="7"/>
                  </a:lnTo>
                  <a:cubicBezTo>
                    <a:pt x="1117" y="3"/>
                    <a:pt x="1110" y="0"/>
                    <a:pt x="1103" y="1"/>
                  </a:cubicBezTo>
                  <a:cubicBezTo>
                    <a:pt x="1096" y="1"/>
                    <a:pt x="1090" y="5"/>
                    <a:pt x="1085" y="10"/>
                  </a:cubicBezTo>
                  <a:lnTo>
                    <a:pt x="458" y="724"/>
                  </a:lnTo>
                  <a:lnTo>
                    <a:pt x="235" y="429"/>
                  </a:lnTo>
                  <a:cubicBezTo>
                    <a:pt x="230" y="423"/>
                    <a:pt x="224" y="419"/>
                    <a:pt x="217" y="418"/>
                  </a:cubicBezTo>
                  <a:cubicBezTo>
                    <a:pt x="210" y="417"/>
                    <a:pt x="203" y="419"/>
                    <a:pt x="197" y="423"/>
                  </a:cubicBezTo>
                  <a:lnTo>
                    <a:pt x="14" y="562"/>
                  </a:lnTo>
                  <a:cubicBezTo>
                    <a:pt x="2" y="571"/>
                    <a:pt x="0" y="588"/>
                    <a:pt x="8" y="600"/>
                  </a:cubicBezTo>
                  <a:lnTo>
                    <a:pt x="421" y="1146"/>
                  </a:lnTo>
                  <a:cubicBezTo>
                    <a:pt x="426" y="1153"/>
                    <a:pt x="434" y="1156"/>
                    <a:pt x="442" y="1157"/>
                  </a:cubicBezTo>
                  <a:lnTo>
                    <a:pt x="443" y="1157"/>
                  </a:lnTo>
                  <a:cubicBezTo>
                    <a:pt x="450" y="1157"/>
                    <a:pt x="458" y="1153"/>
                    <a:pt x="463" y="1148"/>
                  </a:cubicBezTo>
                  <a:lnTo>
                    <a:pt x="1298" y="197"/>
                  </a:lnTo>
                  <a:cubicBezTo>
                    <a:pt x="1308" y="186"/>
                    <a:pt x="1307" y="169"/>
                    <a:pt x="1296" y="159"/>
                  </a:cubicBezTo>
                  <a:close/>
                </a:path>
              </a:pathLst>
            </a:custGeom>
            <a:solidFill>
              <a:srgbClr val="00B050"/>
            </a:solidFill>
            <a:ln>
              <a:noFill/>
            </a:ln>
          </p:spPr>
        </p:sp>
      </p:grpSp>
      <p:sp>
        <p:nvSpPr>
          <p:cNvPr id="3" name="矩形 2"/>
          <p:cNvSpPr/>
          <p:nvPr/>
        </p:nvSpPr>
        <p:spPr>
          <a:xfrm>
            <a:off x="568960" y="1907540"/>
            <a:ext cx="5217795" cy="128206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nvGrpSpPr>
        <p:grpSpPr>
          <a:xfrm>
            <a:off x="568960" y="4691380"/>
            <a:ext cx="5217160" cy="1418590"/>
            <a:chOff x="896" y="7388"/>
            <a:chExt cx="8216" cy="2234"/>
          </a:xfrm>
        </p:grpSpPr>
        <p:grpSp>
          <p:nvGrpSpPr>
            <p:cNvPr id="38" name="组合 37"/>
            <p:cNvGrpSpPr/>
            <p:nvPr/>
          </p:nvGrpSpPr>
          <p:grpSpPr>
            <a:xfrm>
              <a:off x="1772" y="7791"/>
              <a:ext cx="6911" cy="1346"/>
              <a:chOff x="1691" y="7505"/>
              <a:chExt cx="6911" cy="1346"/>
            </a:xfrm>
          </p:grpSpPr>
          <p:sp>
            <p:nvSpPr>
              <p:cNvPr id="7" name="database_151078"/>
              <p:cNvSpPr>
                <a:spLocks noChangeAspect="1"/>
              </p:cNvSpPr>
              <p:nvPr/>
            </p:nvSpPr>
            <p:spPr bwMode="auto">
              <a:xfrm>
                <a:off x="1691" y="7577"/>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 name="database_151078"/>
              <p:cNvSpPr>
                <a:spLocks noChangeAspect="1"/>
              </p:cNvSpPr>
              <p:nvPr/>
            </p:nvSpPr>
            <p:spPr bwMode="auto">
              <a:xfrm>
                <a:off x="6577" y="7578"/>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0" name="文本框 9"/>
              <p:cNvSpPr txBox="1"/>
              <p:nvPr/>
            </p:nvSpPr>
            <p:spPr>
              <a:xfrm>
                <a:off x="2072" y="7505"/>
                <a:ext cx="1318" cy="434"/>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11" name="文本框 10"/>
              <p:cNvSpPr txBox="1"/>
              <p:nvPr/>
            </p:nvSpPr>
            <p:spPr>
              <a:xfrm>
                <a:off x="6928" y="7536"/>
                <a:ext cx="1318" cy="434"/>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12" name="文本框 11"/>
              <p:cNvSpPr txBox="1"/>
              <p:nvPr/>
            </p:nvSpPr>
            <p:spPr>
              <a:xfrm>
                <a:off x="4667" y="7612"/>
                <a:ext cx="959" cy="434"/>
              </a:xfrm>
              <a:prstGeom prst="rect">
                <a:avLst/>
              </a:prstGeom>
              <a:noFill/>
            </p:spPr>
            <p:txBody>
              <a:bodyPr wrap="square" rtlCol="0">
                <a:spAutoFit/>
              </a:bodyPr>
              <a:p>
                <a:r>
                  <a:rPr lang="en-US" altLang="zh-CN" sz="1200" b="1">
                    <a:solidFill>
                      <a:schemeClr val="bg1"/>
                    </a:solidFill>
                  </a:rPr>
                  <a:t>WAL</a:t>
                </a:r>
                <a:endParaRPr lang="en-US" altLang="zh-CN" sz="1200" b="1">
                  <a:solidFill>
                    <a:schemeClr val="bg1"/>
                  </a:solidFill>
                </a:endParaRPr>
              </a:p>
            </p:txBody>
          </p:sp>
          <p:cxnSp>
            <p:nvCxnSpPr>
              <p:cNvPr id="13" name="直接箭头连接符 12"/>
              <p:cNvCxnSpPr/>
              <p:nvPr/>
            </p:nvCxnSpPr>
            <p:spPr>
              <a:xfrm>
                <a:off x="3775" y="8161"/>
                <a:ext cx="256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289" y="8368"/>
                <a:ext cx="1533" cy="483"/>
              </a:xfrm>
              <a:prstGeom prst="rect">
                <a:avLst/>
              </a:prstGeom>
              <a:noFill/>
            </p:spPr>
            <p:txBody>
              <a:bodyPr wrap="square" rtlCol="0">
                <a:spAutoFit/>
              </a:bodyPr>
              <a:p>
                <a:r>
                  <a:rPr lang="zh-CN" altLang="en-US" sz="1400" b="1">
                    <a:solidFill>
                      <a:srgbClr val="FF0000"/>
                    </a:solidFill>
                  </a:rPr>
                  <a:t>同步模式</a:t>
                </a:r>
                <a:endParaRPr lang="zh-CN" altLang="en-US" sz="1400" b="1">
                  <a:solidFill>
                    <a:srgbClr val="FF0000"/>
                  </a:solidFill>
                </a:endParaRPr>
              </a:p>
            </p:txBody>
          </p:sp>
        </p:grpSp>
        <p:sp>
          <p:nvSpPr>
            <p:cNvPr id="4" name="矩形 3"/>
            <p:cNvSpPr/>
            <p:nvPr/>
          </p:nvSpPr>
          <p:spPr>
            <a:xfrm>
              <a:off x="896" y="7388"/>
              <a:ext cx="8217" cy="223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a:solidFill>
                  <a:schemeClr val="bg1"/>
                </a:solidFill>
                <a:sym typeface="+mn-ea"/>
              </a:rPr>
              <a:t>案例分享</a:t>
            </a:r>
            <a:endParaRPr lang="zh-CN" altLang="en-US" sz="3200" b="1">
              <a:solidFill>
                <a:schemeClr val="bg1"/>
              </a:solidFill>
              <a:latin typeface="+mj-lt"/>
              <a:cs typeface="+mj-lt"/>
              <a:sym typeface="+mn-ea"/>
            </a:endParaRPr>
          </a:p>
        </p:txBody>
      </p:sp>
      <p:grpSp>
        <p:nvGrpSpPr>
          <p:cNvPr id="10" name="组合 9"/>
          <p:cNvGrpSpPr/>
          <p:nvPr/>
        </p:nvGrpSpPr>
        <p:grpSpPr>
          <a:xfrm>
            <a:off x="2588260" y="2044700"/>
            <a:ext cx="6683375" cy="2640965"/>
            <a:chOff x="1441" y="2930"/>
            <a:chExt cx="10525" cy="4159"/>
          </a:xfrm>
        </p:grpSpPr>
        <p:sp>
          <p:nvSpPr>
            <p:cNvPr id="2" name="文本框 1"/>
            <p:cNvSpPr txBox="1"/>
            <p:nvPr/>
          </p:nvSpPr>
          <p:spPr>
            <a:xfrm>
              <a:off x="1595" y="3892"/>
              <a:ext cx="10371" cy="3197"/>
            </a:xfrm>
            <a:prstGeom prst="rect">
              <a:avLst/>
            </a:prstGeom>
            <a:noFill/>
          </p:spPr>
          <p:txBody>
            <a:bodyPr wrap="square" rtlCol="0">
              <a:spAutoFit/>
            </a:bodyPr>
            <a:p>
              <a:endParaRPr lang="zh-CN" altLang="en-US"/>
            </a:p>
            <a:p>
              <a:r>
                <a:rPr lang="zh-CN">
                  <a:solidFill>
                    <a:schemeClr val="bg1"/>
                  </a:solidFill>
                </a:rPr>
                <a:t>某项目场景中，一主两备（一同步和一潜在），在依次拔主节点网线操作测试时，三个节点能够轮训的进行</a:t>
              </a:r>
              <a:r>
                <a:rPr lang="en-US" altLang="zh-CN">
                  <a:solidFill>
                    <a:schemeClr val="bg1"/>
                  </a:solidFill>
                </a:rPr>
                <a:t>promote</a:t>
              </a:r>
              <a:r>
                <a:rPr lang="zh-CN" altLang="en-US">
                  <a:solidFill>
                    <a:schemeClr val="bg1"/>
                  </a:solidFill>
                </a:rPr>
                <a:t>。</a:t>
              </a:r>
              <a:endParaRPr lang="en-US" altLang="zh-CN">
                <a:solidFill>
                  <a:schemeClr val="bg1"/>
                </a:solidFill>
              </a:endParaRPr>
            </a:p>
            <a:p>
              <a:endParaRPr lang="zh-CN" altLang="en-US"/>
            </a:p>
            <a:p>
              <a:endParaRPr lang="en-US" altLang="zh-CN"/>
            </a:p>
            <a:p>
              <a:endParaRPr lang="en-US" altLang="zh-CN"/>
            </a:p>
            <a:p>
              <a:endParaRPr lang="zh-CN"/>
            </a:p>
          </p:txBody>
        </p:sp>
        <p:cxnSp>
          <p:nvCxnSpPr>
            <p:cNvPr id="38" name="直接连接符 37"/>
            <p:cNvCxnSpPr/>
            <p:nvPr/>
          </p:nvCxnSpPr>
          <p:spPr>
            <a:xfrm flipV="1">
              <a:off x="1441" y="3665"/>
              <a:ext cx="4213" cy="23"/>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 name="card-check_91847"/>
            <p:cNvSpPr>
              <a:spLocks noChangeAspect="1"/>
            </p:cNvSpPr>
            <p:nvPr/>
          </p:nvSpPr>
          <p:spPr bwMode="auto">
            <a:xfrm>
              <a:off x="1595" y="2998"/>
              <a:ext cx="833" cy="488"/>
            </a:xfrm>
            <a:custGeom>
              <a:avLst/>
              <a:gdLst>
                <a:gd name="connsiteX0" fmla="*/ 509601 w 608297"/>
                <a:gd name="connsiteY0" fmla="*/ 182834 h 355861"/>
                <a:gd name="connsiteX1" fmla="*/ 502726 w 608297"/>
                <a:gd name="connsiteY1" fmla="*/ 190422 h 355861"/>
                <a:gd name="connsiteX2" fmla="*/ 495127 w 608297"/>
                <a:gd name="connsiteY2" fmla="*/ 197408 h 355861"/>
                <a:gd name="connsiteX3" fmla="*/ 564603 w 608297"/>
                <a:gd name="connsiteY3" fmla="*/ 266783 h 355861"/>
                <a:gd name="connsiteX4" fmla="*/ 579077 w 608297"/>
                <a:gd name="connsiteY4" fmla="*/ 252210 h 355861"/>
                <a:gd name="connsiteX5" fmla="*/ 77802 w 608297"/>
                <a:gd name="connsiteY5" fmla="*/ 119230 h 355861"/>
                <a:gd name="connsiteX6" fmla="*/ 24125 w 608297"/>
                <a:gd name="connsiteY6" fmla="*/ 172819 h 355861"/>
                <a:gd name="connsiteX7" fmla="*/ 24125 w 608297"/>
                <a:gd name="connsiteY7" fmla="*/ 218579 h 355861"/>
                <a:gd name="connsiteX8" fmla="*/ 103012 w 608297"/>
                <a:gd name="connsiteY8" fmla="*/ 139823 h 355861"/>
                <a:gd name="connsiteX9" fmla="*/ 77802 w 608297"/>
                <a:gd name="connsiteY9" fmla="*/ 119230 h 355861"/>
                <a:gd name="connsiteX10" fmla="*/ 24125 w 608297"/>
                <a:gd name="connsiteY10" fmla="*/ 46736 h 355861"/>
                <a:gd name="connsiteX11" fmla="*/ 24125 w 608297"/>
                <a:gd name="connsiteY11" fmla="*/ 138739 h 355861"/>
                <a:gd name="connsiteX12" fmla="*/ 68635 w 608297"/>
                <a:gd name="connsiteY12" fmla="*/ 94423 h 355861"/>
                <a:gd name="connsiteX13" fmla="*/ 68152 w 608297"/>
                <a:gd name="connsiteY13" fmla="*/ 87800 h 355861"/>
                <a:gd name="connsiteX14" fmla="*/ 68152 w 608297"/>
                <a:gd name="connsiteY14" fmla="*/ 46736 h 355861"/>
                <a:gd name="connsiteX15" fmla="*/ 423747 w 608297"/>
                <a:gd name="connsiteY15" fmla="*/ 36835 h 355861"/>
                <a:gd name="connsiteX16" fmla="*/ 435812 w 608297"/>
                <a:gd name="connsiteY16" fmla="*/ 48880 h 355861"/>
                <a:gd name="connsiteX17" fmla="*/ 423747 w 608297"/>
                <a:gd name="connsiteY17" fmla="*/ 60926 h 355861"/>
                <a:gd name="connsiteX18" fmla="*/ 373076 w 608297"/>
                <a:gd name="connsiteY18" fmla="*/ 111515 h 355861"/>
                <a:gd name="connsiteX19" fmla="*/ 361011 w 608297"/>
                <a:gd name="connsiteY19" fmla="*/ 123560 h 355861"/>
                <a:gd name="connsiteX20" fmla="*/ 348946 w 608297"/>
                <a:gd name="connsiteY20" fmla="*/ 111515 h 355861"/>
                <a:gd name="connsiteX21" fmla="*/ 423747 w 608297"/>
                <a:gd name="connsiteY21" fmla="*/ 36835 h 355861"/>
                <a:gd name="connsiteX22" fmla="*/ 423721 w 608297"/>
                <a:gd name="connsiteY22" fmla="*/ 24089 h 355861"/>
                <a:gd name="connsiteX23" fmla="*/ 361723 w 608297"/>
                <a:gd name="connsiteY23" fmla="*/ 49744 h 355861"/>
                <a:gd name="connsiteX24" fmla="*/ 361723 w 608297"/>
                <a:gd name="connsiteY24" fmla="*/ 173439 h 355861"/>
                <a:gd name="connsiteX25" fmla="*/ 423721 w 608297"/>
                <a:gd name="connsiteY25" fmla="*/ 199094 h 355861"/>
                <a:gd name="connsiteX26" fmla="*/ 472813 w 608297"/>
                <a:gd name="connsiteY26" fmla="*/ 184038 h 355861"/>
                <a:gd name="connsiteX27" fmla="*/ 496213 w 608297"/>
                <a:gd name="connsiteY27" fmla="*/ 160672 h 355861"/>
                <a:gd name="connsiteX28" fmla="*/ 511290 w 608297"/>
                <a:gd name="connsiteY28" fmla="*/ 111531 h 355861"/>
                <a:gd name="connsiteX29" fmla="*/ 485598 w 608297"/>
                <a:gd name="connsiteY29" fmla="*/ 49744 h 355861"/>
                <a:gd name="connsiteX30" fmla="*/ 423721 w 608297"/>
                <a:gd name="connsiteY30" fmla="*/ 24089 h 355861"/>
                <a:gd name="connsiteX31" fmla="*/ 12062 w 608297"/>
                <a:gd name="connsiteY31" fmla="*/ 22651 h 355861"/>
                <a:gd name="connsiteX32" fmla="*/ 80215 w 608297"/>
                <a:gd name="connsiteY32" fmla="*/ 22651 h 355861"/>
                <a:gd name="connsiteX33" fmla="*/ 92277 w 608297"/>
                <a:gd name="connsiteY33" fmla="*/ 34694 h 355861"/>
                <a:gd name="connsiteX34" fmla="*/ 92277 w 608297"/>
                <a:gd name="connsiteY34" fmla="*/ 87800 h 355861"/>
                <a:gd name="connsiteX35" fmla="*/ 124483 w 608297"/>
                <a:gd name="connsiteY35" fmla="*/ 119953 h 355861"/>
                <a:gd name="connsiteX36" fmla="*/ 125448 w 608297"/>
                <a:gd name="connsiteY36" fmla="*/ 119953 h 355861"/>
                <a:gd name="connsiteX37" fmla="*/ 157534 w 608297"/>
                <a:gd name="connsiteY37" fmla="*/ 87800 h 355861"/>
                <a:gd name="connsiteX38" fmla="*/ 157534 w 608297"/>
                <a:gd name="connsiteY38" fmla="*/ 34694 h 355861"/>
                <a:gd name="connsiteX39" fmla="*/ 169596 w 608297"/>
                <a:gd name="connsiteY39" fmla="*/ 22651 h 355861"/>
                <a:gd name="connsiteX40" fmla="*/ 300473 w 608297"/>
                <a:gd name="connsiteY40" fmla="*/ 22651 h 355861"/>
                <a:gd name="connsiteX41" fmla="*/ 312535 w 608297"/>
                <a:gd name="connsiteY41" fmla="*/ 34694 h 355861"/>
                <a:gd name="connsiteX42" fmla="*/ 300473 w 608297"/>
                <a:gd name="connsiteY42" fmla="*/ 46736 h 355861"/>
                <a:gd name="connsiteX43" fmla="*/ 181659 w 608297"/>
                <a:gd name="connsiteY43" fmla="*/ 46736 h 355861"/>
                <a:gd name="connsiteX44" fmla="*/ 181659 w 608297"/>
                <a:gd name="connsiteY44" fmla="*/ 87800 h 355861"/>
                <a:gd name="connsiteX45" fmla="*/ 133409 w 608297"/>
                <a:gd name="connsiteY45" fmla="*/ 143435 h 355861"/>
                <a:gd name="connsiteX46" fmla="*/ 24125 w 608297"/>
                <a:gd name="connsiteY46" fmla="*/ 252538 h 355861"/>
                <a:gd name="connsiteX47" fmla="*/ 24125 w 608297"/>
                <a:gd name="connsiteY47" fmla="*/ 299022 h 355861"/>
                <a:gd name="connsiteX48" fmla="*/ 24125 w 608297"/>
                <a:gd name="connsiteY48" fmla="*/ 299744 h 355861"/>
                <a:gd name="connsiteX49" fmla="*/ 188172 w 608297"/>
                <a:gd name="connsiteY49" fmla="*/ 135969 h 355861"/>
                <a:gd name="connsiteX50" fmla="*/ 205180 w 608297"/>
                <a:gd name="connsiteY50" fmla="*/ 135969 h 355861"/>
                <a:gd name="connsiteX51" fmla="*/ 205180 w 608297"/>
                <a:gd name="connsiteY51" fmla="*/ 153069 h 355861"/>
                <a:gd name="connsiteX52" fmla="*/ 34740 w 608297"/>
                <a:gd name="connsiteY52" fmla="*/ 323106 h 355861"/>
                <a:gd name="connsiteX53" fmla="*/ 56814 w 608297"/>
                <a:gd name="connsiteY53" fmla="*/ 331777 h 355861"/>
                <a:gd name="connsiteX54" fmla="*/ 73339 w 608297"/>
                <a:gd name="connsiteY54" fmla="*/ 331777 h 355861"/>
                <a:gd name="connsiteX55" fmla="*/ 154880 w 608297"/>
                <a:gd name="connsiteY55" fmla="*/ 250491 h 355861"/>
                <a:gd name="connsiteX56" fmla="*/ 171888 w 608297"/>
                <a:gd name="connsiteY56" fmla="*/ 250491 h 355861"/>
                <a:gd name="connsiteX57" fmla="*/ 171888 w 608297"/>
                <a:gd name="connsiteY57" fmla="*/ 267471 h 355861"/>
                <a:gd name="connsiteX58" fmla="*/ 107475 w 608297"/>
                <a:gd name="connsiteY58" fmla="*/ 331777 h 355861"/>
                <a:gd name="connsiteX59" fmla="*/ 154760 w 608297"/>
                <a:gd name="connsiteY59" fmla="*/ 331777 h 355861"/>
                <a:gd name="connsiteX60" fmla="*/ 198667 w 608297"/>
                <a:gd name="connsiteY60" fmla="*/ 287822 h 355861"/>
                <a:gd name="connsiteX61" fmla="*/ 215795 w 608297"/>
                <a:gd name="connsiteY61" fmla="*/ 287822 h 355861"/>
                <a:gd name="connsiteX62" fmla="*/ 215795 w 608297"/>
                <a:gd name="connsiteY62" fmla="*/ 304922 h 355861"/>
                <a:gd name="connsiteX63" fmla="*/ 188896 w 608297"/>
                <a:gd name="connsiteY63" fmla="*/ 331777 h 355861"/>
                <a:gd name="connsiteX64" fmla="*/ 230149 w 608297"/>
                <a:gd name="connsiteY64" fmla="*/ 331777 h 355861"/>
                <a:gd name="connsiteX65" fmla="*/ 230149 w 608297"/>
                <a:gd name="connsiteY65" fmla="*/ 79973 h 355861"/>
                <a:gd name="connsiteX66" fmla="*/ 242212 w 608297"/>
                <a:gd name="connsiteY66" fmla="*/ 67930 h 355861"/>
                <a:gd name="connsiteX67" fmla="*/ 254274 w 608297"/>
                <a:gd name="connsiteY67" fmla="*/ 79973 h 355861"/>
                <a:gd name="connsiteX68" fmla="*/ 254274 w 608297"/>
                <a:gd name="connsiteY68" fmla="*/ 331777 h 355861"/>
                <a:gd name="connsiteX69" fmla="*/ 378999 w 608297"/>
                <a:gd name="connsiteY69" fmla="*/ 331777 h 355861"/>
                <a:gd name="connsiteX70" fmla="*/ 411687 w 608297"/>
                <a:gd name="connsiteY70" fmla="*/ 299022 h 355861"/>
                <a:gd name="connsiteX71" fmla="*/ 411687 w 608297"/>
                <a:gd name="connsiteY71" fmla="*/ 257476 h 355861"/>
                <a:gd name="connsiteX72" fmla="*/ 423750 w 608297"/>
                <a:gd name="connsiteY72" fmla="*/ 245433 h 355861"/>
                <a:gd name="connsiteX73" fmla="*/ 435812 w 608297"/>
                <a:gd name="connsiteY73" fmla="*/ 257476 h 355861"/>
                <a:gd name="connsiteX74" fmla="*/ 435812 w 608297"/>
                <a:gd name="connsiteY74" fmla="*/ 299022 h 355861"/>
                <a:gd name="connsiteX75" fmla="*/ 378999 w 608297"/>
                <a:gd name="connsiteY75" fmla="*/ 355861 h 355861"/>
                <a:gd name="connsiteX76" fmla="*/ 56814 w 608297"/>
                <a:gd name="connsiteY76" fmla="*/ 355861 h 355861"/>
                <a:gd name="connsiteX77" fmla="*/ 0 w 608297"/>
                <a:gd name="connsiteY77" fmla="*/ 299022 h 355861"/>
                <a:gd name="connsiteX78" fmla="*/ 0 w 608297"/>
                <a:gd name="connsiteY78" fmla="*/ 34694 h 355861"/>
                <a:gd name="connsiteX79" fmla="*/ 12062 w 608297"/>
                <a:gd name="connsiteY79" fmla="*/ 22651 h 355861"/>
                <a:gd name="connsiteX80" fmla="*/ 423721 w 608297"/>
                <a:gd name="connsiteY80" fmla="*/ 0 h 355861"/>
                <a:gd name="connsiteX81" fmla="*/ 502726 w 608297"/>
                <a:gd name="connsiteY81" fmla="*/ 32641 h 355861"/>
                <a:gd name="connsiteX82" fmla="*/ 523231 w 608297"/>
                <a:gd name="connsiteY82" fmla="*/ 162358 h 355861"/>
                <a:gd name="connsiteX83" fmla="*/ 604769 w 608297"/>
                <a:gd name="connsiteY83" fmla="*/ 243779 h 355861"/>
                <a:gd name="connsiteX84" fmla="*/ 604769 w 608297"/>
                <a:gd name="connsiteY84" fmla="*/ 260761 h 355861"/>
                <a:gd name="connsiteX85" fmla="*/ 573046 w 608297"/>
                <a:gd name="connsiteY85" fmla="*/ 292317 h 355861"/>
                <a:gd name="connsiteX86" fmla="*/ 564603 w 608297"/>
                <a:gd name="connsiteY86" fmla="*/ 295810 h 355861"/>
                <a:gd name="connsiteX87" fmla="*/ 556039 w 608297"/>
                <a:gd name="connsiteY87" fmla="*/ 292317 h 355861"/>
                <a:gd name="connsiteX88" fmla="*/ 474501 w 608297"/>
                <a:gd name="connsiteY88" fmla="*/ 210897 h 355861"/>
                <a:gd name="connsiteX89" fmla="*/ 423721 w 608297"/>
                <a:gd name="connsiteY89" fmla="*/ 223183 h 355861"/>
                <a:gd name="connsiteX90" fmla="*/ 344716 w 608297"/>
                <a:gd name="connsiteY90" fmla="*/ 190422 h 355861"/>
                <a:gd name="connsiteX91" fmla="*/ 344716 w 608297"/>
                <a:gd name="connsiteY91" fmla="*/ 32641 h 355861"/>
                <a:gd name="connsiteX92" fmla="*/ 423721 w 608297"/>
                <a:gd name="connsiteY92" fmla="*/ 0 h 35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8297" h="355861">
                  <a:moveTo>
                    <a:pt x="509601" y="182834"/>
                  </a:moveTo>
                  <a:cubicBezTo>
                    <a:pt x="507430" y="185484"/>
                    <a:pt x="505138" y="188013"/>
                    <a:pt x="502726" y="190422"/>
                  </a:cubicBezTo>
                  <a:cubicBezTo>
                    <a:pt x="500314" y="192951"/>
                    <a:pt x="497660" y="195240"/>
                    <a:pt x="495127" y="197408"/>
                  </a:cubicBezTo>
                  <a:lnTo>
                    <a:pt x="564603" y="266783"/>
                  </a:lnTo>
                  <a:lnTo>
                    <a:pt x="579077" y="252210"/>
                  </a:lnTo>
                  <a:close/>
                  <a:moveTo>
                    <a:pt x="77802" y="119230"/>
                  </a:moveTo>
                  <a:lnTo>
                    <a:pt x="24125" y="172819"/>
                  </a:lnTo>
                  <a:lnTo>
                    <a:pt x="24125" y="218579"/>
                  </a:lnTo>
                  <a:lnTo>
                    <a:pt x="103012" y="139823"/>
                  </a:lnTo>
                  <a:cubicBezTo>
                    <a:pt x="92759" y="135487"/>
                    <a:pt x="83954" y="128262"/>
                    <a:pt x="77802" y="119230"/>
                  </a:cubicBezTo>
                  <a:close/>
                  <a:moveTo>
                    <a:pt x="24125" y="46736"/>
                  </a:moveTo>
                  <a:lnTo>
                    <a:pt x="24125" y="138739"/>
                  </a:lnTo>
                  <a:lnTo>
                    <a:pt x="68635" y="94423"/>
                  </a:lnTo>
                  <a:cubicBezTo>
                    <a:pt x="68393" y="92256"/>
                    <a:pt x="68152" y="90088"/>
                    <a:pt x="68152" y="87800"/>
                  </a:cubicBezTo>
                  <a:lnTo>
                    <a:pt x="68152" y="46736"/>
                  </a:lnTo>
                  <a:close/>
                  <a:moveTo>
                    <a:pt x="423747" y="36835"/>
                  </a:moveTo>
                  <a:cubicBezTo>
                    <a:pt x="430383" y="36835"/>
                    <a:pt x="435812" y="42256"/>
                    <a:pt x="435812" y="48880"/>
                  </a:cubicBezTo>
                  <a:cubicBezTo>
                    <a:pt x="435812" y="55505"/>
                    <a:pt x="430383" y="60926"/>
                    <a:pt x="423747" y="60926"/>
                  </a:cubicBezTo>
                  <a:cubicBezTo>
                    <a:pt x="395757" y="60926"/>
                    <a:pt x="373076" y="83691"/>
                    <a:pt x="373076" y="111515"/>
                  </a:cubicBezTo>
                  <a:cubicBezTo>
                    <a:pt x="373076" y="118260"/>
                    <a:pt x="367646" y="123560"/>
                    <a:pt x="361011" y="123560"/>
                  </a:cubicBezTo>
                  <a:cubicBezTo>
                    <a:pt x="354255" y="123560"/>
                    <a:pt x="348946" y="118260"/>
                    <a:pt x="348946" y="111515"/>
                  </a:cubicBezTo>
                  <a:cubicBezTo>
                    <a:pt x="348946" y="70321"/>
                    <a:pt x="382486" y="36835"/>
                    <a:pt x="423747" y="36835"/>
                  </a:cubicBezTo>
                  <a:close/>
                  <a:moveTo>
                    <a:pt x="423721" y="24089"/>
                  </a:moveTo>
                  <a:cubicBezTo>
                    <a:pt x="400321" y="24089"/>
                    <a:pt x="378248" y="33243"/>
                    <a:pt x="361723" y="49744"/>
                  </a:cubicBezTo>
                  <a:cubicBezTo>
                    <a:pt x="327588" y="83829"/>
                    <a:pt x="327588" y="139354"/>
                    <a:pt x="361723" y="173439"/>
                  </a:cubicBezTo>
                  <a:cubicBezTo>
                    <a:pt x="378248" y="189940"/>
                    <a:pt x="400321" y="199094"/>
                    <a:pt x="423721" y="199094"/>
                  </a:cubicBezTo>
                  <a:cubicBezTo>
                    <a:pt x="441452" y="199094"/>
                    <a:pt x="458459" y="193794"/>
                    <a:pt x="472813" y="184038"/>
                  </a:cubicBezTo>
                  <a:lnTo>
                    <a:pt x="496213" y="160672"/>
                  </a:lnTo>
                  <a:cubicBezTo>
                    <a:pt x="505983" y="146219"/>
                    <a:pt x="511290" y="129357"/>
                    <a:pt x="511290" y="111531"/>
                  </a:cubicBezTo>
                  <a:cubicBezTo>
                    <a:pt x="511290" y="88165"/>
                    <a:pt x="502244" y="66244"/>
                    <a:pt x="485598" y="49744"/>
                  </a:cubicBezTo>
                  <a:cubicBezTo>
                    <a:pt x="469074" y="33243"/>
                    <a:pt x="447121" y="24089"/>
                    <a:pt x="423721" y="24089"/>
                  </a:cubicBezTo>
                  <a:close/>
                  <a:moveTo>
                    <a:pt x="12062" y="22651"/>
                  </a:moveTo>
                  <a:lnTo>
                    <a:pt x="80215" y="22651"/>
                  </a:lnTo>
                  <a:cubicBezTo>
                    <a:pt x="86969" y="22651"/>
                    <a:pt x="92277" y="28070"/>
                    <a:pt x="92277" y="34694"/>
                  </a:cubicBezTo>
                  <a:lnTo>
                    <a:pt x="92277" y="87800"/>
                  </a:lnTo>
                  <a:cubicBezTo>
                    <a:pt x="92277" y="105502"/>
                    <a:pt x="106752" y="119953"/>
                    <a:pt x="124483" y="119953"/>
                  </a:cubicBezTo>
                  <a:lnTo>
                    <a:pt x="125448" y="119953"/>
                  </a:lnTo>
                  <a:cubicBezTo>
                    <a:pt x="143180" y="119953"/>
                    <a:pt x="157534" y="105502"/>
                    <a:pt x="157534" y="87800"/>
                  </a:cubicBezTo>
                  <a:lnTo>
                    <a:pt x="157534" y="34694"/>
                  </a:lnTo>
                  <a:cubicBezTo>
                    <a:pt x="157534" y="28070"/>
                    <a:pt x="162962" y="22651"/>
                    <a:pt x="169596" y="22651"/>
                  </a:cubicBezTo>
                  <a:lnTo>
                    <a:pt x="300473" y="22651"/>
                  </a:lnTo>
                  <a:cubicBezTo>
                    <a:pt x="307107" y="22651"/>
                    <a:pt x="312535" y="28070"/>
                    <a:pt x="312535" y="34694"/>
                  </a:cubicBezTo>
                  <a:cubicBezTo>
                    <a:pt x="312535" y="41317"/>
                    <a:pt x="307107" y="46736"/>
                    <a:pt x="300473" y="46736"/>
                  </a:cubicBezTo>
                  <a:lnTo>
                    <a:pt x="181659" y="46736"/>
                  </a:lnTo>
                  <a:lnTo>
                    <a:pt x="181659" y="87800"/>
                  </a:lnTo>
                  <a:cubicBezTo>
                    <a:pt x="181659" y="116099"/>
                    <a:pt x="160670" y="139582"/>
                    <a:pt x="133409" y="143435"/>
                  </a:cubicBezTo>
                  <a:lnTo>
                    <a:pt x="24125" y="252538"/>
                  </a:lnTo>
                  <a:lnTo>
                    <a:pt x="24125" y="299022"/>
                  </a:lnTo>
                  <a:cubicBezTo>
                    <a:pt x="24125" y="299262"/>
                    <a:pt x="24125" y="299503"/>
                    <a:pt x="24125" y="299744"/>
                  </a:cubicBezTo>
                  <a:lnTo>
                    <a:pt x="188172" y="135969"/>
                  </a:lnTo>
                  <a:cubicBezTo>
                    <a:pt x="192877" y="131273"/>
                    <a:pt x="200476" y="131273"/>
                    <a:pt x="205180" y="135969"/>
                  </a:cubicBezTo>
                  <a:cubicBezTo>
                    <a:pt x="209885" y="140666"/>
                    <a:pt x="209885" y="148252"/>
                    <a:pt x="205180" y="153069"/>
                  </a:cubicBezTo>
                  <a:lnTo>
                    <a:pt x="34740" y="323106"/>
                  </a:lnTo>
                  <a:cubicBezTo>
                    <a:pt x="40650" y="328525"/>
                    <a:pt x="48370" y="331777"/>
                    <a:pt x="56814" y="331777"/>
                  </a:cubicBezTo>
                  <a:lnTo>
                    <a:pt x="73339" y="331777"/>
                  </a:lnTo>
                  <a:lnTo>
                    <a:pt x="154880" y="250491"/>
                  </a:lnTo>
                  <a:cubicBezTo>
                    <a:pt x="159585" y="245795"/>
                    <a:pt x="167184" y="245795"/>
                    <a:pt x="171888" y="250491"/>
                  </a:cubicBezTo>
                  <a:cubicBezTo>
                    <a:pt x="176593" y="255188"/>
                    <a:pt x="176593" y="262774"/>
                    <a:pt x="171888" y="267471"/>
                  </a:cubicBezTo>
                  <a:lnTo>
                    <a:pt x="107475" y="331777"/>
                  </a:lnTo>
                  <a:lnTo>
                    <a:pt x="154760" y="331777"/>
                  </a:lnTo>
                  <a:lnTo>
                    <a:pt x="198667" y="287822"/>
                  </a:lnTo>
                  <a:cubicBezTo>
                    <a:pt x="203371" y="283126"/>
                    <a:pt x="211091" y="283126"/>
                    <a:pt x="215795" y="287822"/>
                  </a:cubicBezTo>
                  <a:cubicBezTo>
                    <a:pt x="220499" y="292519"/>
                    <a:pt x="220499" y="300105"/>
                    <a:pt x="215795" y="304922"/>
                  </a:cubicBezTo>
                  <a:lnTo>
                    <a:pt x="188896" y="331777"/>
                  </a:lnTo>
                  <a:lnTo>
                    <a:pt x="230149" y="331777"/>
                  </a:lnTo>
                  <a:lnTo>
                    <a:pt x="230149" y="79973"/>
                  </a:lnTo>
                  <a:cubicBezTo>
                    <a:pt x="230149" y="73349"/>
                    <a:pt x="235457" y="67930"/>
                    <a:pt x="242212" y="67930"/>
                  </a:cubicBezTo>
                  <a:cubicBezTo>
                    <a:pt x="248846" y="67930"/>
                    <a:pt x="254274" y="73349"/>
                    <a:pt x="254274" y="79973"/>
                  </a:cubicBezTo>
                  <a:lnTo>
                    <a:pt x="254274" y="331777"/>
                  </a:lnTo>
                  <a:lnTo>
                    <a:pt x="378999" y="331777"/>
                  </a:lnTo>
                  <a:cubicBezTo>
                    <a:pt x="396971" y="331777"/>
                    <a:pt x="411687" y="317085"/>
                    <a:pt x="411687" y="299022"/>
                  </a:cubicBezTo>
                  <a:lnTo>
                    <a:pt x="411687" y="257476"/>
                  </a:lnTo>
                  <a:cubicBezTo>
                    <a:pt x="411687" y="250853"/>
                    <a:pt x="417115" y="245433"/>
                    <a:pt x="423750" y="245433"/>
                  </a:cubicBezTo>
                  <a:cubicBezTo>
                    <a:pt x="430384" y="245433"/>
                    <a:pt x="435812" y="250853"/>
                    <a:pt x="435812" y="257476"/>
                  </a:cubicBezTo>
                  <a:lnTo>
                    <a:pt x="435812" y="299022"/>
                  </a:lnTo>
                  <a:cubicBezTo>
                    <a:pt x="435812" y="330332"/>
                    <a:pt x="410240" y="355861"/>
                    <a:pt x="378999" y="355861"/>
                  </a:cubicBezTo>
                  <a:lnTo>
                    <a:pt x="56814" y="355861"/>
                  </a:lnTo>
                  <a:cubicBezTo>
                    <a:pt x="25452" y="355861"/>
                    <a:pt x="0" y="330332"/>
                    <a:pt x="0" y="299022"/>
                  </a:cubicBezTo>
                  <a:lnTo>
                    <a:pt x="0" y="34694"/>
                  </a:lnTo>
                  <a:cubicBezTo>
                    <a:pt x="0" y="28070"/>
                    <a:pt x="5428" y="22651"/>
                    <a:pt x="12062" y="22651"/>
                  </a:cubicBezTo>
                  <a:close/>
                  <a:moveTo>
                    <a:pt x="423721" y="0"/>
                  </a:moveTo>
                  <a:cubicBezTo>
                    <a:pt x="453514" y="0"/>
                    <a:pt x="481618" y="11562"/>
                    <a:pt x="502726" y="32641"/>
                  </a:cubicBezTo>
                  <a:cubicBezTo>
                    <a:pt x="537826" y="67690"/>
                    <a:pt x="544581" y="120444"/>
                    <a:pt x="523231" y="162358"/>
                  </a:cubicBezTo>
                  <a:lnTo>
                    <a:pt x="604769" y="243779"/>
                  </a:lnTo>
                  <a:cubicBezTo>
                    <a:pt x="609473" y="248476"/>
                    <a:pt x="609473" y="256064"/>
                    <a:pt x="604769" y="260761"/>
                  </a:cubicBezTo>
                  <a:lnTo>
                    <a:pt x="573046" y="292317"/>
                  </a:lnTo>
                  <a:cubicBezTo>
                    <a:pt x="570755" y="294726"/>
                    <a:pt x="567619" y="295810"/>
                    <a:pt x="564603" y="295810"/>
                  </a:cubicBezTo>
                  <a:cubicBezTo>
                    <a:pt x="561467" y="295810"/>
                    <a:pt x="558452" y="294726"/>
                    <a:pt x="556039" y="292317"/>
                  </a:cubicBezTo>
                  <a:lnTo>
                    <a:pt x="474501" y="210897"/>
                  </a:lnTo>
                  <a:cubicBezTo>
                    <a:pt x="458942" y="218847"/>
                    <a:pt x="441693" y="223183"/>
                    <a:pt x="423721" y="223183"/>
                  </a:cubicBezTo>
                  <a:cubicBezTo>
                    <a:pt x="393808" y="223183"/>
                    <a:pt x="365824" y="211500"/>
                    <a:pt x="344716" y="190422"/>
                  </a:cubicBezTo>
                  <a:cubicBezTo>
                    <a:pt x="301173" y="146942"/>
                    <a:pt x="301173" y="76241"/>
                    <a:pt x="344716" y="32641"/>
                  </a:cubicBezTo>
                  <a:cubicBezTo>
                    <a:pt x="365824" y="11562"/>
                    <a:pt x="393808" y="0"/>
                    <a:pt x="423721" y="0"/>
                  </a:cubicBezTo>
                  <a:close/>
                </a:path>
              </a:pathLst>
            </a:custGeom>
            <a:solidFill>
              <a:schemeClr val="accent1"/>
            </a:solidFill>
            <a:ln>
              <a:noFill/>
            </a:ln>
          </p:spPr>
        </p:sp>
        <p:sp>
          <p:nvSpPr>
            <p:cNvPr id="7" name="文本框 6"/>
            <p:cNvSpPr txBox="1"/>
            <p:nvPr/>
          </p:nvSpPr>
          <p:spPr>
            <a:xfrm>
              <a:off x="2426" y="2930"/>
              <a:ext cx="1920" cy="580"/>
            </a:xfrm>
            <a:prstGeom prst="rect">
              <a:avLst/>
            </a:prstGeom>
            <a:noFill/>
          </p:spPr>
          <p:txBody>
            <a:bodyPr wrap="square" rtlCol="0">
              <a:spAutoFit/>
            </a:bodyPr>
            <a:p>
              <a:r>
                <a:rPr lang="zh-CN" b="1">
                  <a:solidFill>
                    <a:schemeClr val="bg1"/>
                  </a:solidFill>
                  <a:sym typeface="+mn-ea"/>
                </a:rPr>
                <a:t>案例分享</a:t>
              </a:r>
              <a:endParaRPr lang="zh-CN" altLang="en-US" b="1">
                <a:solidFill>
                  <a:schemeClr val="bg1"/>
                </a:solidFill>
                <a:sym typeface="+mn-ea"/>
              </a:endParaRPr>
            </a:p>
          </p:txBody>
        </p:sp>
      </p:grpSp>
      <p:sp>
        <p:nvSpPr>
          <p:cNvPr id="4" name="矩形 3"/>
          <p:cNvSpPr/>
          <p:nvPr/>
        </p:nvSpPr>
        <p:spPr>
          <a:xfrm>
            <a:off x="2397125" y="1711325"/>
            <a:ext cx="7163435" cy="239077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zh-CN" altLang="en-US" sz="3200">
                <a:solidFill>
                  <a:schemeClr val="bg1"/>
                </a:solidFill>
                <a:sym typeface="+mn-ea"/>
              </a:rPr>
              <a:t>案例分享</a:t>
            </a:r>
            <a:endParaRPr lang="zh-CN" altLang="en-US" sz="3200" b="1">
              <a:solidFill>
                <a:schemeClr val="bg1"/>
              </a:solidFill>
              <a:latin typeface="+mj-lt"/>
              <a:cs typeface="+mj-lt"/>
              <a:sym typeface="+mn-ea"/>
            </a:endParaRPr>
          </a:p>
        </p:txBody>
      </p:sp>
      <p:sp>
        <p:nvSpPr>
          <p:cNvPr id="76" name="ïṩḷîḑé"/>
          <p:cNvSpPr/>
          <p:nvPr/>
        </p:nvSpPr>
        <p:spPr>
          <a:xfrm>
            <a:off x="6445885" y="1595120"/>
            <a:ext cx="89535" cy="4664075"/>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grpSp>
        <p:nvGrpSpPr>
          <p:cNvPr id="12" name="组合 11"/>
          <p:cNvGrpSpPr/>
          <p:nvPr/>
        </p:nvGrpSpPr>
        <p:grpSpPr>
          <a:xfrm>
            <a:off x="2553335" y="2081530"/>
            <a:ext cx="1285240" cy="772160"/>
            <a:chOff x="4021" y="2948"/>
            <a:chExt cx="2024" cy="1216"/>
          </a:xfrm>
        </p:grpSpPr>
        <p:sp>
          <p:nvSpPr>
            <p:cNvPr id="78" name="database_151078"/>
            <p:cNvSpPr>
              <a:spLocks noChangeAspect="1"/>
            </p:cNvSpPr>
            <p:nvPr/>
          </p:nvSpPr>
          <p:spPr bwMode="auto">
            <a:xfrm>
              <a:off x="4021" y="3018"/>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91" name="文本框 90"/>
            <p:cNvSpPr txBox="1"/>
            <p:nvPr/>
          </p:nvSpPr>
          <p:spPr>
            <a:xfrm>
              <a:off x="4421" y="2948"/>
              <a:ext cx="1351" cy="483"/>
            </a:xfrm>
            <a:prstGeom prst="rect">
              <a:avLst/>
            </a:prstGeom>
            <a:noFill/>
          </p:spPr>
          <p:txBody>
            <a:bodyPr wrap="square" rtlCol="0">
              <a:spAutoFit/>
            </a:bodyPr>
            <a:p>
              <a:r>
                <a:rPr lang="en-US" altLang="zh-CN" sz="1400" b="1">
                  <a:solidFill>
                    <a:schemeClr val="bg1"/>
                  </a:solidFill>
                </a:rPr>
                <a:t>Node 1</a:t>
              </a:r>
              <a:endParaRPr lang="en-US" altLang="zh-CN" sz="1400" b="1">
                <a:solidFill>
                  <a:schemeClr val="bg1"/>
                </a:solidFill>
              </a:endParaRPr>
            </a:p>
          </p:txBody>
        </p:sp>
      </p:grpSp>
      <p:grpSp>
        <p:nvGrpSpPr>
          <p:cNvPr id="6" name="组合 5"/>
          <p:cNvGrpSpPr/>
          <p:nvPr/>
        </p:nvGrpSpPr>
        <p:grpSpPr>
          <a:xfrm>
            <a:off x="1183005" y="4390390"/>
            <a:ext cx="1285875" cy="782320"/>
            <a:chOff x="2607" y="6481"/>
            <a:chExt cx="2025" cy="1232"/>
          </a:xfrm>
        </p:grpSpPr>
        <p:sp>
          <p:nvSpPr>
            <p:cNvPr id="85" name="database_151078"/>
            <p:cNvSpPr>
              <a:spLocks noChangeAspect="1"/>
            </p:cNvSpPr>
            <p:nvPr/>
          </p:nvSpPr>
          <p:spPr bwMode="auto">
            <a:xfrm>
              <a:off x="2607" y="6566"/>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8" name="文本框 7"/>
            <p:cNvSpPr txBox="1"/>
            <p:nvPr/>
          </p:nvSpPr>
          <p:spPr>
            <a:xfrm>
              <a:off x="2972" y="6481"/>
              <a:ext cx="1351" cy="483"/>
            </a:xfrm>
            <a:prstGeom prst="rect">
              <a:avLst/>
            </a:prstGeom>
            <a:noFill/>
          </p:spPr>
          <p:txBody>
            <a:bodyPr wrap="square" rtlCol="0">
              <a:spAutoFit/>
            </a:bodyPr>
            <a:p>
              <a:r>
                <a:rPr lang="en-US" altLang="zh-CN" sz="1400" b="1">
                  <a:solidFill>
                    <a:schemeClr val="bg1"/>
                  </a:solidFill>
                </a:rPr>
                <a:t>Node 3</a:t>
              </a:r>
              <a:endParaRPr lang="en-US" altLang="zh-CN" sz="1400" b="1">
                <a:solidFill>
                  <a:schemeClr val="bg1"/>
                </a:solidFill>
              </a:endParaRPr>
            </a:p>
          </p:txBody>
        </p:sp>
      </p:grpSp>
      <p:grpSp>
        <p:nvGrpSpPr>
          <p:cNvPr id="11" name="组合 10"/>
          <p:cNvGrpSpPr/>
          <p:nvPr/>
        </p:nvGrpSpPr>
        <p:grpSpPr>
          <a:xfrm>
            <a:off x="3922395" y="4390390"/>
            <a:ext cx="1285875" cy="782320"/>
            <a:chOff x="5413" y="6481"/>
            <a:chExt cx="2025" cy="1232"/>
          </a:xfrm>
        </p:grpSpPr>
        <p:sp>
          <p:nvSpPr>
            <p:cNvPr id="84" name="database_151078"/>
            <p:cNvSpPr>
              <a:spLocks noChangeAspect="1"/>
            </p:cNvSpPr>
            <p:nvPr/>
          </p:nvSpPr>
          <p:spPr bwMode="auto">
            <a:xfrm>
              <a:off x="5413" y="6566"/>
              <a:ext cx="2025" cy="1147"/>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3" name="文本框 12"/>
            <p:cNvSpPr txBox="1"/>
            <p:nvPr/>
          </p:nvSpPr>
          <p:spPr>
            <a:xfrm>
              <a:off x="5748" y="6481"/>
              <a:ext cx="1351" cy="483"/>
            </a:xfrm>
            <a:prstGeom prst="rect">
              <a:avLst/>
            </a:prstGeom>
            <a:noFill/>
          </p:spPr>
          <p:txBody>
            <a:bodyPr wrap="square" rtlCol="0">
              <a:spAutoFit/>
            </a:bodyPr>
            <a:p>
              <a:r>
                <a:rPr lang="en-US" altLang="zh-CN" sz="1400" b="1">
                  <a:solidFill>
                    <a:schemeClr val="bg1"/>
                  </a:solidFill>
                </a:rPr>
                <a:t>Node 2</a:t>
              </a:r>
              <a:endParaRPr lang="en-US" altLang="zh-CN" sz="1400" b="1">
                <a:solidFill>
                  <a:schemeClr val="bg1"/>
                </a:solidFill>
              </a:endParaRPr>
            </a:p>
          </p:txBody>
        </p:sp>
      </p:grpSp>
      <p:sp>
        <p:nvSpPr>
          <p:cNvPr id="14" name="上弧形箭头 13"/>
          <p:cNvSpPr/>
          <p:nvPr/>
        </p:nvSpPr>
        <p:spPr>
          <a:xfrm rot="3840000">
            <a:off x="3920490" y="3123565"/>
            <a:ext cx="1720215" cy="4724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5" name="上弧形箭头 14"/>
          <p:cNvSpPr/>
          <p:nvPr/>
        </p:nvSpPr>
        <p:spPr>
          <a:xfrm rot="10800000">
            <a:off x="2310130" y="5257165"/>
            <a:ext cx="1720215" cy="4724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 name="上弧形箭头 15"/>
          <p:cNvSpPr/>
          <p:nvPr/>
        </p:nvSpPr>
        <p:spPr>
          <a:xfrm rot="17820000">
            <a:off x="877570" y="3114040"/>
            <a:ext cx="1720215" cy="4724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2654935" y="2911475"/>
            <a:ext cx="1077595" cy="368300"/>
          </a:xfrm>
          <a:prstGeom prst="rect">
            <a:avLst/>
          </a:prstGeom>
          <a:noFill/>
        </p:spPr>
        <p:txBody>
          <a:bodyPr wrap="square" rtlCol="0">
            <a:spAutoFit/>
          </a:bodyPr>
          <a:p>
            <a:r>
              <a:rPr lang="en-US" altLang="zh-CN" b="1">
                <a:solidFill>
                  <a:srgbClr val="00B0F0"/>
                </a:solidFill>
              </a:rPr>
              <a:t>Primary</a:t>
            </a:r>
            <a:endParaRPr lang="en-US" altLang="zh-CN" b="1">
              <a:solidFill>
                <a:srgbClr val="00B0F0"/>
              </a:solidFill>
            </a:endParaRPr>
          </a:p>
        </p:txBody>
      </p:sp>
      <p:sp>
        <p:nvSpPr>
          <p:cNvPr id="18" name="文本框 17"/>
          <p:cNvSpPr txBox="1"/>
          <p:nvPr/>
        </p:nvSpPr>
        <p:spPr>
          <a:xfrm>
            <a:off x="4030345" y="5361305"/>
            <a:ext cx="1077595" cy="368300"/>
          </a:xfrm>
          <a:prstGeom prst="rect">
            <a:avLst/>
          </a:prstGeom>
          <a:noFill/>
        </p:spPr>
        <p:txBody>
          <a:bodyPr wrap="square" rtlCol="0">
            <a:spAutoFit/>
          </a:bodyPr>
          <a:p>
            <a:r>
              <a:rPr lang="en-US" altLang="zh-CN" b="1">
                <a:solidFill>
                  <a:srgbClr val="00B0F0"/>
                </a:solidFill>
              </a:rPr>
              <a:t>Primary</a:t>
            </a:r>
            <a:endParaRPr lang="en-US" altLang="zh-CN" b="1">
              <a:solidFill>
                <a:srgbClr val="00B0F0"/>
              </a:solidFill>
            </a:endParaRPr>
          </a:p>
        </p:txBody>
      </p:sp>
      <p:sp>
        <p:nvSpPr>
          <p:cNvPr id="19" name="文本框 18"/>
          <p:cNvSpPr txBox="1"/>
          <p:nvPr/>
        </p:nvSpPr>
        <p:spPr>
          <a:xfrm>
            <a:off x="1136650" y="5309235"/>
            <a:ext cx="1077595" cy="368300"/>
          </a:xfrm>
          <a:prstGeom prst="rect">
            <a:avLst/>
          </a:prstGeom>
          <a:noFill/>
        </p:spPr>
        <p:txBody>
          <a:bodyPr wrap="square" rtlCol="0">
            <a:spAutoFit/>
          </a:bodyPr>
          <a:p>
            <a:r>
              <a:rPr lang="en-US" altLang="zh-CN" b="1">
                <a:solidFill>
                  <a:srgbClr val="00B0F0"/>
                </a:solidFill>
              </a:rPr>
              <a:t>Primary</a:t>
            </a:r>
            <a:endParaRPr lang="en-US" altLang="zh-CN" b="1">
              <a:solidFill>
                <a:srgbClr val="00B0F0"/>
              </a:solidFill>
            </a:endParaRPr>
          </a:p>
        </p:txBody>
      </p:sp>
      <p:sp>
        <p:nvSpPr>
          <p:cNvPr id="21" name="文本框 20"/>
          <p:cNvSpPr txBox="1"/>
          <p:nvPr/>
        </p:nvSpPr>
        <p:spPr>
          <a:xfrm>
            <a:off x="3922395" y="3264535"/>
            <a:ext cx="991235" cy="275590"/>
          </a:xfrm>
          <a:prstGeom prst="rect">
            <a:avLst/>
          </a:prstGeom>
          <a:noFill/>
        </p:spPr>
        <p:txBody>
          <a:bodyPr wrap="square" rtlCol="0">
            <a:spAutoFit/>
          </a:bodyPr>
          <a:p>
            <a:r>
              <a:rPr lang="en-US" altLang="zh-CN" sz="1200">
                <a:solidFill>
                  <a:schemeClr val="bg1"/>
                </a:solidFill>
              </a:rPr>
              <a:t>Node1 </a:t>
            </a:r>
            <a:r>
              <a:rPr lang="zh-CN" altLang="en-US" sz="1200">
                <a:solidFill>
                  <a:schemeClr val="bg1"/>
                </a:solidFill>
              </a:rPr>
              <a:t>断网</a:t>
            </a:r>
            <a:endParaRPr lang="zh-CN" altLang="en-US" sz="1200">
              <a:solidFill>
                <a:schemeClr val="bg1"/>
              </a:solidFill>
            </a:endParaRPr>
          </a:p>
        </p:txBody>
      </p:sp>
      <p:sp>
        <p:nvSpPr>
          <p:cNvPr id="22" name="文本框 21"/>
          <p:cNvSpPr txBox="1"/>
          <p:nvPr/>
        </p:nvSpPr>
        <p:spPr>
          <a:xfrm>
            <a:off x="2654935" y="5172710"/>
            <a:ext cx="991235" cy="275590"/>
          </a:xfrm>
          <a:prstGeom prst="rect">
            <a:avLst/>
          </a:prstGeom>
          <a:noFill/>
        </p:spPr>
        <p:txBody>
          <a:bodyPr wrap="square" rtlCol="0">
            <a:spAutoFit/>
          </a:bodyPr>
          <a:p>
            <a:r>
              <a:rPr lang="en-US" altLang="zh-CN" sz="1200">
                <a:solidFill>
                  <a:schemeClr val="bg1"/>
                </a:solidFill>
              </a:rPr>
              <a:t>Node2 </a:t>
            </a:r>
            <a:r>
              <a:rPr lang="zh-CN" altLang="en-US" sz="1200">
                <a:solidFill>
                  <a:schemeClr val="bg1"/>
                </a:solidFill>
              </a:rPr>
              <a:t>断网</a:t>
            </a:r>
            <a:endParaRPr lang="zh-CN" altLang="en-US" sz="1200">
              <a:solidFill>
                <a:schemeClr val="bg1"/>
              </a:solidFill>
            </a:endParaRPr>
          </a:p>
        </p:txBody>
      </p:sp>
      <p:sp>
        <p:nvSpPr>
          <p:cNvPr id="23" name="文本框 22"/>
          <p:cNvSpPr txBox="1"/>
          <p:nvPr/>
        </p:nvSpPr>
        <p:spPr>
          <a:xfrm>
            <a:off x="1562100" y="3401060"/>
            <a:ext cx="991235" cy="275590"/>
          </a:xfrm>
          <a:prstGeom prst="rect">
            <a:avLst/>
          </a:prstGeom>
          <a:noFill/>
        </p:spPr>
        <p:txBody>
          <a:bodyPr wrap="square" rtlCol="0">
            <a:spAutoFit/>
          </a:bodyPr>
          <a:p>
            <a:r>
              <a:rPr lang="en-US" altLang="zh-CN" sz="1200">
                <a:solidFill>
                  <a:schemeClr val="bg1"/>
                </a:solidFill>
              </a:rPr>
              <a:t>Node3 </a:t>
            </a:r>
            <a:r>
              <a:rPr lang="zh-CN" altLang="en-US" sz="1200">
                <a:solidFill>
                  <a:schemeClr val="bg1"/>
                </a:solidFill>
              </a:rPr>
              <a:t>断网</a:t>
            </a:r>
            <a:endParaRPr lang="zh-CN" altLang="en-US" sz="1200">
              <a:solidFill>
                <a:schemeClr val="bg1"/>
              </a:solidFill>
            </a:endParaRPr>
          </a:p>
        </p:txBody>
      </p:sp>
      <p:sp>
        <p:nvSpPr>
          <p:cNvPr id="20" name="矩形 19"/>
          <p:cNvSpPr/>
          <p:nvPr/>
        </p:nvSpPr>
        <p:spPr>
          <a:xfrm>
            <a:off x="420370" y="1596390"/>
            <a:ext cx="5836920" cy="470979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5" name="组合 24"/>
          <p:cNvGrpSpPr/>
          <p:nvPr/>
        </p:nvGrpSpPr>
        <p:grpSpPr>
          <a:xfrm>
            <a:off x="6804660" y="1595755"/>
            <a:ext cx="5080000" cy="4710430"/>
            <a:chOff x="10716" y="2513"/>
            <a:chExt cx="8000" cy="7418"/>
          </a:xfrm>
        </p:grpSpPr>
        <p:grpSp>
          <p:nvGrpSpPr>
            <p:cNvPr id="68" name="组合 67"/>
            <p:cNvGrpSpPr/>
            <p:nvPr/>
          </p:nvGrpSpPr>
          <p:grpSpPr>
            <a:xfrm>
              <a:off x="11820" y="2834"/>
              <a:ext cx="5700" cy="1158"/>
              <a:chOff x="9143" y="8687"/>
              <a:chExt cx="6944" cy="1403"/>
            </a:xfrm>
          </p:grpSpPr>
          <p:sp>
            <p:nvSpPr>
              <p:cNvPr id="53" name="ïšlïďè"/>
              <p:cNvSpPr/>
              <p:nvPr/>
            </p:nvSpPr>
            <p:spPr bwMode="auto">
              <a:xfrm>
                <a:off x="9143" y="9515"/>
                <a:ext cx="2413" cy="563"/>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endParaRPr>
              </a:p>
            </p:txBody>
          </p:sp>
          <p:sp>
            <p:nvSpPr>
              <p:cNvPr id="54" name="íṣļídê"/>
              <p:cNvSpPr/>
              <p:nvPr/>
            </p:nvSpPr>
            <p:spPr bwMode="auto">
              <a:xfrm>
                <a:off x="9928" y="8687"/>
                <a:ext cx="843" cy="828"/>
              </a:xfrm>
              <a:prstGeom prst="ellipse">
                <a:avLst/>
              </a:prstGeom>
              <a:solidFill>
                <a:schemeClr val="tx1">
                  <a:lumMod val="65000"/>
                  <a:lumOff val="35000"/>
                </a:schemeClr>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0000"/>
              </a:bodyPr>
              <a:p>
                <a:pPr algn="ctr"/>
                <a:endParaRPr lang="en-US">
                  <a:solidFill>
                    <a:schemeClr val="lt1"/>
                  </a:solidFill>
                </a:endParaRPr>
              </a:p>
            </p:txBody>
          </p:sp>
          <p:sp>
            <p:nvSpPr>
              <p:cNvPr id="55" name="işḷïḍê"/>
              <p:cNvSpPr txBox="1"/>
              <p:nvPr/>
            </p:nvSpPr>
            <p:spPr>
              <a:xfrm>
                <a:off x="10011" y="8788"/>
                <a:ext cx="623" cy="602"/>
              </a:xfrm>
              <a:prstGeom prst="rect">
                <a:avLst/>
              </a:prstGeom>
              <a:noFill/>
            </p:spPr>
            <p:txBody>
              <a:bodyPr wrap="square" lIns="91440" tIns="45720" rIns="91440" bIns="45720" rtlCol="0" anchor="ctr">
                <a:normAutofit fontScale="40000"/>
              </a:bodyPr>
              <a:p>
                <a:pPr algn="ctr"/>
                <a:r>
                  <a:rPr lang="en-US" altLang="zh-CN" sz="3200" b="1" i="1" dirty="0">
                    <a:solidFill>
                      <a:schemeClr val="bg1"/>
                    </a:solidFill>
                  </a:rPr>
                  <a:t>1</a:t>
                </a:r>
                <a:endParaRPr lang="zh-CN" altLang="en-US" sz="3200" b="1" i="1" dirty="0">
                  <a:solidFill>
                    <a:schemeClr val="bg1"/>
                  </a:solidFill>
                </a:endParaRPr>
              </a:p>
            </p:txBody>
          </p:sp>
          <p:sp>
            <p:nvSpPr>
              <p:cNvPr id="56" name="文本框 55"/>
              <p:cNvSpPr txBox="1"/>
              <p:nvPr/>
            </p:nvSpPr>
            <p:spPr>
              <a:xfrm>
                <a:off x="9943" y="9591"/>
                <a:ext cx="1073" cy="468"/>
              </a:xfrm>
              <a:prstGeom prst="rect">
                <a:avLst/>
              </a:prstGeom>
              <a:noFill/>
            </p:spPr>
            <p:txBody>
              <a:bodyPr wrap="square" rtlCol="0">
                <a:spAutoFit/>
              </a:bodyPr>
              <a:p>
                <a:r>
                  <a:rPr lang="en-US" altLang="zh-CN" sz="1000" b="1"/>
                  <a:t>LSN</a:t>
                </a:r>
                <a:endParaRPr lang="en-US" altLang="zh-CN" sz="1000" b="1"/>
              </a:p>
            </p:txBody>
          </p:sp>
          <p:sp>
            <p:nvSpPr>
              <p:cNvPr id="57" name="ïšlïďè"/>
              <p:cNvSpPr/>
              <p:nvPr/>
            </p:nvSpPr>
            <p:spPr bwMode="auto">
              <a:xfrm>
                <a:off x="11402" y="9527"/>
                <a:ext cx="2413" cy="563"/>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endParaRPr>
              </a:p>
            </p:txBody>
          </p:sp>
          <p:sp>
            <p:nvSpPr>
              <p:cNvPr id="58" name="íṣļídê"/>
              <p:cNvSpPr/>
              <p:nvPr/>
            </p:nvSpPr>
            <p:spPr bwMode="auto">
              <a:xfrm>
                <a:off x="12187" y="8699"/>
                <a:ext cx="843" cy="828"/>
              </a:xfrm>
              <a:prstGeom prst="ellipse">
                <a:avLst/>
              </a:prstGeom>
              <a:solidFill>
                <a:schemeClr val="tx1">
                  <a:lumMod val="65000"/>
                  <a:lumOff val="35000"/>
                </a:schemeClr>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0000"/>
              </a:bodyPr>
              <a:p>
                <a:pPr algn="ctr"/>
                <a:endParaRPr lang="en-US">
                  <a:solidFill>
                    <a:schemeClr val="lt1"/>
                  </a:solidFill>
                </a:endParaRPr>
              </a:p>
            </p:txBody>
          </p:sp>
          <p:sp>
            <p:nvSpPr>
              <p:cNvPr id="59" name="işḷïḍê"/>
              <p:cNvSpPr txBox="1"/>
              <p:nvPr/>
            </p:nvSpPr>
            <p:spPr>
              <a:xfrm>
                <a:off x="12270" y="8800"/>
                <a:ext cx="623" cy="602"/>
              </a:xfrm>
              <a:prstGeom prst="rect">
                <a:avLst/>
              </a:prstGeom>
              <a:noFill/>
            </p:spPr>
            <p:txBody>
              <a:bodyPr wrap="square" lIns="91440" tIns="45720" rIns="91440" bIns="45720" rtlCol="0" anchor="ctr">
                <a:normAutofit fontScale="40000"/>
              </a:bodyPr>
              <a:p>
                <a:pPr algn="ctr"/>
                <a:r>
                  <a:rPr lang="en-US" altLang="zh-CN" sz="3200" b="1" i="1" dirty="0">
                    <a:solidFill>
                      <a:schemeClr val="bg1"/>
                    </a:solidFill>
                  </a:rPr>
                  <a:t>2</a:t>
                </a:r>
                <a:endParaRPr lang="zh-CN" altLang="en-US" sz="3200" b="1" i="1" dirty="0">
                  <a:solidFill>
                    <a:schemeClr val="bg1"/>
                  </a:solidFill>
                </a:endParaRPr>
              </a:p>
            </p:txBody>
          </p:sp>
          <p:sp>
            <p:nvSpPr>
              <p:cNvPr id="60" name="文本框 59"/>
              <p:cNvSpPr txBox="1"/>
              <p:nvPr/>
            </p:nvSpPr>
            <p:spPr>
              <a:xfrm>
                <a:off x="12078" y="9619"/>
                <a:ext cx="1765" cy="468"/>
              </a:xfrm>
              <a:prstGeom prst="rect">
                <a:avLst/>
              </a:prstGeom>
              <a:noFill/>
            </p:spPr>
            <p:txBody>
              <a:bodyPr wrap="square" rtlCol="0">
                <a:spAutoFit/>
              </a:bodyPr>
              <a:p>
                <a:r>
                  <a:rPr lang="en-US" altLang="de-DE" sz="1000" b="1" dirty="0">
                    <a:sym typeface="+mn-ea"/>
                  </a:rPr>
                  <a:t>Priority</a:t>
                </a:r>
                <a:endParaRPr lang="en-US" altLang="de-DE" sz="1000" b="1" dirty="0">
                  <a:sym typeface="+mn-ea"/>
                </a:endParaRPr>
              </a:p>
            </p:txBody>
          </p:sp>
          <p:sp>
            <p:nvSpPr>
              <p:cNvPr id="61" name="ïšlïďè"/>
              <p:cNvSpPr/>
              <p:nvPr/>
            </p:nvSpPr>
            <p:spPr bwMode="auto">
              <a:xfrm>
                <a:off x="13663" y="9527"/>
                <a:ext cx="2413" cy="563"/>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endParaRPr>
              </a:p>
            </p:txBody>
          </p:sp>
          <p:sp>
            <p:nvSpPr>
              <p:cNvPr id="62" name="íṣļídê"/>
              <p:cNvSpPr/>
              <p:nvPr/>
            </p:nvSpPr>
            <p:spPr bwMode="auto">
              <a:xfrm>
                <a:off x="14448" y="8699"/>
                <a:ext cx="843" cy="828"/>
              </a:xfrm>
              <a:prstGeom prst="ellipse">
                <a:avLst/>
              </a:prstGeom>
              <a:solidFill>
                <a:schemeClr val="tx1">
                  <a:lumMod val="65000"/>
                  <a:lumOff val="35000"/>
                </a:schemeClr>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0000"/>
              </a:bodyPr>
              <a:p>
                <a:pPr algn="ctr"/>
                <a:endParaRPr lang="en-US">
                  <a:solidFill>
                    <a:schemeClr val="lt1"/>
                  </a:solidFill>
                </a:endParaRPr>
              </a:p>
            </p:txBody>
          </p:sp>
          <p:sp>
            <p:nvSpPr>
              <p:cNvPr id="63" name="işḷïḍê"/>
              <p:cNvSpPr txBox="1"/>
              <p:nvPr/>
            </p:nvSpPr>
            <p:spPr>
              <a:xfrm>
                <a:off x="14531" y="8800"/>
                <a:ext cx="623" cy="602"/>
              </a:xfrm>
              <a:prstGeom prst="rect">
                <a:avLst/>
              </a:prstGeom>
              <a:noFill/>
            </p:spPr>
            <p:txBody>
              <a:bodyPr wrap="square" lIns="91440" tIns="45720" rIns="91440" bIns="45720" rtlCol="0" anchor="ctr">
                <a:normAutofit fontScale="40000"/>
              </a:bodyPr>
              <a:p>
                <a:pPr algn="ctr"/>
                <a:r>
                  <a:rPr lang="en-US" altLang="zh-CN" sz="3200" b="1" i="1" dirty="0">
                    <a:solidFill>
                      <a:schemeClr val="bg1"/>
                    </a:solidFill>
                  </a:rPr>
                  <a:t>3</a:t>
                </a:r>
                <a:endParaRPr lang="zh-CN" altLang="en-US" sz="3200" b="1" i="1" dirty="0">
                  <a:solidFill>
                    <a:schemeClr val="bg1"/>
                  </a:solidFill>
                </a:endParaRPr>
              </a:p>
            </p:txBody>
          </p:sp>
          <p:sp>
            <p:nvSpPr>
              <p:cNvPr id="64" name="文本框 63"/>
              <p:cNvSpPr txBox="1"/>
              <p:nvPr/>
            </p:nvSpPr>
            <p:spPr>
              <a:xfrm>
                <a:off x="14322" y="9610"/>
                <a:ext cx="1765" cy="468"/>
              </a:xfrm>
              <a:prstGeom prst="rect">
                <a:avLst/>
              </a:prstGeom>
              <a:noFill/>
            </p:spPr>
            <p:txBody>
              <a:bodyPr wrap="square" rtlCol="0">
                <a:spAutoFit/>
              </a:bodyPr>
              <a:p>
                <a:r>
                  <a:rPr lang="en-US" altLang="de-DE" sz="1000" b="1" dirty="0">
                    <a:sym typeface="+mn-ea"/>
                  </a:rPr>
                  <a:t>Node Id</a:t>
                </a:r>
                <a:endParaRPr lang="en-US" altLang="de-DE" sz="1000" b="1" dirty="0">
                  <a:sym typeface="+mn-ea"/>
                </a:endParaRPr>
              </a:p>
            </p:txBody>
          </p:sp>
        </p:grpSp>
        <p:grpSp>
          <p:nvGrpSpPr>
            <p:cNvPr id="51" name="组合 50"/>
            <p:cNvGrpSpPr/>
            <p:nvPr/>
          </p:nvGrpSpPr>
          <p:grpSpPr>
            <a:xfrm>
              <a:off x="11217" y="4294"/>
              <a:ext cx="7109" cy="1743"/>
              <a:chOff x="11217" y="3964"/>
              <a:chExt cx="7109" cy="1743"/>
            </a:xfrm>
          </p:grpSpPr>
          <p:cxnSp>
            <p:nvCxnSpPr>
              <p:cNvPr id="35" name="直接连接符 34"/>
              <p:cNvCxnSpPr/>
              <p:nvPr/>
            </p:nvCxnSpPr>
            <p:spPr>
              <a:xfrm flipV="1">
                <a:off x="11217" y="4440"/>
                <a:ext cx="7109" cy="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484" y="3964"/>
                <a:ext cx="6589" cy="531"/>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en-US" sz="1600" b="1">
                    <a:solidFill>
                      <a:schemeClr val="bg1"/>
                    </a:solidFill>
                  </a:rPr>
                  <a:t>Node 1</a:t>
                </a:r>
                <a:endParaRPr lang="en-US" sz="1600" b="1">
                  <a:solidFill>
                    <a:schemeClr val="bg1"/>
                  </a:solidFill>
                </a:endParaRPr>
              </a:p>
            </p:txBody>
          </p:sp>
          <p:sp>
            <p:nvSpPr>
              <p:cNvPr id="30" name="文本框 29"/>
              <p:cNvSpPr txBox="1"/>
              <p:nvPr/>
            </p:nvSpPr>
            <p:spPr>
              <a:xfrm>
                <a:off x="11492" y="4546"/>
                <a:ext cx="6832" cy="1161"/>
              </a:xfrm>
              <a:prstGeom prst="rect">
                <a:avLst/>
              </a:prstGeom>
              <a:noFill/>
            </p:spPr>
            <p:txBody>
              <a:bodyPr wrap="square" rtlCol="0">
                <a:spAutoFit/>
              </a:bodyPr>
              <a:p>
                <a:r>
                  <a:rPr lang="zh-CN" sz="1400">
                    <a:solidFill>
                      <a:schemeClr val="bg1"/>
                    </a:solidFill>
                    <a:sym typeface="+mn-ea"/>
                  </a:rPr>
                  <a:t>synchronous_standby_names = </a:t>
                </a:r>
                <a:r>
                  <a:rPr lang="en-US" altLang="zh-CN" sz="1400">
                    <a:solidFill>
                      <a:schemeClr val="bg1"/>
                    </a:solidFill>
                    <a:sym typeface="+mn-ea"/>
                  </a:rPr>
                  <a:t>'FIRST </a:t>
                </a:r>
                <a:r>
                  <a:rPr lang="zh-CN" sz="1400">
                    <a:solidFill>
                      <a:schemeClr val="bg1"/>
                    </a:solidFill>
                    <a:sym typeface="+mn-ea"/>
                  </a:rPr>
                  <a:t>1(</a:t>
                </a:r>
                <a:r>
                  <a:rPr lang="en-US" altLang="zh-CN" sz="1400" b="1">
                    <a:solidFill>
                      <a:schemeClr val="bg1"/>
                    </a:solidFill>
                    <a:sym typeface="+mn-ea"/>
                  </a:rPr>
                  <a:t>node</a:t>
                </a:r>
                <a:r>
                  <a:rPr lang="zh-CN" sz="1400" b="1">
                    <a:solidFill>
                      <a:schemeClr val="bg1"/>
                    </a:solidFill>
                    <a:sym typeface="+mn-ea"/>
                  </a:rPr>
                  <a:t>2</a:t>
                </a:r>
                <a:r>
                  <a:rPr lang="zh-CN" sz="1400">
                    <a:solidFill>
                      <a:schemeClr val="bg1"/>
                    </a:solidFill>
                    <a:sym typeface="+mn-ea"/>
                  </a:rPr>
                  <a:t>, </a:t>
                </a:r>
                <a:r>
                  <a:rPr lang="en-US" altLang="zh-CN" sz="1400">
                    <a:solidFill>
                      <a:schemeClr val="bg1"/>
                    </a:solidFill>
                    <a:sym typeface="+mn-ea"/>
                  </a:rPr>
                  <a:t>node</a:t>
                </a:r>
                <a:r>
                  <a:rPr lang="zh-CN" sz="1400">
                    <a:solidFill>
                      <a:schemeClr val="bg1"/>
                    </a:solidFill>
                    <a:sym typeface="+mn-ea"/>
                  </a:rPr>
                  <a:t>3)'</a:t>
                </a:r>
                <a:endParaRPr lang="zh-CN" sz="1400">
                  <a:solidFill>
                    <a:schemeClr val="bg1"/>
                  </a:solidFill>
                </a:endParaRPr>
              </a:p>
              <a:p>
                <a:endParaRPr lang="zh-CN" altLang="en-US" sz="1400">
                  <a:solidFill>
                    <a:schemeClr val="bg1"/>
                  </a:solidFill>
                </a:endParaRPr>
              </a:p>
            </p:txBody>
          </p:sp>
        </p:grpSp>
        <p:grpSp>
          <p:nvGrpSpPr>
            <p:cNvPr id="52" name="组合 51"/>
            <p:cNvGrpSpPr/>
            <p:nvPr/>
          </p:nvGrpSpPr>
          <p:grpSpPr>
            <a:xfrm>
              <a:off x="11035" y="6037"/>
              <a:ext cx="7109" cy="1743"/>
              <a:chOff x="11217" y="3964"/>
              <a:chExt cx="7109" cy="1743"/>
            </a:xfrm>
          </p:grpSpPr>
          <p:cxnSp>
            <p:nvCxnSpPr>
              <p:cNvPr id="65" name="直接连接符 64"/>
              <p:cNvCxnSpPr/>
              <p:nvPr/>
            </p:nvCxnSpPr>
            <p:spPr>
              <a:xfrm flipV="1">
                <a:off x="11217" y="4440"/>
                <a:ext cx="7109" cy="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11484" y="3964"/>
                <a:ext cx="6589" cy="531"/>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en-US" sz="1600" b="1">
                    <a:solidFill>
                      <a:schemeClr val="bg1"/>
                    </a:solidFill>
                  </a:rPr>
                  <a:t>Node 2</a:t>
                </a:r>
                <a:endParaRPr lang="en-US" sz="1600" b="1">
                  <a:solidFill>
                    <a:schemeClr val="bg1"/>
                  </a:solidFill>
                </a:endParaRPr>
              </a:p>
            </p:txBody>
          </p:sp>
          <p:sp>
            <p:nvSpPr>
              <p:cNvPr id="67" name="文本框 66"/>
              <p:cNvSpPr txBox="1"/>
              <p:nvPr/>
            </p:nvSpPr>
            <p:spPr>
              <a:xfrm>
                <a:off x="11492" y="4546"/>
                <a:ext cx="6832" cy="1161"/>
              </a:xfrm>
              <a:prstGeom prst="rect">
                <a:avLst/>
              </a:prstGeom>
              <a:noFill/>
            </p:spPr>
            <p:txBody>
              <a:bodyPr wrap="square" rtlCol="0">
                <a:spAutoFit/>
              </a:bodyPr>
              <a:p>
                <a:r>
                  <a:rPr lang="zh-CN" sz="1400">
                    <a:solidFill>
                      <a:schemeClr val="bg1"/>
                    </a:solidFill>
                    <a:sym typeface="+mn-ea"/>
                  </a:rPr>
                  <a:t>synchronous_standby_names = </a:t>
                </a:r>
                <a:r>
                  <a:rPr lang="en-US" altLang="zh-CN" sz="1400">
                    <a:solidFill>
                      <a:schemeClr val="bg1"/>
                    </a:solidFill>
                    <a:sym typeface="+mn-ea"/>
                  </a:rPr>
                  <a:t>'FIRST </a:t>
                </a:r>
                <a:r>
                  <a:rPr lang="zh-CN" sz="1400">
                    <a:solidFill>
                      <a:schemeClr val="bg1"/>
                    </a:solidFill>
                    <a:sym typeface="+mn-ea"/>
                  </a:rPr>
                  <a:t>1(</a:t>
                </a:r>
                <a:r>
                  <a:rPr lang="en-US" altLang="zh-CN" sz="1400" b="1">
                    <a:solidFill>
                      <a:schemeClr val="bg1"/>
                    </a:solidFill>
                    <a:sym typeface="+mn-ea"/>
                  </a:rPr>
                  <a:t>node3</a:t>
                </a:r>
                <a:r>
                  <a:rPr lang="zh-CN" sz="1400">
                    <a:solidFill>
                      <a:schemeClr val="bg1"/>
                    </a:solidFill>
                    <a:sym typeface="+mn-ea"/>
                  </a:rPr>
                  <a:t>, </a:t>
                </a:r>
                <a:r>
                  <a:rPr lang="en-US" altLang="zh-CN" sz="1400">
                    <a:solidFill>
                      <a:schemeClr val="bg1"/>
                    </a:solidFill>
                    <a:sym typeface="+mn-ea"/>
                  </a:rPr>
                  <a:t>node1</a:t>
                </a:r>
                <a:r>
                  <a:rPr lang="zh-CN" sz="1400">
                    <a:solidFill>
                      <a:schemeClr val="bg1"/>
                    </a:solidFill>
                    <a:sym typeface="+mn-ea"/>
                  </a:rPr>
                  <a:t>)'</a:t>
                </a:r>
                <a:endParaRPr lang="zh-CN" sz="1400">
                  <a:solidFill>
                    <a:schemeClr val="bg1"/>
                  </a:solidFill>
                </a:endParaRPr>
              </a:p>
              <a:p>
                <a:endParaRPr lang="zh-CN" altLang="en-US" sz="1400">
                  <a:solidFill>
                    <a:schemeClr val="bg1"/>
                  </a:solidFill>
                </a:endParaRPr>
              </a:p>
            </p:txBody>
          </p:sp>
        </p:grpSp>
        <p:grpSp>
          <p:nvGrpSpPr>
            <p:cNvPr id="69" name="组合 68"/>
            <p:cNvGrpSpPr/>
            <p:nvPr/>
          </p:nvGrpSpPr>
          <p:grpSpPr>
            <a:xfrm>
              <a:off x="11028" y="7912"/>
              <a:ext cx="7109" cy="1743"/>
              <a:chOff x="11217" y="3964"/>
              <a:chExt cx="7109" cy="1743"/>
            </a:xfrm>
          </p:grpSpPr>
          <p:cxnSp>
            <p:nvCxnSpPr>
              <p:cNvPr id="70" name="直接连接符 69"/>
              <p:cNvCxnSpPr/>
              <p:nvPr/>
            </p:nvCxnSpPr>
            <p:spPr>
              <a:xfrm flipV="1">
                <a:off x="11217" y="4440"/>
                <a:ext cx="7109" cy="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11484" y="3964"/>
                <a:ext cx="6589" cy="531"/>
              </a:xfrm>
              <a:prstGeom prst="rect">
                <a:avLst/>
              </a:prstGeom>
              <a:noFill/>
            </p:spPr>
            <p:txBody>
              <a:bodyPr wrap="square" rtlCol="0">
                <a:spAutoFit/>
              </a:bodyPr>
              <a:p>
                <a:pPr marL="285750" indent="-285750">
                  <a:buFont typeface="Arial" panose="020B0604020202020204" pitchFamily="34" charset="0"/>
                  <a:buChar char="•"/>
                </a:pPr>
                <a:r>
                  <a:rPr lang="en-US" altLang="zh-CN" sz="1400">
                    <a:solidFill>
                      <a:schemeClr val="bg1"/>
                    </a:solidFill>
                  </a:rPr>
                  <a:t> </a:t>
                </a:r>
                <a:r>
                  <a:rPr lang="en-US" sz="1600" b="1">
                    <a:solidFill>
                      <a:schemeClr val="bg1"/>
                    </a:solidFill>
                  </a:rPr>
                  <a:t>Node 3</a:t>
                </a:r>
                <a:endParaRPr lang="en-US" sz="1600" b="1">
                  <a:solidFill>
                    <a:schemeClr val="bg1"/>
                  </a:solidFill>
                </a:endParaRPr>
              </a:p>
            </p:txBody>
          </p:sp>
          <p:sp>
            <p:nvSpPr>
              <p:cNvPr id="72" name="文本框 71"/>
              <p:cNvSpPr txBox="1"/>
              <p:nvPr/>
            </p:nvSpPr>
            <p:spPr>
              <a:xfrm>
                <a:off x="11492" y="4546"/>
                <a:ext cx="6832" cy="1161"/>
              </a:xfrm>
              <a:prstGeom prst="rect">
                <a:avLst/>
              </a:prstGeom>
              <a:noFill/>
            </p:spPr>
            <p:txBody>
              <a:bodyPr wrap="square" rtlCol="0">
                <a:spAutoFit/>
              </a:bodyPr>
              <a:p>
                <a:r>
                  <a:rPr lang="zh-CN" sz="1400">
                    <a:solidFill>
                      <a:schemeClr val="bg1"/>
                    </a:solidFill>
                    <a:sym typeface="+mn-ea"/>
                  </a:rPr>
                  <a:t>synchronous_standby_names = </a:t>
                </a:r>
                <a:r>
                  <a:rPr lang="en-US" altLang="zh-CN" sz="1400">
                    <a:solidFill>
                      <a:schemeClr val="bg1"/>
                    </a:solidFill>
                    <a:sym typeface="+mn-ea"/>
                  </a:rPr>
                  <a:t>'FIRST </a:t>
                </a:r>
                <a:r>
                  <a:rPr lang="zh-CN" sz="1400">
                    <a:solidFill>
                      <a:schemeClr val="bg1"/>
                    </a:solidFill>
                    <a:sym typeface="+mn-ea"/>
                  </a:rPr>
                  <a:t>1(</a:t>
                </a:r>
                <a:r>
                  <a:rPr lang="en-US" altLang="zh-CN" sz="1400" b="1">
                    <a:solidFill>
                      <a:schemeClr val="bg1"/>
                    </a:solidFill>
                    <a:sym typeface="+mn-ea"/>
                  </a:rPr>
                  <a:t>node1</a:t>
                </a:r>
                <a:r>
                  <a:rPr lang="zh-CN" sz="1400">
                    <a:solidFill>
                      <a:schemeClr val="bg1"/>
                    </a:solidFill>
                    <a:sym typeface="+mn-ea"/>
                  </a:rPr>
                  <a:t>, </a:t>
                </a:r>
                <a:r>
                  <a:rPr lang="en-US" altLang="zh-CN" sz="1400">
                    <a:solidFill>
                      <a:schemeClr val="bg1"/>
                    </a:solidFill>
                    <a:sym typeface="+mn-ea"/>
                  </a:rPr>
                  <a:t>node2</a:t>
                </a:r>
                <a:r>
                  <a:rPr lang="zh-CN" sz="1400">
                    <a:solidFill>
                      <a:schemeClr val="bg1"/>
                    </a:solidFill>
                    <a:sym typeface="+mn-ea"/>
                  </a:rPr>
                  <a:t>)'</a:t>
                </a:r>
                <a:endParaRPr lang="zh-CN" sz="1400">
                  <a:solidFill>
                    <a:schemeClr val="bg1"/>
                  </a:solidFill>
                </a:endParaRPr>
              </a:p>
              <a:p>
                <a:endParaRPr lang="zh-CN" altLang="en-US" sz="1400">
                  <a:solidFill>
                    <a:schemeClr val="bg1"/>
                  </a:solidFill>
                </a:endParaRPr>
              </a:p>
            </p:txBody>
          </p:sp>
        </p:grpSp>
        <p:sp>
          <p:nvSpPr>
            <p:cNvPr id="24" name="矩形 23"/>
            <p:cNvSpPr/>
            <p:nvPr/>
          </p:nvSpPr>
          <p:spPr>
            <a:xfrm>
              <a:off x="10716" y="2513"/>
              <a:ext cx="8001" cy="741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22" presetClass="entr" presetSubtype="4"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P spid="19" grpId="1"/>
      <p:bldP spid="21" grpId="0"/>
      <p:bldP spid="22" grpId="0"/>
      <p:bldP spid="17" grpId="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899410" y="2657294"/>
            <a:ext cx="2076382" cy="1910973"/>
          </a:xfrm>
          <a:prstGeom prst="rect">
            <a:avLst/>
          </a:prstGeom>
          <a:gradFill>
            <a:gsLst>
              <a:gs pos="32000">
                <a:schemeClr val="accent2">
                  <a:alpha val="80000"/>
                </a:schemeClr>
              </a:gs>
              <a:gs pos="100000">
                <a:schemeClr val="accent3"/>
              </a:gs>
            </a:gsLst>
            <a:lin ang="36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标题 3"/>
          <p:cNvSpPr>
            <a:spLocks noGrp="1"/>
          </p:cNvSpPr>
          <p:nvPr>
            <p:ph type="title"/>
          </p:nvPr>
        </p:nvSpPr>
        <p:spPr>
          <a:xfrm>
            <a:off x="5237480" y="3126105"/>
            <a:ext cx="6361430" cy="899160"/>
          </a:xfrm>
        </p:spPr>
        <p:txBody>
          <a:bodyPr/>
          <a:p>
            <a:r>
              <a:rPr lang="en-US" altLang="zh-CN" dirty="0">
                <a:solidFill>
                  <a:schemeClr val="bg1"/>
                </a:solidFill>
                <a:latin typeface="+mn-lt"/>
                <a:ea typeface="+mn-ea"/>
                <a:sym typeface="+mn-lt"/>
              </a:rPr>
              <a:t>Repmgr</a:t>
            </a:r>
            <a:r>
              <a:rPr lang="zh-CN" altLang="en-US" dirty="0">
                <a:solidFill>
                  <a:schemeClr val="bg1"/>
                </a:solidFill>
                <a:latin typeface="+mn-lt"/>
                <a:ea typeface="+mn-ea"/>
                <a:sym typeface="+mn-lt"/>
              </a:rPr>
              <a:t>功能介绍</a:t>
            </a:r>
            <a:endParaRPr lang="zh-CN" altLang="en-US" dirty="0">
              <a:solidFill>
                <a:schemeClr val="bg1"/>
              </a:solidFill>
              <a:latin typeface="+mn-lt"/>
              <a:ea typeface="+mn-ea"/>
              <a:sym typeface="+mn-lt"/>
            </a:endParaRPr>
          </a:p>
        </p:txBody>
      </p:sp>
      <p:sp>
        <p:nvSpPr>
          <p:cNvPr id="6" name="文本框 5"/>
          <p:cNvSpPr txBox="1"/>
          <p:nvPr/>
        </p:nvSpPr>
        <p:spPr>
          <a:xfrm>
            <a:off x="3425843" y="3167826"/>
            <a:ext cx="1023516" cy="889909"/>
          </a:xfrm>
          <a:prstGeom prst="rect">
            <a:avLst/>
          </a:prstGeom>
          <a:noFill/>
          <a:ln w="117475">
            <a:noFill/>
          </a:ln>
        </p:spPr>
        <p:txBody>
          <a:bodyPr wrap="none" rtlCol="0">
            <a:prstTxWarp prst="textPlain">
              <a:avLst/>
            </a:prstTxWarp>
            <a:spAutoFit/>
          </a:bodyPr>
          <a:p>
            <a:r>
              <a:rPr lang="en-US" altLang="zh-CN" spc="100" dirty="0">
                <a:solidFill>
                  <a:schemeClr val="bg1"/>
                </a:solidFill>
                <a:latin typeface="Impact" panose="020B0806030902050204" pitchFamily="34" charset="0"/>
                <a:cs typeface="Arial" panose="020B0604020202020204" pitchFamily="34" charset="0"/>
              </a:rPr>
              <a:t>/01</a:t>
            </a:r>
            <a:endParaRPr lang="zh-CN" altLang="en-US" spc="100" dirty="0">
              <a:solidFill>
                <a:schemeClr val="bg1"/>
              </a:solidFill>
              <a:latin typeface="Impact" panose="020B0806030902050204" pitchFamily="34" charset="0"/>
              <a:cs typeface="Arial" panose="020B0604020202020204" pitchFamily="3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343535" y="1702435"/>
            <a:ext cx="6771640" cy="1621790"/>
          </a:xfrm>
        </p:spPr>
        <p:txBody>
          <a:bodyPr/>
          <a:p>
            <a:r>
              <a:rPr lang="en-US" altLang="zh-CN" sz="8000" dirty="0">
                <a:solidFill>
                  <a:schemeClr val="bg1"/>
                </a:solidFill>
                <a:latin typeface="Arial Black" panose="020B0A04020102020204" pitchFamily="34" charset="0"/>
              </a:rPr>
              <a:t>Thanks</a:t>
            </a:r>
            <a:br>
              <a:rPr lang="en-US" altLang="zh-CN" sz="8000" dirty="0"/>
            </a:br>
            <a:endParaRPr lang="zh-CN" altLang="en-US" sz="8000" dirty="0">
              <a:solidFill>
                <a:schemeClr val="accent4">
                  <a:lumMod val="75000"/>
                </a:schemeClr>
              </a:solidFill>
            </a:endParaRPr>
          </a:p>
        </p:txBody>
      </p:sp>
      <p:pic>
        <p:nvPicPr>
          <p:cNvPr id="10" name="图片 9"/>
          <p:cNvPicPr>
            <a:picLocks noChangeAspect="1"/>
          </p:cNvPicPr>
          <p:nvPr/>
        </p:nvPicPr>
        <p:blipFill>
          <a:blip r:embed="rId1"/>
          <a:stretch>
            <a:fillRect/>
          </a:stretch>
        </p:blipFill>
        <p:spPr>
          <a:xfrm>
            <a:off x="7024370" y="1366520"/>
            <a:ext cx="4702175" cy="4702175"/>
          </a:xfrm>
          <a:prstGeom prst="rect">
            <a:avLst/>
          </a:prstGeom>
        </p:spPr>
      </p:pic>
      <p:grpSp>
        <p:nvGrpSpPr>
          <p:cNvPr id="4" name="组合 3"/>
          <p:cNvGrpSpPr/>
          <p:nvPr/>
        </p:nvGrpSpPr>
        <p:grpSpPr>
          <a:xfrm>
            <a:off x="1695450" y="4251960"/>
            <a:ext cx="4124960" cy="953135"/>
            <a:chOff x="13182" y="8071"/>
            <a:chExt cx="6496" cy="1501"/>
          </a:xfrm>
        </p:grpSpPr>
        <p:sp>
          <p:nvSpPr>
            <p:cNvPr id="12" name="文本框 11"/>
            <p:cNvSpPr txBox="1"/>
            <p:nvPr/>
          </p:nvSpPr>
          <p:spPr>
            <a:xfrm>
              <a:off x="13182" y="8071"/>
              <a:ext cx="6496" cy="1501"/>
            </a:xfrm>
            <a:prstGeom prst="rect">
              <a:avLst/>
            </a:prstGeom>
            <a:noFill/>
          </p:spPr>
          <p:txBody>
            <a:bodyPr wrap="square" rtlCol="0">
              <a:spAutoFit/>
            </a:bodyPr>
            <a:p>
              <a:r>
                <a:rPr lang="en-US" altLang="zh-CN" sz="2800" b="1">
                  <a:solidFill>
                    <a:schemeClr val="bg1"/>
                  </a:solidFill>
                  <a:sym typeface="+mn-ea"/>
                </a:rPr>
                <a:t>tianbing@highgo.com</a:t>
              </a:r>
              <a:endParaRPr lang="en-US" altLang="zh-CN" sz="2800" b="1">
                <a:solidFill>
                  <a:schemeClr val="bg1"/>
                </a:solidFill>
              </a:endParaRPr>
            </a:p>
            <a:p>
              <a:endParaRPr lang="en-US" altLang="zh-CN" sz="2800" b="1">
                <a:solidFill>
                  <a:schemeClr val="bg1"/>
                </a:solidFill>
              </a:endParaRPr>
            </a:p>
          </p:txBody>
        </p:sp>
        <p:cxnSp>
          <p:nvCxnSpPr>
            <p:cNvPr id="13" name="直接连接符 12"/>
            <p:cNvCxnSpPr/>
            <p:nvPr/>
          </p:nvCxnSpPr>
          <p:spPr>
            <a:xfrm flipV="1">
              <a:off x="13257" y="8981"/>
              <a:ext cx="5989" cy="4"/>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9475" y="487680"/>
            <a:ext cx="3670300" cy="647700"/>
          </a:xfrm>
        </p:spPr>
        <p:txBody>
          <a:bodyPr/>
          <a:p>
            <a:r>
              <a:rPr lang="en-US" altLang="zh-CN">
                <a:solidFill>
                  <a:schemeClr val="bg1"/>
                </a:solidFill>
                <a:cs typeface="+mj-lt"/>
                <a:sym typeface="+mn-ea"/>
              </a:rPr>
              <a:t>Repmgr </a:t>
            </a:r>
            <a:r>
              <a:rPr>
                <a:solidFill>
                  <a:schemeClr val="bg1"/>
                </a:solidFill>
                <a:cs typeface="+mj-lt"/>
                <a:sym typeface="+mn-ea"/>
              </a:rPr>
              <a:t>简介</a:t>
            </a:r>
            <a:endParaRPr>
              <a:solidFill>
                <a:schemeClr val="bg1"/>
              </a:solidFill>
              <a:cs typeface="+mj-lt"/>
              <a:sym typeface="+mn-ea"/>
            </a:endParaRPr>
          </a:p>
        </p:txBody>
      </p:sp>
      <p:grpSp>
        <p:nvGrpSpPr>
          <p:cNvPr id="5" name="271956"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 y="1487805"/>
            <a:ext cx="11520489" cy="4648200"/>
            <a:chOff x="-1" y="1123950"/>
            <a:chExt cx="11520489" cy="4648200"/>
          </a:xfrm>
        </p:grpSpPr>
        <p:sp>
          <p:nvSpPr>
            <p:cNvPr id="4" name="ïšliḍè"/>
            <p:cNvSpPr/>
            <p:nvPr/>
          </p:nvSpPr>
          <p:spPr>
            <a:xfrm>
              <a:off x="-1" y="1123950"/>
              <a:ext cx="5991225" cy="4648200"/>
            </a:xfrm>
            <a:prstGeom prst="rect">
              <a:avLst/>
            </a:prstGeom>
            <a:pattFill prst="pct5">
              <a:fgClr>
                <a:srgbClr val="E4E6EA"/>
              </a:fgClr>
              <a:bgClr>
                <a:srgbClr val="ADB5BF"/>
              </a:bgClr>
            </a:patt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p>
          </p:txBody>
        </p:sp>
        <p:grpSp>
          <p:nvGrpSpPr>
            <p:cNvPr id="18" name="íşļïďé"/>
            <p:cNvGrpSpPr/>
            <p:nvPr/>
          </p:nvGrpSpPr>
          <p:grpSpPr>
            <a:xfrm>
              <a:off x="6380480" y="2116080"/>
              <a:ext cx="4820230" cy="1446530"/>
              <a:chOff x="6380480" y="2116080"/>
              <a:chExt cx="4820230" cy="1446530"/>
            </a:xfrm>
          </p:grpSpPr>
          <p:sp>
            <p:nvSpPr>
              <p:cNvPr id="11" name="i$ḻiḓè"/>
              <p:cNvSpPr txBox="1"/>
              <p:nvPr/>
            </p:nvSpPr>
            <p:spPr>
              <a:xfrm>
                <a:off x="6380480" y="2759970"/>
                <a:ext cx="2174240" cy="802640"/>
              </a:xfrm>
              <a:prstGeom prst="rect">
                <a:avLst/>
              </a:prstGeom>
              <a:noFill/>
            </p:spPr>
            <p:txBody>
              <a:bodyPr wrap="square" lIns="91440" tIns="45720" rIns="91440" bIns="45720" rtlCol="0" anchor="t" anchorCtr="0">
                <a:normAutofit lnSpcReduction="10000"/>
              </a:bodyPr>
              <a:lstStyle/>
              <a:p>
                <a:pPr algn="l">
                  <a:lnSpc>
                    <a:spcPct val="120000"/>
                  </a:lnSpc>
                </a:pPr>
                <a:r>
                  <a:rPr lang="zh-CN" altLang="en-US" sz="1400" b="1">
                    <a:solidFill>
                      <a:schemeClr val="bg1"/>
                    </a:solidFill>
                    <a:sym typeface="+mn-ea"/>
                  </a:rPr>
                  <a:t>免费开源插件，直接下载编译安装，无需其他依赖</a:t>
                </a:r>
                <a:endParaRPr lang="en-US" altLang="zh-CN" sz="1400" b="1" dirty="0">
                  <a:solidFill>
                    <a:schemeClr val="bg1"/>
                  </a:solidFill>
                </a:endParaRPr>
              </a:p>
              <a:p>
                <a:pPr algn="l">
                  <a:lnSpc>
                    <a:spcPct val="120000"/>
                  </a:lnSpc>
                </a:pPr>
                <a:r>
                  <a:rPr lang="en-US" altLang="zh-CN" sz="1400"/>
                  <a:t>… …</a:t>
                </a:r>
                <a:endParaRPr lang="en-US" altLang="zh-CN" sz="1400" dirty="0"/>
              </a:p>
            </p:txBody>
          </p:sp>
          <p:grpSp>
            <p:nvGrpSpPr>
              <p:cNvPr id="8" name="íṧlíḋè"/>
              <p:cNvGrpSpPr/>
              <p:nvPr/>
            </p:nvGrpSpPr>
            <p:grpSpPr>
              <a:xfrm>
                <a:off x="7068980" y="2116080"/>
                <a:ext cx="558427" cy="558427"/>
                <a:chOff x="809883" y="1822439"/>
                <a:chExt cx="721040" cy="721040"/>
              </a:xfrm>
            </p:grpSpPr>
            <p:sp>
              <p:nvSpPr>
                <p:cNvPr id="9" name="iṩlîḓê"/>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12" name="íšḷïdê"/>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sp>
            <p:nvSpPr>
              <p:cNvPr id="15" name="íṡlïḋé"/>
              <p:cNvSpPr txBox="1"/>
              <p:nvPr/>
            </p:nvSpPr>
            <p:spPr>
              <a:xfrm>
                <a:off x="9153525" y="2746270"/>
                <a:ext cx="2047185" cy="698715"/>
              </a:xfrm>
              <a:prstGeom prst="rect">
                <a:avLst/>
              </a:prstGeom>
              <a:noFill/>
            </p:spPr>
            <p:txBody>
              <a:bodyPr wrap="square" lIns="91440" tIns="45720" rIns="91440" bIns="45720" rtlCol="0" anchor="t" anchorCtr="0">
                <a:noAutofit/>
              </a:bodyPr>
              <a:lstStyle/>
              <a:p>
                <a:pPr algn="ctr">
                  <a:lnSpc>
                    <a:spcPct val="120000"/>
                  </a:lnSpc>
                </a:pPr>
                <a:r>
                  <a:rPr lang="zh-CN" altLang="en-US" sz="1400" b="1">
                    <a:solidFill>
                      <a:schemeClr val="bg1"/>
                    </a:solidFill>
                    <a:sym typeface="+mn-ea"/>
                  </a:rPr>
                  <a:t>配置操作使用简单</a:t>
                </a:r>
                <a:endParaRPr lang="en-US" altLang="zh-CN" sz="1400">
                  <a:solidFill>
                    <a:schemeClr val="bg1"/>
                  </a:solidFill>
                </a:endParaRPr>
              </a:p>
              <a:p>
                <a:pPr algn="ctr">
                  <a:lnSpc>
                    <a:spcPct val="120000"/>
                  </a:lnSpc>
                </a:pPr>
                <a:r>
                  <a:rPr lang="en-US" altLang="zh-CN" sz="1400"/>
                  <a:t>… …</a:t>
                </a:r>
                <a:endParaRPr lang="en-US" altLang="zh-CN" sz="1400" dirty="0"/>
              </a:p>
            </p:txBody>
          </p:sp>
          <p:grpSp>
            <p:nvGrpSpPr>
              <p:cNvPr id="16" name="ïṣḻíḓé"/>
              <p:cNvGrpSpPr/>
              <p:nvPr/>
            </p:nvGrpSpPr>
            <p:grpSpPr>
              <a:xfrm>
                <a:off x="9897905" y="2116080"/>
                <a:ext cx="558427" cy="558427"/>
                <a:chOff x="809883" y="1822439"/>
                <a:chExt cx="721040" cy="721040"/>
              </a:xfrm>
            </p:grpSpPr>
            <p:sp>
              <p:nvSpPr>
                <p:cNvPr id="17" name="îsḻíḑê"/>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19" name="íṣ1ïdê"/>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grpSp>
          <p:nvGrpSpPr>
            <p:cNvPr id="20" name="ïşľiḋé"/>
            <p:cNvGrpSpPr/>
            <p:nvPr/>
          </p:nvGrpSpPr>
          <p:grpSpPr>
            <a:xfrm>
              <a:off x="6338570" y="3925830"/>
              <a:ext cx="4890080" cy="1356845"/>
              <a:chOff x="6338570" y="2116080"/>
              <a:chExt cx="4890080" cy="1356845"/>
            </a:xfrm>
          </p:grpSpPr>
          <p:sp>
            <p:nvSpPr>
              <p:cNvPr id="31" name="îṣḷiḋê"/>
              <p:cNvSpPr txBox="1"/>
              <p:nvPr/>
            </p:nvSpPr>
            <p:spPr>
              <a:xfrm>
                <a:off x="6338570" y="2774210"/>
                <a:ext cx="2047185" cy="698715"/>
              </a:xfrm>
              <a:prstGeom prst="rect">
                <a:avLst/>
              </a:prstGeom>
              <a:noFill/>
            </p:spPr>
            <p:txBody>
              <a:bodyPr wrap="square" lIns="91440" tIns="45720" rIns="91440" bIns="45720" rtlCol="0" anchor="t" anchorCtr="0">
                <a:noAutofit/>
              </a:bodyPr>
              <a:lstStyle/>
              <a:p>
                <a:pPr algn="l">
                  <a:lnSpc>
                    <a:spcPct val="120000"/>
                  </a:lnSpc>
                </a:pPr>
                <a:r>
                  <a:rPr lang="zh-CN" altLang="en-US" sz="1400" b="1">
                    <a:solidFill>
                      <a:schemeClr val="bg1"/>
                    </a:solidFill>
                    <a:sym typeface="+mn-ea"/>
                  </a:rPr>
                  <a:t>轻量级高可用管理工具，支持</a:t>
                </a:r>
                <a:r>
                  <a:rPr lang="en-US" altLang="zh-CN" sz="1400" b="1">
                    <a:solidFill>
                      <a:schemeClr val="bg1"/>
                    </a:solidFill>
                    <a:sym typeface="+mn-ea"/>
                  </a:rPr>
                  <a:t>Auto Failover</a:t>
                </a:r>
                <a:r>
                  <a:rPr lang="zh-CN" altLang="en-US" sz="1400" b="1">
                    <a:solidFill>
                      <a:schemeClr val="bg1"/>
                    </a:solidFill>
                    <a:sym typeface="+mn-ea"/>
                  </a:rPr>
                  <a:t>和</a:t>
                </a:r>
                <a:r>
                  <a:rPr lang="en-US" altLang="zh-CN" sz="1400" b="1">
                    <a:solidFill>
                      <a:schemeClr val="bg1"/>
                    </a:solidFill>
                    <a:sym typeface="+mn-ea"/>
                  </a:rPr>
                  <a:t>Manual Switchover</a:t>
                </a:r>
                <a:endParaRPr lang="en-US" altLang="zh-CN" sz="1400" dirty="0">
                  <a:solidFill>
                    <a:schemeClr val="bg1"/>
                  </a:solidFill>
                </a:endParaRPr>
              </a:p>
            </p:txBody>
          </p:sp>
          <p:grpSp>
            <p:nvGrpSpPr>
              <p:cNvPr id="22" name="íṩḻîdé"/>
              <p:cNvGrpSpPr/>
              <p:nvPr/>
            </p:nvGrpSpPr>
            <p:grpSpPr>
              <a:xfrm>
                <a:off x="7068980" y="2116080"/>
                <a:ext cx="558427" cy="558427"/>
                <a:chOff x="809883" y="1822439"/>
                <a:chExt cx="721040" cy="721040"/>
              </a:xfrm>
            </p:grpSpPr>
            <p:sp>
              <p:nvSpPr>
                <p:cNvPr id="28" name="íṩļíďè"/>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29" name="iś1îdé"/>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sp>
            <p:nvSpPr>
              <p:cNvPr id="27" name="ïšľîḑè"/>
              <p:cNvSpPr txBox="1"/>
              <p:nvPr/>
            </p:nvSpPr>
            <p:spPr>
              <a:xfrm>
                <a:off x="9181465" y="2774210"/>
                <a:ext cx="2047185" cy="698715"/>
              </a:xfrm>
              <a:prstGeom prst="rect">
                <a:avLst/>
              </a:prstGeom>
              <a:noFill/>
            </p:spPr>
            <p:txBody>
              <a:bodyPr wrap="square" lIns="91440" tIns="45720" rIns="91440" bIns="45720" rtlCol="0" anchor="t" anchorCtr="0">
                <a:noAutofit/>
              </a:bodyPr>
              <a:lstStyle/>
              <a:p>
                <a:pPr algn="l">
                  <a:lnSpc>
                    <a:spcPct val="120000"/>
                  </a:lnSpc>
                </a:pPr>
                <a:r>
                  <a:rPr lang="zh-CN" altLang="en-US" sz="1400" b="1">
                    <a:solidFill>
                      <a:schemeClr val="bg1"/>
                    </a:solidFill>
                    <a:sym typeface="+mn-ea"/>
                  </a:rPr>
                  <a:t>分布式管理，易扩展，可在线动态增删集群节点</a:t>
                </a:r>
                <a:endParaRPr lang="zh-CN" altLang="en-US" sz="1400" b="1" dirty="0">
                  <a:solidFill>
                    <a:schemeClr val="bg1"/>
                  </a:solidFill>
                  <a:sym typeface="+mn-ea"/>
                </a:endParaRPr>
              </a:p>
            </p:txBody>
          </p:sp>
          <p:grpSp>
            <p:nvGrpSpPr>
              <p:cNvPr id="24" name="íśļïďè"/>
              <p:cNvGrpSpPr/>
              <p:nvPr/>
            </p:nvGrpSpPr>
            <p:grpSpPr>
              <a:xfrm>
                <a:off x="9897905" y="2116080"/>
                <a:ext cx="558427" cy="558427"/>
                <a:chOff x="809883" y="1822439"/>
                <a:chExt cx="721040" cy="721040"/>
              </a:xfrm>
            </p:grpSpPr>
            <p:sp>
              <p:nvSpPr>
                <p:cNvPr id="25" name="isľíḍé"/>
                <p:cNvSpPr/>
                <p:nvPr/>
              </p:nvSpPr>
              <p:spPr>
                <a:xfrm>
                  <a:off x="809883" y="1822439"/>
                  <a:ext cx="721040" cy="7210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en-US" sz="2800" b="1" dirty="0">
                    <a:solidFill>
                      <a:schemeClr val="bg1"/>
                    </a:solidFill>
                  </a:endParaRPr>
                </a:p>
              </p:txBody>
            </p:sp>
            <p:sp>
              <p:nvSpPr>
                <p:cNvPr id="32" name="ïṥḻïḓe"/>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p>
              </p:txBody>
            </p:sp>
          </p:grpSp>
        </p:grpSp>
        <p:cxnSp>
          <p:nvCxnSpPr>
            <p:cNvPr id="33" name="直接连接符 32"/>
            <p:cNvCxnSpPr/>
            <p:nvPr/>
          </p:nvCxnSpPr>
          <p:spPr>
            <a:xfrm>
              <a:off x="6324600" y="3794235"/>
              <a:ext cx="519588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686800" y="1971675"/>
              <a:ext cx="0" cy="34671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4" name="îS1ïďê"/>
          <p:cNvSpPr/>
          <p:nvPr/>
        </p:nvSpPr>
        <p:spPr>
          <a:xfrm>
            <a:off x="1269" y="1488440"/>
            <a:ext cx="5991225" cy="4648200"/>
          </a:xfrm>
          <a:prstGeom prst="rect">
            <a:avLst/>
          </a:prstGeom>
          <a:blipFill rotWithShape="1">
            <a:blip r:embed="rId2"/>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9475" y="487680"/>
            <a:ext cx="3670300" cy="647700"/>
          </a:xfrm>
        </p:spPr>
        <p:txBody>
          <a:bodyPr/>
          <a:p>
            <a:r>
              <a:rPr lang="en-US" altLang="zh-CN">
                <a:solidFill>
                  <a:schemeClr val="bg1"/>
                </a:solidFill>
                <a:cs typeface="+mj-lt"/>
                <a:sym typeface="+mn-ea"/>
              </a:rPr>
              <a:t>Repmgr </a:t>
            </a:r>
            <a:r>
              <a:rPr>
                <a:solidFill>
                  <a:schemeClr val="bg1"/>
                </a:solidFill>
                <a:cs typeface="+mj-lt"/>
                <a:sym typeface="+mn-ea"/>
              </a:rPr>
              <a:t>架构</a:t>
            </a:r>
            <a:endParaRPr>
              <a:solidFill>
                <a:schemeClr val="bg1"/>
              </a:solidFill>
              <a:cs typeface="+mj-lt"/>
              <a:sym typeface="+mn-ea"/>
            </a:endParaRPr>
          </a:p>
        </p:txBody>
      </p:sp>
      <p:sp>
        <p:nvSpPr>
          <p:cNvPr id="3" name="矩形 2"/>
          <p:cNvSpPr/>
          <p:nvPr/>
        </p:nvSpPr>
        <p:spPr>
          <a:xfrm>
            <a:off x="1254125" y="4409440"/>
            <a:ext cx="1243965" cy="1176020"/>
          </a:xfrm>
          <a:prstGeom prst="rect">
            <a:avLst/>
          </a:prstGeom>
          <a:solidFill>
            <a:schemeClr val="bg1"/>
          </a:solid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箭头连接符 5"/>
          <p:cNvCxnSpPr/>
          <p:nvPr/>
        </p:nvCxnSpPr>
        <p:spPr>
          <a:xfrm flipH="1">
            <a:off x="3713480" y="2804160"/>
            <a:ext cx="1275080" cy="1593215"/>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224270" y="2804160"/>
            <a:ext cx="1288415" cy="1621155"/>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折角形 13"/>
          <p:cNvSpPr/>
          <p:nvPr/>
        </p:nvSpPr>
        <p:spPr>
          <a:xfrm>
            <a:off x="1447165" y="4575175"/>
            <a:ext cx="864870" cy="31115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sym typeface="+mn-ea"/>
              </a:rPr>
              <a:t>repmgr.conf</a:t>
            </a:r>
            <a:endParaRPr lang="zh-CN" altLang="en-US" sz="1000">
              <a:solidFill>
                <a:schemeClr val="tx1"/>
              </a:solidFill>
            </a:endParaRPr>
          </a:p>
        </p:txBody>
      </p:sp>
      <p:sp>
        <p:nvSpPr>
          <p:cNvPr id="7" name="流程图: 内部贮存 6"/>
          <p:cNvSpPr/>
          <p:nvPr/>
        </p:nvSpPr>
        <p:spPr>
          <a:xfrm>
            <a:off x="1447165" y="5104130"/>
            <a:ext cx="864235" cy="334645"/>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rPr>
              <a:t>元数据表</a:t>
            </a:r>
            <a:endParaRPr lang="zh-CN" altLang="en-US" sz="1000">
              <a:solidFill>
                <a:schemeClr val="tx1"/>
              </a:solidFill>
            </a:endParaRPr>
          </a:p>
        </p:txBody>
      </p:sp>
      <p:sp>
        <p:nvSpPr>
          <p:cNvPr id="10" name="文本框 9"/>
          <p:cNvSpPr txBox="1"/>
          <p:nvPr/>
        </p:nvSpPr>
        <p:spPr>
          <a:xfrm>
            <a:off x="6899275" y="3234690"/>
            <a:ext cx="537845"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26" name="矩形 25"/>
          <p:cNvSpPr/>
          <p:nvPr/>
        </p:nvSpPr>
        <p:spPr>
          <a:xfrm>
            <a:off x="8646160" y="4400550"/>
            <a:ext cx="1243965" cy="1176020"/>
          </a:xfrm>
          <a:prstGeom prst="rect">
            <a:avLst/>
          </a:prstGeom>
          <a:solidFill>
            <a:schemeClr val="bg1"/>
          </a:solid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折角形 20"/>
          <p:cNvSpPr/>
          <p:nvPr/>
        </p:nvSpPr>
        <p:spPr>
          <a:xfrm>
            <a:off x="8839200" y="4566285"/>
            <a:ext cx="864870" cy="31115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sym typeface="+mn-ea"/>
              </a:rPr>
              <a:t>repmgr.conf</a:t>
            </a:r>
            <a:endParaRPr lang="zh-CN" altLang="en-US" sz="1000">
              <a:solidFill>
                <a:schemeClr val="tx1"/>
              </a:solidFill>
            </a:endParaRPr>
          </a:p>
        </p:txBody>
      </p:sp>
      <p:sp>
        <p:nvSpPr>
          <p:cNvPr id="23" name="流程图: 内部贮存 22"/>
          <p:cNvSpPr/>
          <p:nvPr/>
        </p:nvSpPr>
        <p:spPr>
          <a:xfrm>
            <a:off x="8839200" y="5095240"/>
            <a:ext cx="864235" cy="334645"/>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rPr>
              <a:t>元数据表</a:t>
            </a:r>
            <a:endParaRPr lang="zh-CN" altLang="en-US" sz="1000">
              <a:solidFill>
                <a:schemeClr val="tx1"/>
              </a:solidFill>
            </a:endParaRPr>
          </a:p>
        </p:txBody>
      </p:sp>
      <p:sp>
        <p:nvSpPr>
          <p:cNvPr id="30" name="矩形 29"/>
          <p:cNvSpPr/>
          <p:nvPr/>
        </p:nvSpPr>
        <p:spPr>
          <a:xfrm>
            <a:off x="3186430" y="1628140"/>
            <a:ext cx="1243965" cy="1176020"/>
          </a:xfrm>
          <a:prstGeom prst="rect">
            <a:avLst/>
          </a:prstGeom>
          <a:solidFill>
            <a:schemeClr val="bg1"/>
          </a:solidFill>
          <a:ln w="127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折角形 35"/>
          <p:cNvSpPr/>
          <p:nvPr/>
        </p:nvSpPr>
        <p:spPr>
          <a:xfrm>
            <a:off x="3379470" y="1793875"/>
            <a:ext cx="864870" cy="31115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solidFill>
              </a:rPr>
              <a:t>repmgr.conf</a:t>
            </a:r>
            <a:endParaRPr lang="zh-CN" altLang="en-US" sz="1000">
              <a:solidFill>
                <a:schemeClr val="tx1"/>
              </a:solidFill>
            </a:endParaRPr>
          </a:p>
        </p:txBody>
      </p:sp>
      <p:sp>
        <p:nvSpPr>
          <p:cNvPr id="37" name="流程图: 内部贮存 36"/>
          <p:cNvSpPr/>
          <p:nvPr/>
        </p:nvSpPr>
        <p:spPr>
          <a:xfrm>
            <a:off x="3379470" y="2322830"/>
            <a:ext cx="864235" cy="334645"/>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rPr>
              <a:t>元数据表</a:t>
            </a:r>
            <a:endParaRPr lang="zh-CN" altLang="en-US" sz="1000">
              <a:solidFill>
                <a:schemeClr val="tx1"/>
              </a:solidFill>
            </a:endParaRPr>
          </a:p>
        </p:txBody>
      </p:sp>
      <p:cxnSp>
        <p:nvCxnSpPr>
          <p:cNvPr id="38" name="曲线连接符 37"/>
          <p:cNvCxnSpPr>
            <a:stCxn id="30" idx="3"/>
          </p:cNvCxnSpPr>
          <p:nvPr/>
        </p:nvCxnSpPr>
        <p:spPr>
          <a:xfrm flipV="1">
            <a:off x="4439285" y="2110105"/>
            <a:ext cx="351155" cy="106045"/>
          </a:xfrm>
          <a:prstGeom prst="curvedConnector3">
            <a:avLst>
              <a:gd name="adj1" fmla="val 50090"/>
            </a:avLst>
          </a:prstGeom>
        </p:spPr>
        <p:style>
          <a:lnRef idx="1">
            <a:schemeClr val="accent1"/>
          </a:lnRef>
          <a:fillRef idx="0">
            <a:schemeClr val="accent1"/>
          </a:fillRef>
          <a:effectRef idx="0">
            <a:schemeClr val="accent1"/>
          </a:effectRef>
          <a:fontRef idx="minor">
            <a:schemeClr val="tx1"/>
          </a:fontRef>
        </p:style>
      </p:cxnSp>
      <p:cxnSp>
        <p:nvCxnSpPr>
          <p:cNvPr id="39" name="曲线连接符 38"/>
          <p:cNvCxnSpPr/>
          <p:nvPr/>
        </p:nvCxnSpPr>
        <p:spPr>
          <a:xfrm flipV="1">
            <a:off x="2499360" y="4998085"/>
            <a:ext cx="351155" cy="106045"/>
          </a:xfrm>
          <a:prstGeom prst="curvedConnector3">
            <a:avLst>
              <a:gd name="adj1" fmla="val 50090"/>
            </a:avLst>
          </a:prstGeom>
        </p:spPr>
        <p:style>
          <a:lnRef idx="1">
            <a:schemeClr val="accent1"/>
          </a:lnRef>
          <a:fillRef idx="0">
            <a:schemeClr val="accent1"/>
          </a:fillRef>
          <a:effectRef idx="0">
            <a:schemeClr val="accent1"/>
          </a:effectRef>
          <a:fontRef idx="minor">
            <a:schemeClr val="tx1"/>
          </a:fontRef>
        </p:style>
      </p:cxnSp>
      <p:cxnSp>
        <p:nvCxnSpPr>
          <p:cNvPr id="40" name="曲线连接符 39"/>
          <p:cNvCxnSpPr>
            <a:stCxn id="26" idx="1"/>
          </p:cNvCxnSpPr>
          <p:nvPr/>
        </p:nvCxnSpPr>
        <p:spPr>
          <a:xfrm rot="10800000">
            <a:off x="8400415" y="4900295"/>
            <a:ext cx="245745" cy="88265"/>
          </a:xfrm>
          <a:prstGeom prst="curvedConnector3">
            <a:avLst>
              <a:gd name="adj1" fmla="val 49871"/>
            </a:avLst>
          </a:prstGeom>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450080" y="4566285"/>
            <a:ext cx="47625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48" name="文本框 47"/>
          <p:cNvSpPr txBox="1"/>
          <p:nvPr/>
        </p:nvSpPr>
        <p:spPr>
          <a:xfrm>
            <a:off x="6370320" y="4566285"/>
            <a:ext cx="47625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49" name="文本框 48"/>
          <p:cNvSpPr txBox="1"/>
          <p:nvPr/>
        </p:nvSpPr>
        <p:spPr>
          <a:xfrm>
            <a:off x="6864350" y="1602105"/>
            <a:ext cx="766445" cy="245110"/>
          </a:xfrm>
          <a:prstGeom prst="rect">
            <a:avLst/>
          </a:prstGeom>
          <a:noFill/>
        </p:spPr>
        <p:txBody>
          <a:bodyPr wrap="square" rtlCol="0">
            <a:spAutoFit/>
          </a:bodyPr>
          <a:p>
            <a:r>
              <a:rPr lang="zh-CN" altLang="en-US" sz="1000">
                <a:solidFill>
                  <a:schemeClr val="bg1"/>
                </a:solidFill>
              </a:rPr>
              <a:t>监控进程</a:t>
            </a:r>
            <a:endParaRPr lang="zh-CN" altLang="en-US" sz="1000">
              <a:solidFill>
                <a:schemeClr val="bg1"/>
              </a:solidFill>
            </a:endParaRPr>
          </a:p>
        </p:txBody>
      </p:sp>
      <p:sp>
        <p:nvSpPr>
          <p:cNvPr id="41" name="database_151078"/>
          <p:cNvSpPr>
            <a:spLocks noChangeAspect="1"/>
          </p:cNvSpPr>
          <p:nvPr/>
        </p:nvSpPr>
        <p:spPr bwMode="auto">
          <a:xfrm>
            <a:off x="4810125" y="1616710"/>
            <a:ext cx="1595755" cy="102933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42" name="database_151078"/>
          <p:cNvSpPr>
            <a:spLocks noChangeAspect="1"/>
          </p:cNvSpPr>
          <p:nvPr/>
        </p:nvSpPr>
        <p:spPr bwMode="auto">
          <a:xfrm>
            <a:off x="2886710" y="4513580"/>
            <a:ext cx="1595755" cy="102933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43" name="database_151078"/>
          <p:cNvSpPr>
            <a:spLocks noChangeAspect="1"/>
          </p:cNvSpPr>
          <p:nvPr/>
        </p:nvSpPr>
        <p:spPr bwMode="auto">
          <a:xfrm>
            <a:off x="6899275" y="4513580"/>
            <a:ext cx="1595755" cy="102933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44" name="cardiogram_245422"/>
          <p:cNvSpPr>
            <a:spLocks noChangeAspect="1"/>
          </p:cNvSpPr>
          <p:nvPr/>
        </p:nvSpPr>
        <p:spPr bwMode="auto">
          <a:xfrm>
            <a:off x="6935470" y="1882775"/>
            <a:ext cx="538480" cy="4978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45" name="cardiogram_245422"/>
          <p:cNvSpPr>
            <a:spLocks noChangeAspect="1"/>
          </p:cNvSpPr>
          <p:nvPr/>
        </p:nvSpPr>
        <p:spPr bwMode="auto">
          <a:xfrm>
            <a:off x="5750560" y="4740275"/>
            <a:ext cx="538480" cy="4978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46" name="cardiogram_245422"/>
          <p:cNvSpPr>
            <a:spLocks noChangeAspect="1"/>
          </p:cNvSpPr>
          <p:nvPr/>
        </p:nvSpPr>
        <p:spPr bwMode="auto">
          <a:xfrm>
            <a:off x="4988560" y="4739640"/>
            <a:ext cx="538480" cy="4978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50" name="直接箭头连接符 49"/>
          <p:cNvCxnSpPr/>
          <p:nvPr/>
        </p:nvCxnSpPr>
        <p:spPr>
          <a:xfrm flipV="1">
            <a:off x="6384290" y="4939665"/>
            <a:ext cx="462280" cy="2540"/>
          </a:xfrm>
          <a:prstGeom prst="straightConnector1">
            <a:avLst/>
          </a:prstGeom>
          <a:ln w="254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4450080" y="4979035"/>
            <a:ext cx="434340" cy="3810"/>
          </a:xfrm>
          <a:prstGeom prst="straightConnector1">
            <a:avLst/>
          </a:prstGeom>
          <a:ln w="254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flipV="1">
            <a:off x="6014720" y="2968625"/>
            <a:ext cx="9525" cy="1597660"/>
          </a:xfrm>
          <a:prstGeom prst="straightConnector1">
            <a:avLst/>
          </a:prstGeom>
          <a:ln w="254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flipV="1">
            <a:off x="5252720" y="2975610"/>
            <a:ext cx="9525" cy="1597660"/>
          </a:xfrm>
          <a:prstGeom prst="straightConnector1">
            <a:avLst/>
          </a:prstGeom>
          <a:ln w="254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flipV="1">
            <a:off x="6370320" y="2129155"/>
            <a:ext cx="434340" cy="3810"/>
          </a:xfrm>
          <a:prstGeom prst="straightConnector1">
            <a:avLst/>
          </a:prstGeom>
          <a:ln w="25400">
            <a:solidFill>
              <a:srgbClr val="9E0000"/>
            </a:solidFill>
            <a:tailEnd type="arrow"/>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3713480" y="3306445"/>
            <a:ext cx="537845"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1076325"/>
          </a:xfrm>
          <a:prstGeom prst="rect">
            <a:avLst/>
          </a:prstGeom>
          <a:noFill/>
        </p:spPr>
        <p:txBody>
          <a:bodyPr wrap="square" rtlCol="0">
            <a:spAutoFit/>
          </a:bodyPr>
          <a:p>
            <a:r>
              <a:rPr lang="en-US" altLang="zh-CN" sz="3200" b="1">
                <a:solidFill>
                  <a:schemeClr val="bg1"/>
                </a:solidFill>
                <a:latin typeface="+mj-lt"/>
                <a:cs typeface="+mj-lt"/>
                <a:sym typeface="+mn-ea"/>
              </a:rPr>
              <a:t>Repmgr命令介绍</a:t>
            </a:r>
            <a:endParaRPr lang="en-US" altLang="zh-CN" sz="3200" b="1">
              <a:solidFill>
                <a:schemeClr val="bg1"/>
              </a:solidFill>
              <a:latin typeface="+mj-lt"/>
              <a:cs typeface="+mj-lt"/>
              <a:sym typeface="+mn-ea"/>
            </a:endParaRPr>
          </a:p>
          <a:p>
            <a:endParaRPr lang="zh-CN" altLang="en-US" sz="3200" b="1">
              <a:solidFill>
                <a:schemeClr val="bg1"/>
              </a:solidFill>
              <a:latin typeface="+mj-lt"/>
              <a:cs typeface="+mj-lt"/>
            </a:endParaRPr>
          </a:p>
        </p:txBody>
      </p:sp>
      <p:grpSp>
        <p:nvGrpSpPr>
          <p:cNvPr id="72" name="3116"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952583" y="1632040"/>
            <a:ext cx="10361203" cy="4418371"/>
            <a:chOff x="980523" y="1129120"/>
            <a:chExt cx="10361203" cy="4418371"/>
          </a:xfrm>
        </p:grpSpPr>
        <p:sp>
          <p:nvSpPr>
            <p:cNvPr id="3" name="iŝḷíďé"/>
            <p:cNvSpPr/>
            <p:nvPr/>
          </p:nvSpPr>
          <p:spPr bwMode="auto">
            <a:xfrm rot="8100000">
              <a:off x="1935657" y="1129120"/>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grpSp>
          <p:nvGrpSpPr>
            <p:cNvPr id="6" name="işlîḓè"/>
            <p:cNvGrpSpPr/>
            <p:nvPr/>
          </p:nvGrpSpPr>
          <p:grpSpPr bwMode="auto">
            <a:xfrm>
              <a:off x="2041023" y="1303727"/>
              <a:ext cx="284155" cy="196776"/>
              <a:chOff x="3908425" y="4124324"/>
              <a:chExt cx="546100" cy="319088"/>
            </a:xfrm>
            <a:solidFill>
              <a:schemeClr val="bg1"/>
            </a:solidFill>
          </p:grpSpPr>
          <p:sp>
            <p:nvSpPr>
              <p:cNvPr id="69" name="ïṩľïďê"/>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p:spPr>
            <p:txBody>
              <a:bodyPr wrap="square" lIns="91440" tIns="45720" rIns="91440" bIns="45720" anchor="ctr">
                <a:normAutofit fontScale="25000" lnSpcReduction="20000"/>
              </a:bodyPr>
              <a:p>
                <a:pPr algn="ctr"/>
              </a:p>
            </p:txBody>
          </p:sp>
          <p:sp>
            <p:nvSpPr>
              <p:cNvPr id="70" name="ísľïḍé"/>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p:spPr>
            <p:txBody>
              <a:bodyPr wrap="square" lIns="91440" tIns="45720" rIns="91440" bIns="45720" anchor="ctr">
                <a:normAutofit fontScale="25000" lnSpcReduction="20000"/>
              </a:bodyPr>
              <a:p>
                <a:pPr algn="ctr"/>
              </a:p>
            </p:txBody>
          </p:sp>
          <p:sp>
            <p:nvSpPr>
              <p:cNvPr id="71" name="îśḻiḍé"/>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p:spPr>
            <p:txBody>
              <a:bodyPr wrap="square" lIns="91440" tIns="45720" rIns="91440" bIns="45720" anchor="ctr">
                <a:normAutofit fontScale="25000" lnSpcReduction="20000"/>
              </a:bodyPr>
              <a:p>
                <a:pPr algn="ctr"/>
              </a:p>
            </p:txBody>
          </p:sp>
        </p:grpSp>
        <p:sp>
          <p:nvSpPr>
            <p:cNvPr id="7" name="îšlídé"/>
            <p:cNvSpPr/>
            <p:nvPr/>
          </p:nvSpPr>
          <p:spPr bwMode="auto">
            <a:xfrm rot="8100000">
              <a:off x="9884567" y="1135515"/>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sp>
          <p:nvSpPr>
            <p:cNvPr id="8" name="íṧḷíḑè"/>
            <p:cNvSpPr/>
            <p:nvPr/>
          </p:nvSpPr>
          <p:spPr bwMode="auto">
            <a:xfrm>
              <a:off x="10015239" y="1245959"/>
              <a:ext cx="266459" cy="264618"/>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square" lIns="91440" tIns="45720" rIns="91440" bIns="45720" anchor="ctr">
              <a:normAutofit fontScale="77500" lnSpcReduction="20000"/>
            </a:bodyPr>
            <a:p>
              <a:pPr algn="ctr"/>
            </a:p>
          </p:txBody>
        </p:sp>
        <p:sp>
          <p:nvSpPr>
            <p:cNvPr id="9" name="îśḷíḍè"/>
            <p:cNvSpPr/>
            <p:nvPr/>
          </p:nvSpPr>
          <p:spPr bwMode="auto">
            <a:xfrm rot="8100000">
              <a:off x="1935654" y="4597132"/>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grpSp>
          <p:nvGrpSpPr>
            <p:cNvPr id="10" name="isļíḋé"/>
            <p:cNvGrpSpPr/>
            <p:nvPr/>
          </p:nvGrpSpPr>
          <p:grpSpPr>
            <a:xfrm>
              <a:off x="2056167" y="4699370"/>
              <a:ext cx="259916" cy="378421"/>
              <a:chOff x="1533086" y="3713538"/>
              <a:chExt cx="221088" cy="321806"/>
            </a:xfrm>
          </p:grpSpPr>
          <p:sp>
            <p:nvSpPr>
              <p:cNvPr id="67" name="íṥliḋé"/>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p:spPr>
            <p:txBody>
              <a:bodyPr wrap="square" lIns="91440" tIns="45720" rIns="91440" bIns="45720" anchor="ctr">
                <a:normAutofit/>
              </a:bodyPr>
              <a:p>
                <a:pPr algn="ctr"/>
              </a:p>
            </p:txBody>
          </p:sp>
          <p:sp>
            <p:nvSpPr>
              <p:cNvPr id="68" name="íṥḻïḋê"/>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p:spPr>
            <p:txBody>
              <a:bodyPr wrap="square" lIns="91440" tIns="45720" rIns="91440" bIns="45720" anchor="ctr">
                <a:normAutofit fontScale="25000" lnSpcReduction="20000"/>
              </a:bodyPr>
              <a:p>
                <a:pPr algn="ctr"/>
              </a:p>
            </p:txBody>
          </p:sp>
        </p:grpSp>
        <p:sp>
          <p:nvSpPr>
            <p:cNvPr id="11" name="ïSliḓê"/>
            <p:cNvSpPr/>
            <p:nvPr/>
          </p:nvSpPr>
          <p:spPr bwMode="auto">
            <a:xfrm rot="8100000">
              <a:off x="1935654" y="2886051"/>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grpSp>
          <p:nvGrpSpPr>
            <p:cNvPr id="12" name="i$1îḍè"/>
            <p:cNvGrpSpPr/>
            <p:nvPr/>
          </p:nvGrpSpPr>
          <p:grpSpPr>
            <a:xfrm>
              <a:off x="2052423" y="2993893"/>
              <a:ext cx="261841" cy="311016"/>
              <a:chOff x="2060819" y="1388284"/>
              <a:chExt cx="271040" cy="321860"/>
            </a:xfrm>
            <a:solidFill>
              <a:schemeClr val="bg1"/>
            </a:solidFill>
          </p:grpSpPr>
          <p:sp>
            <p:nvSpPr>
              <p:cNvPr id="63" name="íṡľîḍe"/>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p:spPr>
            <p:txBody>
              <a:bodyPr wrap="square" lIns="91440" tIns="45720" rIns="91440" bIns="45720" anchor="ctr">
                <a:normAutofit fontScale="85000" lnSpcReduction="20000"/>
              </a:bodyPr>
              <a:p>
                <a:pPr algn="ctr"/>
              </a:p>
            </p:txBody>
          </p:sp>
          <p:sp>
            <p:nvSpPr>
              <p:cNvPr id="64" name="işľïḍe"/>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p:spPr>
            <p:txBody>
              <a:bodyPr wrap="square" lIns="91440" tIns="45720" rIns="91440" bIns="45720" anchor="ctr">
                <a:normAutofit fontScale="25000" lnSpcReduction="20000"/>
              </a:bodyPr>
              <a:p>
                <a:pPr algn="ctr"/>
              </a:p>
            </p:txBody>
          </p:sp>
          <p:sp>
            <p:nvSpPr>
              <p:cNvPr id="65" name="ï$ḻíḓê"/>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p:spPr>
            <p:txBody>
              <a:bodyPr wrap="square" lIns="91440" tIns="45720" rIns="91440" bIns="45720" anchor="ctr">
                <a:normAutofit fontScale="25000" lnSpcReduction="20000"/>
              </a:bodyPr>
              <a:p>
                <a:pPr algn="ctr"/>
              </a:p>
            </p:txBody>
          </p:sp>
          <p:sp>
            <p:nvSpPr>
              <p:cNvPr id="66" name="íṩļîdè"/>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p:spPr>
            <p:txBody>
              <a:bodyPr wrap="square" lIns="91440" tIns="45720" rIns="91440" bIns="45720" anchor="ctr">
                <a:normAutofit fontScale="25000" lnSpcReduction="20000"/>
              </a:bodyPr>
              <a:p>
                <a:pPr algn="ctr"/>
              </a:p>
            </p:txBody>
          </p:sp>
        </p:grpSp>
        <p:grpSp>
          <p:nvGrpSpPr>
            <p:cNvPr id="13" name="ïṩļiḍe"/>
            <p:cNvGrpSpPr/>
            <p:nvPr/>
          </p:nvGrpSpPr>
          <p:grpSpPr>
            <a:xfrm>
              <a:off x="9884567" y="2892442"/>
              <a:ext cx="490836" cy="490964"/>
              <a:chOff x="9884567" y="3023873"/>
              <a:chExt cx="490836" cy="490964"/>
            </a:xfrm>
          </p:grpSpPr>
          <p:sp>
            <p:nvSpPr>
              <p:cNvPr id="61" name="îṥļïḍé"/>
              <p:cNvSpPr/>
              <p:nvPr/>
            </p:nvSpPr>
            <p:spPr bwMode="auto">
              <a:xfrm rot="8100000">
                <a:off x="9884567" y="3023873"/>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sp>
            <p:nvSpPr>
              <p:cNvPr id="62" name="iṥļîďê"/>
              <p:cNvSpPr/>
              <p:nvPr/>
            </p:nvSpPr>
            <p:spPr bwMode="auto">
              <a:xfrm>
                <a:off x="9976199" y="3122474"/>
                <a:ext cx="305084" cy="305163"/>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square" lIns="91440" tIns="45720" rIns="91440" bIns="45720" anchor="ctr">
                <a:normAutofit fontScale="92500" lnSpcReduction="20000"/>
              </a:bodyPr>
              <a:p>
                <a:pPr algn="ctr"/>
              </a:p>
            </p:txBody>
          </p:sp>
        </p:grpSp>
        <p:sp>
          <p:nvSpPr>
            <p:cNvPr id="14" name="ïṧ1iďè"/>
            <p:cNvSpPr/>
            <p:nvPr/>
          </p:nvSpPr>
          <p:spPr bwMode="auto">
            <a:xfrm rot="8100000">
              <a:off x="5863681" y="4605342"/>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grpSp>
          <p:nvGrpSpPr>
            <p:cNvPr id="15" name="ïṧḷíḑé"/>
            <p:cNvGrpSpPr/>
            <p:nvPr/>
          </p:nvGrpSpPr>
          <p:grpSpPr bwMode="auto">
            <a:xfrm>
              <a:off x="5955327" y="4696393"/>
              <a:ext cx="315362" cy="315444"/>
              <a:chOff x="1865313" y="2312988"/>
              <a:chExt cx="446087" cy="446087"/>
            </a:xfrm>
            <a:solidFill>
              <a:schemeClr val="bg1"/>
            </a:solidFill>
          </p:grpSpPr>
          <p:sp>
            <p:nvSpPr>
              <p:cNvPr id="59" name="iṩ1ïďe"/>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p:spPr>
            <p:txBody>
              <a:bodyPr wrap="square" lIns="91440" tIns="45720" rIns="91440" bIns="45720" anchor="ctr">
                <a:normAutofit fontScale="25000" lnSpcReduction="20000"/>
              </a:bodyPr>
              <a:p>
                <a:pPr algn="ctr"/>
              </a:p>
            </p:txBody>
          </p:sp>
          <p:sp>
            <p:nvSpPr>
              <p:cNvPr id="60" name="ïṥlíḓè"/>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p:spPr>
            <p:txBody>
              <a:bodyPr wrap="square" lIns="91440" tIns="45720" rIns="91440" bIns="45720" anchor="ctr">
                <a:normAutofit fontScale="92500" lnSpcReduction="20000"/>
              </a:bodyPr>
              <a:p>
                <a:pPr algn="ctr"/>
              </a:p>
            </p:txBody>
          </p:sp>
        </p:grpSp>
        <p:grpSp>
          <p:nvGrpSpPr>
            <p:cNvPr id="16" name="iṧ1ídè"/>
            <p:cNvGrpSpPr/>
            <p:nvPr/>
          </p:nvGrpSpPr>
          <p:grpSpPr>
            <a:xfrm>
              <a:off x="9884567" y="4603524"/>
              <a:ext cx="490836" cy="490964"/>
              <a:chOff x="9884567" y="4734955"/>
              <a:chExt cx="490836" cy="490964"/>
            </a:xfrm>
          </p:grpSpPr>
          <p:sp>
            <p:nvSpPr>
              <p:cNvPr id="57" name="íşľiďê"/>
              <p:cNvSpPr/>
              <p:nvPr/>
            </p:nvSpPr>
            <p:spPr bwMode="auto">
              <a:xfrm rot="8100000">
                <a:off x="9884567" y="4734955"/>
                <a:ext cx="490836" cy="490964"/>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p>
                <a:pPr algn="ctr"/>
              </a:p>
            </p:txBody>
          </p:sp>
          <p:sp>
            <p:nvSpPr>
              <p:cNvPr id="58" name="îsļïḓê"/>
              <p:cNvSpPr/>
              <p:nvPr/>
            </p:nvSpPr>
            <p:spPr bwMode="auto">
              <a:xfrm>
                <a:off x="9992518" y="4847226"/>
                <a:ext cx="283257" cy="283331"/>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square" lIns="91440" tIns="45720" rIns="91440" bIns="45720" anchor="ctr">
                <a:normAutofit fontScale="85000" lnSpcReduction="20000"/>
              </a:bodyPr>
              <a:p>
                <a:pPr algn="ctr"/>
              </a:p>
            </p:txBody>
          </p:sp>
        </p:grpSp>
        <p:grpSp>
          <p:nvGrpSpPr>
            <p:cNvPr id="17" name="îṧlïḍè"/>
            <p:cNvGrpSpPr/>
            <p:nvPr/>
          </p:nvGrpSpPr>
          <p:grpSpPr>
            <a:xfrm>
              <a:off x="4519756" y="1201757"/>
              <a:ext cx="3179295" cy="3110395"/>
              <a:chOff x="4519756" y="1201757"/>
              <a:chExt cx="3179295" cy="3110395"/>
            </a:xfrm>
          </p:grpSpPr>
          <p:sp>
            <p:nvSpPr>
              <p:cNvPr id="37" name="î$lïḍê"/>
              <p:cNvSpPr/>
              <p:nvPr/>
            </p:nvSpPr>
            <p:spPr bwMode="auto">
              <a:xfrm>
                <a:off x="4519761" y="1853085"/>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1">
                  <a:lumMod val="75000"/>
                </a:schemeClr>
              </a:solidFill>
              <a:ln>
                <a:noFill/>
              </a:ln>
              <a:effectLst/>
            </p:spPr>
            <p:txBody>
              <a:bodyPr wrap="square" lIns="91440" tIns="45720" rIns="91440" bIns="45720" anchor="ctr">
                <a:normAutofit/>
              </a:bodyPr>
              <a:p>
                <a:pPr algn="ctr"/>
              </a:p>
            </p:txBody>
          </p:sp>
          <p:sp>
            <p:nvSpPr>
              <p:cNvPr id="38" name="ï$ľíḍé"/>
              <p:cNvSpPr/>
              <p:nvPr/>
            </p:nvSpPr>
            <p:spPr bwMode="auto">
              <a:xfrm>
                <a:off x="4519756" y="2647267"/>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1">
                  <a:lumMod val="75000"/>
                </a:schemeClr>
              </a:solidFill>
              <a:ln>
                <a:noFill/>
              </a:ln>
              <a:effectLst/>
            </p:spPr>
            <p:txBody>
              <a:bodyPr wrap="square" lIns="91440" tIns="45720" rIns="91440" bIns="45720" anchor="ctr">
                <a:normAutofit/>
              </a:bodyPr>
              <a:p>
                <a:pPr algn="ctr"/>
              </a:p>
            </p:txBody>
          </p:sp>
          <p:sp>
            <p:nvSpPr>
              <p:cNvPr id="39" name="íşļîdê"/>
              <p:cNvSpPr/>
              <p:nvPr/>
            </p:nvSpPr>
            <p:spPr bwMode="auto">
              <a:xfrm>
                <a:off x="5291628" y="3203362"/>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1">
                  <a:lumMod val="75000"/>
                </a:schemeClr>
              </a:solidFill>
              <a:ln>
                <a:noFill/>
              </a:ln>
              <a:effectLst/>
            </p:spPr>
            <p:txBody>
              <a:bodyPr wrap="square" lIns="91440" tIns="45720" rIns="91440" bIns="45720" anchor="ctr">
                <a:normAutofit/>
              </a:bodyPr>
              <a:p>
                <a:pPr algn="ctr"/>
              </a:p>
            </p:txBody>
          </p:sp>
          <p:sp>
            <p:nvSpPr>
              <p:cNvPr id="40" name="íṧḷiḍê"/>
              <p:cNvSpPr/>
              <p:nvPr/>
            </p:nvSpPr>
            <p:spPr bwMode="auto">
              <a:xfrm>
                <a:off x="6026099" y="3310501"/>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1">
                  <a:lumMod val="75000"/>
                </a:schemeClr>
              </a:solidFill>
              <a:ln>
                <a:noFill/>
              </a:ln>
              <a:effectLst/>
            </p:spPr>
            <p:txBody>
              <a:bodyPr wrap="square" lIns="91440" tIns="45720" rIns="91440" bIns="45720" anchor="ctr">
                <a:normAutofit/>
              </a:bodyPr>
              <a:p>
                <a:pPr algn="ctr"/>
              </a:p>
            </p:txBody>
          </p:sp>
          <p:sp>
            <p:nvSpPr>
              <p:cNvPr id="41" name="îşḻiḓê"/>
              <p:cNvSpPr/>
              <p:nvPr/>
            </p:nvSpPr>
            <p:spPr bwMode="auto">
              <a:xfrm>
                <a:off x="6566747" y="1938117"/>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1">
                  <a:lumMod val="75000"/>
                </a:schemeClr>
              </a:solidFill>
              <a:ln>
                <a:noFill/>
              </a:ln>
              <a:effectLst/>
            </p:spPr>
            <p:txBody>
              <a:bodyPr wrap="square" lIns="91440" tIns="45720" rIns="91440" bIns="45720" anchor="ctr">
                <a:normAutofit/>
              </a:bodyPr>
              <a:p>
                <a:pPr algn="ctr"/>
              </a:p>
            </p:txBody>
          </p:sp>
          <p:sp>
            <p:nvSpPr>
              <p:cNvPr id="42" name="îśḷíḋé"/>
              <p:cNvSpPr/>
              <p:nvPr/>
            </p:nvSpPr>
            <p:spPr bwMode="auto">
              <a:xfrm>
                <a:off x="6194415" y="1237474"/>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1">
                  <a:lumMod val="75000"/>
                </a:schemeClr>
              </a:solidFill>
              <a:ln>
                <a:noFill/>
              </a:ln>
              <a:effectLst/>
            </p:spPr>
            <p:txBody>
              <a:bodyPr wrap="square" lIns="91440" tIns="45720" rIns="91440" bIns="45720" anchor="ctr">
                <a:normAutofit/>
              </a:bodyPr>
              <a:p>
                <a:pPr algn="ctr"/>
              </a:p>
            </p:txBody>
          </p:sp>
          <p:sp>
            <p:nvSpPr>
              <p:cNvPr id="43" name="îṧ1íḑè"/>
              <p:cNvSpPr/>
              <p:nvPr/>
            </p:nvSpPr>
            <p:spPr bwMode="auto">
              <a:xfrm>
                <a:off x="4893791" y="1201757"/>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lumMod val="75000"/>
                </a:schemeClr>
              </a:solidFill>
              <a:ln>
                <a:solidFill>
                  <a:schemeClr val="accent1"/>
                </a:solidFill>
              </a:ln>
              <a:effectLst/>
            </p:spPr>
            <p:txBody>
              <a:bodyPr wrap="square" lIns="91440" tIns="45720" rIns="91440" bIns="45720" anchor="ctr">
                <a:normAutofit/>
              </a:bodyPr>
              <a:p>
                <a:pPr algn="ctr"/>
              </a:p>
            </p:txBody>
          </p:sp>
          <p:grpSp>
            <p:nvGrpSpPr>
              <p:cNvPr id="44" name="îşļiḑé"/>
              <p:cNvGrpSpPr/>
              <p:nvPr/>
            </p:nvGrpSpPr>
            <p:grpSpPr bwMode="auto">
              <a:xfrm>
                <a:off x="4872509" y="2778068"/>
                <a:ext cx="319680" cy="319762"/>
                <a:chOff x="1865313" y="2312988"/>
                <a:chExt cx="446087" cy="446087"/>
              </a:xfrm>
              <a:solidFill>
                <a:schemeClr val="bg1"/>
              </a:solidFill>
            </p:grpSpPr>
            <p:sp>
              <p:nvSpPr>
                <p:cNvPr id="55" name="ïşļïḓê"/>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p:spPr>
              <p:txBody>
                <a:bodyPr wrap="square" lIns="91440" tIns="45720" rIns="91440" bIns="45720" anchor="ctr">
                  <a:normAutofit fontScale="25000" lnSpcReduction="20000"/>
                </a:bodyPr>
                <a:p>
                  <a:pPr algn="ctr"/>
                </a:p>
              </p:txBody>
            </p:sp>
            <p:sp>
              <p:nvSpPr>
                <p:cNvPr id="56" name="íş1îḍê"/>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p:spPr>
              <p:txBody>
                <a:bodyPr wrap="square" lIns="91440" tIns="45720" rIns="91440" bIns="45720" anchor="ctr">
                  <a:normAutofit fontScale="92500" lnSpcReduction="20000"/>
                </a:bodyPr>
                <a:p>
                  <a:pPr algn="ctr"/>
                </a:p>
              </p:txBody>
            </p:sp>
          </p:grpSp>
          <p:grpSp>
            <p:nvGrpSpPr>
              <p:cNvPr id="45" name="iS1îde"/>
              <p:cNvGrpSpPr/>
              <p:nvPr/>
            </p:nvGrpSpPr>
            <p:grpSpPr>
              <a:xfrm>
                <a:off x="5189523" y="1949620"/>
                <a:ext cx="265426" cy="315272"/>
                <a:chOff x="2060819" y="1388284"/>
                <a:chExt cx="271040" cy="321860"/>
              </a:xfrm>
              <a:solidFill>
                <a:schemeClr val="bg1"/>
              </a:solidFill>
            </p:grpSpPr>
            <p:sp>
              <p:nvSpPr>
                <p:cNvPr id="51" name="iṩḷíḍè"/>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p:spPr>
              <p:txBody>
                <a:bodyPr wrap="square" lIns="91440" tIns="45720" rIns="91440" bIns="45720" anchor="ctr">
                  <a:normAutofit fontScale="92500" lnSpcReduction="20000"/>
                </a:bodyPr>
                <a:p>
                  <a:pPr algn="ctr"/>
                </a:p>
              </p:txBody>
            </p:sp>
            <p:sp>
              <p:nvSpPr>
                <p:cNvPr id="52" name="iṣľîḓe"/>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p:spPr>
              <p:txBody>
                <a:bodyPr wrap="square" lIns="91440" tIns="45720" rIns="91440" bIns="45720" anchor="ctr">
                  <a:normAutofit fontScale="25000" lnSpcReduction="20000"/>
                </a:bodyPr>
                <a:p>
                  <a:pPr algn="ctr"/>
                </a:p>
              </p:txBody>
            </p:sp>
            <p:sp>
              <p:nvSpPr>
                <p:cNvPr id="53" name="ïSḷïḓè"/>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p:spPr>
              <p:txBody>
                <a:bodyPr wrap="square" lIns="91440" tIns="45720" rIns="91440" bIns="45720" anchor="ctr">
                  <a:normAutofit fontScale="25000" lnSpcReduction="20000"/>
                </a:bodyPr>
                <a:p>
                  <a:pPr algn="ctr"/>
                </a:p>
              </p:txBody>
            </p:sp>
            <p:sp>
              <p:nvSpPr>
                <p:cNvPr id="54" name="ïSlíḋè"/>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p:spPr>
              <p:txBody>
                <a:bodyPr wrap="square" lIns="91440" tIns="45720" rIns="91440" bIns="45720" anchor="ctr">
                  <a:normAutofit fontScale="25000" lnSpcReduction="20000"/>
                </a:bodyPr>
                <a:p>
                  <a:pPr algn="ctr"/>
                </a:p>
              </p:txBody>
            </p:sp>
          </p:grpSp>
          <p:sp>
            <p:nvSpPr>
              <p:cNvPr id="46" name="íšlïďé"/>
              <p:cNvSpPr/>
              <p:nvPr/>
            </p:nvSpPr>
            <p:spPr bwMode="auto">
              <a:xfrm>
                <a:off x="6256020" y="3731479"/>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square" lIns="91440" tIns="45720" rIns="91440" bIns="45720" anchor="ctr">
                <a:normAutofit fontScale="92500" lnSpcReduction="20000"/>
              </a:bodyPr>
              <a:p>
                <a:pPr algn="ctr"/>
              </a:p>
            </p:txBody>
          </p:sp>
          <p:sp>
            <p:nvSpPr>
              <p:cNvPr id="47" name="ïsḷîḋé"/>
              <p:cNvSpPr/>
              <p:nvPr/>
            </p:nvSpPr>
            <p:spPr bwMode="auto">
              <a:xfrm rot="20348499">
                <a:off x="6162875" y="1613456"/>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square" lIns="91440" tIns="45720" rIns="91440" bIns="45720" anchor="ctr">
                <a:normAutofit fontScale="92500" lnSpcReduction="10000"/>
              </a:bodyPr>
              <a:p>
                <a:pPr algn="ctr"/>
              </a:p>
            </p:txBody>
          </p:sp>
          <p:sp>
            <p:nvSpPr>
              <p:cNvPr id="48" name="ïśľîḋe"/>
              <p:cNvSpPr/>
              <p:nvPr/>
            </p:nvSpPr>
            <p:spPr bwMode="auto">
              <a:xfrm>
                <a:off x="6931817" y="2202235"/>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square" lIns="91440" tIns="45720" rIns="91440" bIns="45720" anchor="ctr">
                <a:normAutofit fontScale="62500" lnSpcReduction="20000"/>
              </a:bodyPr>
              <a:p>
                <a:pPr algn="ctr"/>
              </a:p>
            </p:txBody>
          </p:sp>
          <p:sp>
            <p:nvSpPr>
              <p:cNvPr id="49" name="i$lídé"/>
              <p:cNvSpPr/>
              <p:nvPr/>
            </p:nvSpPr>
            <p:spPr bwMode="auto">
              <a:xfrm>
                <a:off x="6963664" y="3115607"/>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square" lIns="91440" tIns="45720" rIns="91440" bIns="45720" anchor="ctr">
                <a:normAutofit fontScale="85000" lnSpcReduction="20000"/>
              </a:bodyPr>
              <a:p>
                <a:pPr algn="ctr"/>
              </a:p>
            </p:txBody>
          </p:sp>
          <p:sp>
            <p:nvSpPr>
              <p:cNvPr id="50" name="íṡ1îďè"/>
              <p:cNvSpPr/>
              <p:nvPr/>
            </p:nvSpPr>
            <p:spPr bwMode="auto">
              <a:xfrm>
                <a:off x="5361780" y="3610244"/>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square" lIns="91440" tIns="45720" rIns="91440" bIns="45720" anchor="ctr">
                <a:normAutofit fontScale="62500" lnSpcReduction="20000"/>
              </a:bodyPr>
              <a:p>
                <a:pPr algn="ctr"/>
              </a:p>
            </p:txBody>
          </p:sp>
        </p:grpSp>
        <p:sp>
          <p:nvSpPr>
            <p:cNvPr id="35" name="ïŝlíďé"/>
            <p:cNvSpPr txBox="1"/>
            <p:nvPr/>
          </p:nvSpPr>
          <p:spPr bwMode="auto">
            <a:xfrm>
              <a:off x="8955210" y="1689616"/>
              <a:ext cx="2386516" cy="389866"/>
            </a:xfrm>
            <a:prstGeom prst="rect">
              <a:avLst/>
            </a:prstGeom>
            <a:noFill/>
          </p:spPr>
          <p:txBody>
            <a:bodyPr wrap="square" lIns="91440" tIns="45720" rIns="91440" bIns="45720" anchor="b" anchorCtr="1">
              <a:normAutofit/>
            </a:bodyPr>
            <a:p>
              <a:pPr>
                <a:spcBef>
                  <a:spcPct val="0"/>
                </a:spcBef>
              </a:pPr>
              <a:r>
                <a:rPr lang="zh-CN" altLang="en-US" sz="1600" b="1">
                  <a:solidFill>
                    <a:schemeClr val="bg1"/>
                  </a:solidFill>
                  <a:sym typeface="+mn-ea"/>
                </a:rPr>
                <a:t>一键 </a:t>
              </a:r>
              <a:r>
                <a:rPr lang="en-US" altLang="zh-CN" sz="1600" b="1">
                  <a:solidFill>
                    <a:schemeClr val="bg1"/>
                  </a:solidFill>
                  <a:sym typeface="+mn-ea"/>
                </a:rPr>
                <a:t>Follow</a:t>
              </a:r>
              <a:r>
                <a:rPr lang="zh-CN" altLang="en-US" sz="1600" b="1">
                  <a:solidFill>
                    <a:schemeClr val="bg1"/>
                  </a:solidFill>
                  <a:sym typeface="+mn-ea"/>
                </a:rPr>
                <a:t>节点</a:t>
              </a:r>
              <a:endParaRPr lang="zh-CN" altLang="en-US" sz="1600" b="1" dirty="0">
                <a:solidFill>
                  <a:schemeClr val="bg1"/>
                </a:solidFill>
                <a:sym typeface="+mn-ea"/>
              </a:endParaRPr>
            </a:p>
          </p:txBody>
        </p:sp>
        <p:sp>
          <p:nvSpPr>
            <p:cNvPr id="33" name="íSḻiďé"/>
            <p:cNvSpPr txBox="1"/>
            <p:nvPr/>
          </p:nvSpPr>
          <p:spPr bwMode="auto">
            <a:xfrm>
              <a:off x="8955210" y="3454748"/>
              <a:ext cx="2386516" cy="394329"/>
            </a:xfrm>
            <a:prstGeom prst="rect">
              <a:avLst/>
            </a:prstGeom>
            <a:noFill/>
          </p:spPr>
          <p:txBody>
            <a:bodyPr wrap="square" lIns="91440" tIns="45720" rIns="91440" bIns="45720" anchor="b" anchorCtr="1">
              <a:normAutofit/>
            </a:bodyPr>
            <a:p>
              <a:pPr>
                <a:spcBef>
                  <a:spcPct val="0"/>
                </a:spcBef>
              </a:pPr>
              <a:r>
                <a:rPr lang="zh-CN" altLang="en-US" sz="1600" b="1">
                  <a:solidFill>
                    <a:schemeClr val="bg1"/>
                  </a:solidFill>
                  <a:sym typeface="+mn-ea"/>
                </a:rPr>
                <a:t>一键 </a:t>
              </a:r>
              <a:r>
                <a:rPr lang="en-US" altLang="zh-CN" sz="1600" b="1">
                  <a:solidFill>
                    <a:schemeClr val="bg1"/>
                  </a:solidFill>
                  <a:sym typeface="+mn-ea"/>
                </a:rPr>
                <a:t>Rejoin </a:t>
              </a:r>
              <a:r>
                <a:rPr lang="zh-CN" altLang="en-US" sz="1600" b="1">
                  <a:solidFill>
                    <a:schemeClr val="bg1"/>
                  </a:solidFill>
                  <a:sym typeface="+mn-ea"/>
                </a:rPr>
                <a:t>节点</a:t>
              </a:r>
              <a:endParaRPr lang="zh-CN" altLang="en-US" sz="1600" b="1" dirty="0">
                <a:solidFill>
                  <a:schemeClr val="bg1"/>
                </a:solidFill>
                <a:sym typeface="+mn-ea"/>
              </a:endParaRPr>
            </a:p>
          </p:txBody>
        </p:sp>
        <p:sp>
          <p:nvSpPr>
            <p:cNvPr id="31" name="işḷîḑé"/>
            <p:cNvSpPr txBox="1"/>
            <p:nvPr/>
          </p:nvSpPr>
          <p:spPr bwMode="auto">
            <a:xfrm>
              <a:off x="8955210" y="5172075"/>
              <a:ext cx="2386516" cy="369024"/>
            </a:xfrm>
            <a:prstGeom prst="rect">
              <a:avLst/>
            </a:prstGeom>
            <a:noFill/>
          </p:spPr>
          <p:txBody>
            <a:bodyPr wrap="square" lIns="91440" tIns="45720" rIns="91440" bIns="45720" anchor="b" anchorCtr="1">
              <a:normAutofit/>
            </a:bodyPr>
            <a:p>
              <a:pPr>
                <a:spcBef>
                  <a:spcPct val="0"/>
                </a:spcBef>
              </a:pPr>
              <a:r>
                <a:rPr lang="zh-CN" altLang="en-US" sz="1600" b="1">
                  <a:solidFill>
                    <a:schemeClr val="bg1"/>
                  </a:solidFill>
                  <a:sym typeface="+mn-ea"/>
                </a:rPr>
                <a:t>一键 </a:t>
              </a:r>
              <a:r>
                <a:rPr lang="en-US" altLang="zh-CN" sz="1600" b="1">
                  <a:solidFill>
                    <a:schemeClr val="bg1"/>
                  </a:solidFill>
                  <a:sym typeface="+mn-ea"/>
                </a:rPr>
                <a:t>switchove</a:t>
              </a:r>
              <a:r>
                <a:rPr lang="en-US" altLang="zh-CN" sz="1600">
                  <a:sym typeface="+mn-ea"/>
                </a:rPr>
                <a:t>r</a:t>
              </a:r>
              <a:endParaRPr lang="en-US" altLang="zh-CN" sz="1600" b="1" dirty="0"/>
            </a:p>
          </p:txBody>
        </p:sp>
        <p:sp>
          <p:nvSpPr>
            <p:cNvPr id="29" name="íṣlïḍê"/>
            <p:cNvSpPr txBox="1"/>
            <p:nvPr/>
          </p:nvSpPr>
          <p:spPr bwMode="auto">
            <a:xfrm>
              <a:off x="980523" y="1689616"/>
              <a:ext cx="2386516" cy="378435"/>
            </a:xfrm>
            <a:prstGeom prst="rect">
              <a:avLst/>
            </a:prstGeom>
            <a:noFill/>
          </p:spPr>
          <p:txBody>
            <a:bodyPr wrap="square" lIns="91440" tIns="45720" rIns="91440" bIns="45720" anchor="b" anchorCtr="1">
              <a:normAutofit lnSpcReduction="20000"/>
            </a:bodyPr>
            <a:p>
              <a:pPr>
                <a:spcBef>
                  <a:spcPct val="0"/>
                </a:spcBef>
              </a:pPr>
              <a:r>
                <a:rPr lang="zh-CN" altLang="en-US" sz="1600" b="1">
                  <a:solidFill>
                    <a:schemeClr val="bg1"/>
                  </a:solidFill>
                  <a:sym typeface="+mn-ea"/>
                </a:rPr>
                <a:t>一</a:t>
              </a:r>
              <a:r>
                <a:rPr lang="zh-CN" altLang="en-US" sz="1600" b="1">
                  <a:solidFill>
                    <a:schemeClr val="bg1"/>
                  </a:solidFill>
                  <a:sym typeface="+mn-ea"/>
                </a:rPr>
                <a:t>键 注册主</a:t>
              </a:r>
              <a:r>
                <a:rPr lang="en-US" altLang="zh-CN" sz="1600" b="1">
                  <a:solidFill>
                    <a:schemeClr val="bg1"/>
                  </a:solidFill>
                  <a:sym typeface="+mn-ea"/>
                </a:rPr>
                <a:t>/</a:t>
              </a:r>
              <a:r>
                <a:rPr lang="zh-CN" altLang="en-US" sz="1600" b="1">
                  <a:solidFill>
                    <a:schemeClr val="bg1"/>
                  </a:solidFill>
                  <a:sym typeface="+mn-ea"/>
                </a:rPr>
                <a:t>备 节点</a:t>
              </a:r>
              <a:endParaRPr lang="zh-CN" altLang="en-US" sz="1600" b="1" dirty="0">
                <a:solidFill>
                  <a:schemeClr val="bg1"/>
                </a:solidFill>
                <a:sym typeface="+mn-ea"/>
              </a:endParaRPr>
            </a:p>
          </p:txBody>
        </p:sp>
        <p:sp>
          <p:nvSpPr>
            <p:cNvPr id="27" name="ï$ľîďé"/>
            <p:cNvSpPr txBox="1"/>
            <p:nvPr/>
          </p:nvSpPr>
          <p:spPr bwMode="auto">
            <a:xfrm>
              <a:off x="980523" y="3454749"/>
              <a:ext cx="2386516" cy="394329"/>
            </a:xfrm>
            <a:prstGeom prst="rect">
              <a:avLst/>
            </a:prstGeom>
            <a:noFill/>
          </p:spPr>
          <p:txBody>
            <a:bodyPr wrap="square" lIns="91440" tIns="45720" rIns="91440" bIns="45720" anchor="b" anchorCtr="1">
              <a:normAutofit/>
            </a:bodyPr>
            <a:p>
              <a:pPr>
                <a:spcBef>
                  <a:spcPct val="0"/>
                </a:spcBef>
              </a:pPr>
              <a:r>
                <a:rPr lang="zh-CN" altLang="en-US" sz="1600" b="1">
                  <a:solidFill>
                    <a:schemeClr val="bg1"/>
                  </a:solidFill>
                  <a:sym typeface="+mn-ea"/>
                </a:rPr>
                <a:t>一键 </a:t>
              </a:r>
              <a:r>
                <a:rPr lang="en-US" altLang="zh-CN" sz="1600" b="1">
                  <a:solidFill>
                    <a:schemeClr val="bg1"/>
                  </a:solidFill>
                  <a:sym typeface="+mn-ea"/>
                </a:rPr>
                <a:t>clone</a:t>
              </a:r>
              <a:r>
                <a:rPr lang="zh-CN" altLang="en-US" sz="1600" b="1">
                  <a:solidFill>
                    <a:schemeClr val="bg1"/>
                  </a:solidFill>
                  <a:sym typeface="+mn-ea"/>
                </a:rPr>
                <a:t>节点</a:t>
              </a:r>
              <a:endParaRPr lang="zh-CN" altLang="en-US" sz="1600" b="1" dirty="0">
                <a:solidFill>
                  <a:schemeClr val="bg1"/>
                </a:solidFill>
                <a:sym typeface="+mn-ea"/>
              </a:endParaRPr>
            </a:p>
          </p:txBody>
        </p:sp>
        <p:sp>
          <p:nvSpPr>
            <p:cNvPr id="25" name="îṧḷiḋê"/>
            <p:cNvSpPr txBox="1"/>
            <p:nvPr/>
          </p:nvSpPr>
          <p:spPr bwMode="auto">
            <a:xfrm>
              <a:off x="980523" y="5172075"/>
              <a:ext cx="2386516" cy="369024"/>
            </a:xfrm>
            <a:prstGeom prst="rect">
              <a:avLst/>
            </a:prstGeom>
            <a:noFill/>
          </p:spPr>
          <p:txBody>
            <a:bodyPr wrap="square" lIns="91440" tIns="45720" rIns="91440" bIns="45720" anchor="b" anchorCtr="1">
              <a:normAutofit/>
            </a:bodyPr>
            <a:p>
              <a:pPr>
                <a:spcBef>
                  <a:spcPct val="0"/>
                </a:spcBef>
              </a:pPr>
              <a:r>
                <a:rPr lang="zh-CN" altLang="en-US" sz="1600" b="1">
                  <a:solidFill>
                    <a:schemeClr val="bg1"/>
                  </a:solidFill>
                  <a:sym typeface="+mn-ea"/>
                </a:rPr>
                <a:t>一键 </a:t>
              </a:r>
              <a:r>
                <a:rPr lang="en-US" altLang="zh-CN" sz="1600" b="1">
                  <a:solidFill>
                    <a:schemeClr val="bg1"/>
                  </a:solidFill>
                  <a:sym typeface="+mn-ea"/>
                </a:rPr>
                <a:t>Promote </a:t>
              </a:r>
              <a:r>
                <a:rPr lang="zh-CN" altLang="en-US" sz="1600" b="1">
                  <a:solidFill>
                    <a:schemeClr val="bg1"/>
                  </a:solidFill>
                  <a:sym typeface="+mn-ea"/>
                </a:rPr>
                <a:t>节点</a:t>
              </a:r>
              <a:endParaRPr lang="zh-CN" altLang="en-US" sz="1600" b="1" dirty="0">
                <a:solidFill>
                  <a:schemeClr val="bg1"/>
                </a:solidFill>
                <a:sym typeface="+mn-ea"/>
              </a:endParaRPr>
            </a:p>
          </p:txBody>
        </p:sp>
        <p:sp>
          <p:nvSpPr>
            <p:cNvPr id="73" name="išḷïḓe"/>
            <p:cNvSpPr txBox="1"/>
            <p:nvPr/>
          </p:nvSpPr>
          <p:spPr bwMode="auto">
            <a:xfrm>
              <a:off x="4904007" y="5172075"/>
              <a:ext cx="2386516" cy="375416"/>
            </a:xfrm>
            <a:prstGeom prst="rect">
              <a:avLst/>
            </a:prstGeom>
            <a:noFill/>
          </p:spPr>
          <p:txBody>
            <a:bodyPr wrap="square" lIns="91440" tIns="45720" rIns="91440" bIns="45720" anchor="b" anchorCtr="1">
              <a:normAutofit/>
            </a:bodyPr>
            <a:p>
              <a:pPr>
                <a:spcBef>
                  <a:spcPct val="0"/>
                </a:spcBef>
              </a:pPr>
              <a:r>
                <a:rPr lang="zh-CN" altLang="en-US" sz="1600" b="1">
                  <a:solidFill>
                    <a:schemeClr val="bg1"/>
                  </a:solidFill>
                  <a:sym typeface="+mn-ea"/>
                </a:rPr>
                <a:t>一键 启动监控进程</a:t>
              </a:r>
              <a:endParaRPr lang="zh-CN" altLang="en-US" sz="1600" b="1" dirty="0">
                <a:solidFill>
                  <a:schemeClr val="bg1"/>
                </a:solidFill>
                <a:sym typeface="+mn-ea"/>
              </a:endParaRPr>
            </a:p>
          </p:txBody>
        </p:sp>
      </p:gr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rPr>
              <a:t>Repmgr </a:t>
            </a:r>
            <a:r>
              <a:rPr lang="zh-CN" altLang="en-US" sz="3200" b="1">
                <a:solidFill>
                  <a:schemeClr val="bg1"/>
                </a:solidFill>
                <a:latin typeface="+mj-lt"/>
                <a:cs typeface="+mj-lt"/>
              </a:rPr>
              <a:t>集群部署</a:t>
            </a:r>
            <a:endParaRPr lang="zh-CN" altLang="en-US" sz="3200" b="1">
              <a:solidFill>
                <a:schemeClr val="bg1"/>
              </a:solidFill>
              <a:latin typeface="+mj-lt"/>
              <a:cs typeface="+mj-lt"/>
            </a:endParaRPr>
          </a:p>
        </p:txBody>
      </p:sp>
      <p:grpSp>
        <p:nvGrpSpPr>
          <p:cNvPr id="2" name="组合 1"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462281" y="1258479"/>
            <a:ext cx="11056619" cy="5263697"/>
            <a:chOff x="462281" y="1243147"/>
            <a:chExt cx="11056619" cy="5263697"/>
          </a:xfrm>
        </p:grpSpPr>
        <p:sp>
          <p:nvSpPr>
            <p:cNvPr id="25" name="í$ľíďê"/>
            <p:cNvSpPr/>
            <p:nvPr/>
          </p:nvSpPr>
          <p:spPr bwMode="auto">
            <a:xfrm>
              <a:off x="6154788" y="2424292"/>
              <a:ext cx="2071418" cy="1245420"/>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ln>
          </p:spPr>
          <p:txBody>
            <a:bodyPr wrap="square" lIns="91440" tIns="45720" rIns="91440" bIns="45720" anchor="ctr">
              <a:normAutofit/>
            </a:bodyPr>
            <a:lstStyle/>
            <a:p>
              <a:pPr algn="ctr"/>
            </a:p>
          </p:txBody>
        </p:sp>
        <p:sp>
          <p:nvSpPr>
            <p:cNvPr id="26" name="iṣḷíďe"/>
            <p:cNvSpPr/>
            <p:nvPr/>
          </p:nvSpPr>
          <p:spPr bwMode="auto">
            <a:xfrm>
              <a:off x="4564537" y="2424292"/>
              <a:ext cx="2071418" cy="1245420"/>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2">
                <a:lumMod val="75000"/>
              </a:schemeClr>
            </a:solidFill>
            <a:ln w="9525">
              <a:noFill/>
              <a:round/>
            </a:ln>
          </p:spPr>
          <p:txBody>
            <a:bodyPr wrap="square" lIns="91440" tIns="45720" rIns="91440" bIns="45720" anchor="ctr">
              <a:normAutofit/>
            </a:bodyPr>
            <a:lstStyle/>
            <a:p>
              <a:pPr algn="ctr"/>
            </a:p>
          </p:txBody>
        </p:sp>
        <p:sp>
          <p:nvSpPr>
            <p:cNvPr id="27" name="iSľíḓé"/>
            <p:cNvSpPr/>
            <p:nvPr/>
          </p:nvSpPr>
          <p:spPr bwMode="auto">
            <a:xfrm>
              <a:off x="2971879" y="2424292"/>
              <a:ext cx="2069011" cy="1245420"/>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3">
                <a:lumMod val="75000"/>
              </a:schemeClr>
            </a:solidFill>
            <a:ln w="9525">
              <a:noFill/>
              <a:round/>
            </a:ln>
          </p:spPr>
          <p:txBody>
            <a:bodyPr wrap="square" lIns="91440" tIns="45720" rIns="91440" bIns="45720" anchor="ctr">
              <a:normAutofit/>
            </a:bodyPr>
            <a:lstStyle/>
            <a:p>
              <a:pPr algn="ctr"/>
            </a:p>
          </p:txBody>
        </p:sp>
        <p:sp>
          <p:nvSpPr>
            <p:cNvPr id="31" name="iṡľíďe"/>
            <p:cNvSpPr/>
            <p:nvPr/>
          </p:nvSpPr>
          <p:spPr bwMode="auto">
            <a:xfrm>
              <a:off x="3768208" y="2424292"/>
              <a:ext cx="2071418" cy="1245420"/>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ln>
          </p:spPr>
          <p:txBody>
            <a:bodyPr wrap="square" lIns="91440" tIns="45720" rIns="91440" bIns="45720" anchor="ctr">
              <a:normAutofit/>
            </a:bodyPr>
            <a:lstStyle/>
            <a:p>
              <a:pPr algn="ctr"/>
            </a:p>
          </p:txBody>
        </p:sp>
        <p:sp>
          <p:nvSpPr>
            <p:cNvPr id="32" name="ïşḻîḍè"/>
            <p:cNvSpPr/>
            <p:nvPr/>
          </p:nvSpPr>
          <p:spPr bwMode="auto">
            <a:xfrm>
              <a:off x="5358459" y="2424292"/>
              <a:ext cx="2069011" cy="1245420"/>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2"/>
            </a:solidFill>
            <a:ln w="9525">
              <a:noFill/>
              <a:round/>
            </a:ln>
          </p:spPr>
          <p:txBody>
            <a:bodyPr wrap="square" lIns="91440" tIns="45720" rIns="91440" bIns="45720" anchor="ctr">
              <a:normAutofit/>
            </a:bodyPr>
            <a:lstStyle/>
            <a:p>
              <a:pPr algn="ctr"/>
            </a:p>
          </p:txBody>
        </p:sp>
        <p:sp>
          <p:nvSpPr>
            <p:cNvPr id="33" name="íSlidê"/>
            <p:cNvSpPr/>
            <p:nvPr/>
          </p:nvSpPr>
          <p:spPr bwMode="auto">
            <a:xfrm>
              <a:off x="7090963" y="1993312"/>
              <a:ext cx="2129157" cy="1676400"/>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1"/>
            </a:solidFill>
            <a:ln w="9525">
              <a:noFill/>
              <a:round/>
            </a:ln>
          </p:spPr>
          <p:txBody>
            <a:bodyPr wrap="square" lIns="91440" tIns="45720" rIns="91440" bIns="45720" anchor="ctr">
              <a:normAutofit/>
            </a:bodyPr>
            <a:lstStyle/>
            <a:p>
              <a:pPr algn="ctr"/>
            </a:p>
          </p:txBody>
        </p:sp>
        <p:sp>
          <p:nvSpPr>
            <p:cNvPr id="53" name="íṣḷîďê"/>
            <p:cNvSpPr/>
            <p:nvPr/>
          </p:nvSpPr>
          <p:spPr>
            <a:xfrm>
              <a:off x="4551506" y="2801453"/>
              <a:ext cx="504825" cy="491100"/>
            </a:xfrm>
            <a:custGeom>
              <a:avLst/>
              <a:gdLst>
                <a:gd name="connsiteX0" fmla="*/ 546621 w 607854"/>
                <a:gd name="connsiteY0" fmla="*/ 283775 h 591329"/>
                <a:gd name="connsiteX1" fmla="*/ 560180 w 607854"/>
                <a:gd name="connsiteY1" fmla="*/ 293053 h 591329"/>
                <a:gd name="connsiteX2" fmla="*/ 606170 w 607854"/>
                <a:gd name="connsiteY2" fmla="*/ 387769 h 591329"/>
                <a:gd name="connsiteX3" fmla="*/ 589877 w 607854"/>
                <a:gd name="connsiteY3" fmla="*/ 411547 h 591329"/>
                <a:gd name="connsiteX4" fmla="*/ 568950 w 607854"/>
                <a:gd name="connsiteY4" fmla="*/ 409856 h 591329"/>
                <a:gd name="connsiteX5" fmla="*/ 495953 w 607854"/>
                <a:gd name="connsiteY5" fmla="*/ 517407 h 591329"/>
                <a:gd name="connsiteX6" fmla="*/ 358780 w 607854"/>
                <a:gd name="connsiteY6" fmla="*/ 585907 h 591329"/>
                <a:gd name="connsiteX7" fmla="*/ 303074 w 607854"/>
                <a:gd name="connsiteY7" fmla="*/ 591329 h 591329"/>
                <a:gd name="connsiteX8" fmla="*/ 246470 w 607854"/>
                <a:gd name="connsiteY8" fmla="*/ 585708 h 591329"/>
                <a:gd name="connsiteX9" fmla="*/ 146518 w 607854"/>
                <a:gd name="connsiteY9" fmla="*/ 544916 h 591329"/>
                <a:gd name="connsiteX10" fmla="*/ 69486 w 607854"/>
                <a:gd name="connsiteY10" fmla="*/ 470496 h 591329"/>
                <a:gd name="connsiteX11" fmla="*/ 36002 w 607854"/>
                <a:gd name="connsiteY11" fmla="*/ 405677 h 591329"/>
                <a:gd name="connsiteX12" fmla="*/ 60716 w 607854"/>
                <a:gd name="connsiteY12" fmla="*/ 362796 h 591329"/>
                <a:gd name="connsiteX13" fmla="*/ 61414 w 607854"/>
                <a:gd name="connsiteY13" fmla="*/ 362647 h 591329"/>
                <a:gd name="connsiteX14" fmla="*/ 98684 w 607854"/>
                <a:gd name="connsiteY14" fmla="*/ 383988 h 591329"/>
                <a:gd name="connsiteX15" fmla="*/ 183240 w 607854"/>
                <a:gd name="connsiteY15" fmla="*/ 491041 h 591329"/>
                <a:gd name="connsiteX16" fmla="*/ 345626 w 607854"/>
                <a:gd name="connsiteY16" fmla="*/ 522431 h 591329"/>
                <a:gd name="connsiteX17" fmla="*/ 450561 w 607854"/>
                <a:gd name="connsiteY17" fmla="*/ 470049 h 591329"/>
                <a:gd name="connsiteX18" fmla="*/ 499392 w 607854"/>
                <a:gd name="connsiteY18" fmla="*/ 404384 h 591329"/>
                <a:gd name="connsiteX19" fmla="*/ 482799 w 607854"/>
                <a:gd name="connsiteY19" fmla="*/ 403041 h 591329"/>
                <a:gd name="connsiteX20" fmla="*/ 470592 w 607854"/>
                <a:gd name="connsiteY20" fmla="*/ 376924 h 591329"/>
                <a:gd name="connsiteX21" fmla="*/ 531679 w 607854"/>
                <a:gd name="connsiteY21" fmla="*/ 290764 h 591329"/>
                <a:gd name="connsiteX22" fmla="*/ 546621 w 607854"/>
                <a:gd name="connsiteY22" fmla="*/ 283775 h 591329"/>
                <a:gd name="connsiteX23" fmla="*/ 235317 w 607854"/>
                <a:gd name="connsiteY23" fmla="*/ 160668 h 591329"/>
                <a:gd name="connsiteX24" fmla="*/ 388572 w 607854"/>
                <a:gd name="connsiteY24" fmla="*/ 160668 h 591329"/>
                <a:gd name="connsiteX25" fmla="*/ 411839 w 607854"/>
                <a:gd name="connsiteY25" fmla="*/ 183904 h 591329"/>
                <a:gd name="connsiteX26" fmla="*/ 411839 w 607854"/>
                <a:gd name="connsiteY26" fmla="*/ 228337 h 591329"/>
                <a:gd name="connsiteX27" fmla="*/ 388572 w 607854"/>
                <a:gd name="connsiteY27" fmla="*/ 251573 h 591329"/>
                <a:gd name="connsiteX28" fmla="*/ 365354 w 607854"/>
                <a:gd name="connsiteY28" fmla="*/ 228337 h 591329"/>
                <a:gd name="connsiteX29" fmla="*/ 365354 w 607854"/>
                <a:gd name="connsiteY29" fmla="*/ 207140 h 591329"/>
                <a:gd name="connsiteX30" fmla="*/ 258584 w 607854"/>
                <a:gd name="connsiteY30" fmla="*/ 207140 h 591329"/>
                <a:gd name="connsiteX31" fmla="*/ 258584 w 607854"/>
                <a:gd name="connsiteY31" fmla="*/ 238686 h 591329"/>
                <a:gd name="connsiteX32" fmla="*/ 310051 w 607854"/>
                <a:gd name="connsiteY32" fmla="*/ 238686 h 591329"/>
                <a:gd name="connsiteX33" fmla="*/ 333318 w 607854"/>
                <a:gd name="connsiteY33" fmla="*/ 261922 h 591329"/>
                <a:gd name="connsiteX34" fmla="*/ 310051 w 607854"/>
                <a:gd name="connsiteY34" fmla="*/ 285159 h 591329"/>
                <a:gd name="connsiteX35" fmla="*/ 258584 w 607854"/>
                <a:gd name="connsiteY35" fmla="*/ 285159 h 591329"/>
                <a:gd name="connsiteX36" fmla="*/ 258584 w 607854"/>
                <a:gd name="connsiteY36" fmla="*/ 305758 h 591329"/>
                <a:gd name="connsiteX37" fmla="*/ 310051 w 607854"/>
                <a:gd name="connsiteY37" fmla="*/ 305758 h 591329"/>
                <a:gd name="connsiteX38" fmla="*/ 333318 w 607854"/>
                <a:gd name="connsiteY38" fmla="*/ 328995 h 591329"/>
                <a:gd name="connsiteX39" fmla="*/ 310051 w 607854"/>
                <a:gd name="connsiteY39" fmla="*/ 352231 h 591329"/>
                <a:gd name="connsiteX40" fmla="*/ 258584 w 607854"/>
                <a:gd name="connsiteY40" fmla="*/ 352231 h 591329"/>
                <a:gd name="connsiteX41" fmla="*/ 258584 w 607854"/>
                <a:gd name="connsiteY41" fmla="*/ 383876 h 591329"/>
                <a:gd name="connsiteX42" fmla="*/ 365354 w 607854"/>
                <a:gd name="connsiteY42" fmla="*/ 383876 h 591329"/>
                <a:gd name="connsiteX43" fmla="*/ 365354 w 607854"/>
                <a:gd name="connsiteY43" fmla="*/ 363377 h 591329"/>
                <a:gd name="connsiteX44" fmla="*/ 388572 w 607854"/>
                <a:gd name="connsiteY44" fmla="*/ 340140 h 591329"/>
                <a:gd name="connsiteX45" fmla="*/ 411839 w 607854"/>
                <a:gd name="connsiteY45" fmla="*/ 363377 h 591329"/>
                <a:gd name="connsiteX46" fmla="*/ 411839 w 607854"/>
                <a:gd name="connsiteY46" fmla="*/ 407063 h 591329"/>
                <a:gd name="connsiteX47" fmla="*/ 388572 w 607854"/>
                <a:gd name="connsiteY47" fmla="*/ 430299 h 591329"/>
                <a:gd name="connsiteX48" fmla="*/ 235317 w 607854"/>
                <a:gd name="connsiteY48" fmla="*/ 430299 h 591329"/>
                <a:gd name="connsiteX49" fmla="*/ 212100 w 607854"/>
                <a:gd name="connsiteY49" fmla="*/ 407063 h 591329"/>
                <a:gd name="connsiteX50" fmla="*/ 212100 w 607854"/>
                <a:gd name="connsiteY50" fmla="*/ 352231 h 591329"/>
                <a:gd name="connsiteX51" fmla="*/ 193864 w 607854"/>
                <a:gd name="connsiteY51" fmla="*/ 352231 h 591329"/>
                <a:gd name="connsiteX52" fmla="*/ 170647 w 607854"/>
                <a:gd name="connsiteY52" fmla="*/ 328995 h 591329"/>
                <a:gd name="connsiteX53" fmla="*/ 193864 w 607854"/>
                <a:gd name="connsiteY53" fmla="*/ 305758 h 591329"/>
                <a:gd name="connsiteX54" fmla="*/ 212100 w 607854"/>
                <a:gd name="connsiteY54" fmla="*/ 305758 h 591329"/>
                <a:gd name="connsiteX55" fmla="*/ 212100 w 607854"/>
                <a:gd name="connsiteY55" fmla="*/ 285159 h 591329"/>
                <a:gd name="connsiteX56" fmla="*/ 193864 w 607854"/>
                <a:gd name="connsiteY56" fmla="*/ 285159 h 591329"/>
                <a:gd name="connsiteX57" fmla="*/ 170647 w 607854"/>
                <a:gd name="connsiteY57" fmla="*/ 261922 h 591329"/>
                <a:gd name="connsiteX58" fmla="*/ 193864 w 607854"/>
                <a:gd name="connsiteY58" fmla="*/ 238686 h 591329"/>
                <a:gd name="connsiteX59" fmla="*/ 212100 w 607854"/>
                <a:gd name="connsiteY59" fmla="*/ 238686 h 591329"/>
                <a:gd name="connsiteX60" fmla="*/ 212100 w 607854"/>
                <a:gd name="connsiteY60" fmla="*/ 183904 h 591329"/>
                <a:gd name="connsiteX61" fmla="*/ 235317 w 607854"/>
                <a:gd name="connsiteY61" fmla="*/ 160668 h 591329"/>
                <a:gd name="connsiteX62" fmla="*/ 305392 w 607854"/>
                <a:gd name="connsiteY62" fmla="*/ 0 h 591329"/>
                <a:gd name="connsiteX63" fmla="*/ 361412 w 607854"/>
                <a:gd name="connsiteY63" fmla="*/ 5647 h 591329"/>
                <a:gd name="connsiteX64" fmla="*/ 461418 w 607854"/>
                <a:gd name="connsiteY64" fmla="*/ 46446 h 591329"/>
                <a:gd name="connsiteX65" fmla="*/ 538552 w 607854"/>
                <a:gd name="connsiteY65" fmla="*/ 120780 h 591329"/>
                <a:gd name="connsiteX66" fmla="*/ 571888 w 607854"/>
                <a:gd name="connsiteY66" fmla="*/ 185710 h 591329"/>
                <a:gd name="connsiteX67" fmla="*/ 547173 w 607854"/>
                <a:gd name="connsiteY67" fmla="*/ 228649 h 591329"/>
                <a:gd name="connsiteX68" fmla="*/ 546525 w 607854"/>
                <a:gd name="connsiteY68" fmla="*/ 228748 h 591329"/>
                <a:gd name="connsiteX69" fmla="*/ 509253 w 607854"/>
                <a:gd name="connsiteY69" fmla="*/ 207403 h 591329"/>
                <a:gd name="connsiteX70" fmla="*/ 424644 w 607854"/>
                <a:gd name="connsiteY70" fmla="*/ 100331 h 591329"/>
                <a:gd name="connsiteX71" fmla="*/ 262302 w 607854"/>
                <a:gd name="connsiteY71" fmla="*/ 68936 h 591329"/>
                <a:gd name="connsiteX72" fmla="*/ 157313 w 607854"/>
                <a:gd name="connsiteY72" fmla="*/ 121377 h 591329"/>
                <a:gd name="connsiteX73" fmla="*/ 108481 w 607854"/>
                <a:gd name="connsiteY73" fmla="*/ 187054 h 591329"/>
                <a:gd name="connsiteX74" fmla="*/ 125074 w 607854"/>
                <a:gd name="connsiteY74" fmla="*/ 188347 h 591329"/>
                <a:gd name="connsiteX75" fmla="*/ 137332 w 607854"/>
                <a:gd name="connsiteY75" fmla="*/ 214518 h 591329"/>
                <a:gd name="connsiteX76" fmla="*/ 76192 w 607854"/>
                <a:gd name="connsiteY76" fmla="*/ 300694 h 591329"/>
                <a:gd name="connsiteX77" fmla="*/ 47690 w 607854"/>
                <a:gd name="connsiteY77" fmla="*/ 298356 h 591329"/>
                <a:gd name="connsiteX78" fmla="*/ 1699 w 607854"/>
                <a:gd name="connsiteY78" fmla="*/ 203622 h 591329"/>
                <a:gd name="connsiteX79" fmla="*/ 17943 w 607854"/>
                <a:gd name="connsiteY79" fmla="*/ 179889 h 591329"/>
                <a:gd name="connsiteX80" fmla="*/ 38871 w 607854"/>
                <a:gd name="connsiteY80" fmla="*/ 181531 h 591329"/>
                <a:gd name="connsiteX81" fmla="*/ 111920 w 607854"/>
                <a:gd name="connsiteY81" fmla="*/ 74011 h 591329"/>
                <a:gd name="connsiteX82" fmla="*/ 249148 w 607854"/>
                <a:gd name="connsiteY82" fmla="*/ 5399 h 591329"/>
                <a:gd name="connsiteX83" fmla="*/ 305392 w 607854"/>
                <a:gd name="connsiteY83" fmla="*/ 0 h 5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7854" h="591329">
                  <a:moveTo>
                    <a:pt x="546621" y="283775"/>
                  </a:moveTo>
                  <a:cubicBezTo>
                    <a:pt x="552145" y="284223"/>
                    <a:pt x="557439" y="287382"/>
                    <a:pt x="560180" y="293053"/>
                  </a:cubicBezTo>
                  <a:lnTo>
                    <a:pt x="606170" y="387769"/>
                  </a:lnTo>
                  <a:cubicBezTo>
                    <a:pt x="611751" y="399310"/>
                    <a:pt x="602732" y="412542"/>
                    <a:pt x="589877" y="411547"/>
                  </a:cubicBezTo>
                  <a:lnTo>
                    <a:pt x="568950" y="409856"/>
                  </a:lnTo>
                  <a:cubicBezTo>
                    <a:pt x="553703" y="450747"/>
                    <a:pt x="528690" y="487609"/>
                    <a:pt x="495953" y="517407"/>
                  </a:cubicBezTo>
                  <a:cubicBezTo>
                    <a:pt x="457686" y="552229"/>
                    <a:pt x="410251" y="575908"/>
                    <a:pt x="358780" y="585907"/>
                  </a:cubicBezTo>
                  <a:cubicBezTo>
                    <a:pt x="340245" y="589538"/>
                    <a:pt x="321609" y="591329"/>
                    <a:pt x="303074" y="591329"/>
                  </a:cubicBezTo>
                  <a:cubicBezTo>
                    <a:pt x="284140" y="591329"/>
                    <a:pt x="265205" y="589489"/>
                    <a:pt x="246470" y="585708"/>
                  </a:cubicBezTo>
                  <a:cubicBezTo>
                    <a:pt x="210695" y="578495"/>
                    <a:pt x="177062" y="564815"/>
                    <a:pt x="146518" y="544916"/>
                  </a:cubicBezTo>
                  <a:cubicBezTo>
                    <a:pt x="115924" y="525018"/>
                    <a:pt x="90014" y="499996"/>
                    <a:pt x="69486" y="470496"/>
                  </a:cubicBezTo>
                  <a:cubicBezTo>
                    <a:pt x="55434" y="450349"/>
                    <a:pt x="44273" y="428561"/>
                    <a:pt x="36002" y="405677"/>
                  </a:cubicBezTo>
                  <a:cubicBezTo>
                    <a:pt x="29375" y="386874"/>
                    <a:pt x="41134" y="366627"/>
                    <a:pt x="60716" y="362796"/>
                  </a:cubicBezTo>
                  <a:lnTo>
                    <a:pt x="61414" y="362647"/>
                  </a:lnTo>
                  <a:cubicBezTo>
                    <a:pt x="77408" y="359513"/>
                    <a:pt x="93303" y="368617"/>
                    <a:pt x="98684" y="383988"/>
                  </a:cubicBezTo>
                  <a:cubicBezTo>
                    <a:pt x="113881" y="427665"/>
                    <a:pt x="143229" y="465074"/>
                    <a:pt x="183240" y="491041"/>
                  </a:cubicBezTo>
                  <a:cubicBezTo>
                    <a:pt x="231323" y="522282"/>
                    <a:pt x="288923" y="533425"/>
                    <a:pt x="345626" y="522431"/>
                  </a:cubicBezTo>
                  <a:cubicBezTo>
                    <a:pt x="385089" y="514721"/>
                    <a:pt x="421363" y="496613"/>
                    <a:pt x="450561" y="470049"/>
                  </a:cubicBezTo>
                  <a:cubicBezTo>
                    <a:pt x="471090" y="451344"/>
                    <a:pt x="487632" y="429058"/>
                    <a:pt x="499392" y="404384"/>
                  </a:cubicBezTo>
                  <a:lnTo>
                    <a:pt x="482799" y="403041"/>
                  </a:lnTo>
                  <a:cubicBezTo>
                    <a:pt x="469994" y="401996"/>
                    <a:pt x="463118" y="387371"/>
                    <a:pt x="470592" y="376924"/>
                  </a:cubicBezTo>
                  <a:lnTo>
                    <a:pt x="531679" y="290764"/>
                  </a:lnTo>
                  <a:cubicBezTo>
                    <a:pt x="535341" y="285591"/>
                    <a:pt x="541096" y="283327"/>
                    <a:pt x="546621" y="283775"/>
                  </a:cubicBezTo>
                  <a:close/>
                  <a:moveTo>
                    <a:pt x="235317" y="160668"/>
                  </a:moveTo>
                  <a:lnTo>
                    <a:pt x="388572" y="160668"/>
                  </a:lnTo>
                  <a:cubicBezTo>
                    <a:pt x="401426" y="160668"/>
                    <a:pt x="411839" y="171117"/>
                    <a:pt x="411839" y="183904"/>
                  </a:cubicBezTo>
                  <a:lnTo>
                    <a:pt x="411839" y="228337"/>
                  </a:lnTo>
                  <a:cubicBezTo>
                    <a:pt x="411839" y="241174"/>
                    <a:pt x="401426" y="251573"/>
                    <a:pt x="388572" y="251573"/>
                  </a:cubicBezTo>
                  <a:cubicBezTo>
                    <a:pt x="375718" y="251573"/>
                    <a:pt x="365354" y="241174"/>
                    <a:pt x="365354" y="228337"/>
                  </a:cubicBezTo>
                  <a:lnTo>
                    <a:pt x="365354" y="207140"/>
                  </a:lnTo>
                  <a:lnTo>
                    <a:pt x="258584" y="207140"/>
                  </a:lnTo>
                  <a:lnTo>
                    <a:pt x="258584" y="238686"/>
                  </a:lnTo>
                  <a:lnTo>
                    <a:pt x="310051" y="238686"/>
                  </a:lnTo>
                  <a:cubicBezTo>
                    <a:pt x="322905" y="238686"/>
                    <a:pt x="333318" y="249135"/>
                    <a:pt x="333318" y="261922"/>
                  </a:cubicBezTo>
                  <a:cubicBezTo>
                    <a:pt x="333318" y="274710"/>
                    <a:pt x="322905" y="285159"/>
                    <a:pt x="310051" y="285159"/>
                  </a:cubicBezTo>
                  <a:lnTo>
                    <a:pt x="258584" y="285159"/>
                  </a:lnTo>
                  <a:lnTo>
                    <a:pt x="258584" y="305758"/>
                  </a:lnTo>
                  <a:lnTo>
                    <a:pt x="310051" y="305758"/>
                  </a:lnTo>
                  <a:cubicBezTo>
                    <a:pt x="322905" y="305758"/>
                    <a:pt x="333318" y="316207"/>
                    <a:pt x="333318" y="328995"/>
                  </a:cubicBezTo>
                  <a:cubicBezTo>
                    <a:pt x="333318" y="341782"/>
                    <a:pt x="322905" y="352231"/>
                    <a:pt x="310051" y="352231"/>
                  </a:cubicBezTo>
                  <a:lnTo>
                    <a:pt x="258584" y="352231"/>
                  </a:lnTo>
                  <a:lnTo>
                    <a:pt x="258584" y="383876"/>
                  </a:lnTo>
                  <a:lnTo>
                    <a:pt x="365354" y="383876"/>
                  </a:lnTo>
                  <a:lnTo>
                    <a:pt x="365354" y="363377"/>
                  </a:lnTo>
                  <a:cubicBezTo>
                    <a:pt x="365354" y="350539"/>
                    <a:pt x="375767" y="340140"/>
                    <a:pt x="388572" y="340140"/>
                  </a:cubicBezTo>
                  <a:cubicBezTo>
                    <a:pt x="401426" y="340140"/>
                    <a:pt x="411839" y="350539"/>
                    <a:pt x="411839" y="363377"/>
                  </a:cubicBezTo>
                  <a:lnTo>
                    <a:pt x="411839" y="407063"/>
                  </a:lnTo>
                  <a:cubicBezTo>
                    <a:pt x="411839" y="419900"/>
                    <a:pt x="401426" y="430299"/>
                    <a:pt x="388572" y="430299"/>
                  </a:cubicBezTo>
                  <a:lnTo>
                    <a:pt x="235317" y="430299"/>
                  </a:lnTo>
                  <a:cubicBezTo>
                    <a:pt x="222512" y="430299"/>
                    <a:pt x="212100" y="419900"/>
                    <a:pt x="212100" y="407063"/>
                  </a:cubicBezTo>
                  <a:lnTo>
                    <a:pt x="212100" y="352231"/>
                  </a:lnTo>
                  <a:lnTo>
                    <a:pt x="193864" y="352231"/>
                  </a:lnTo>
                  <a:cubicBezTo>
                    <a:pt x="181060" y="352231"/>
                    <a:pt x="170647" y="341782"/>
                    <a:pt x="170647" y="328995"/>
                  </a:cubicBezTo>
                  <a:cubicBezTo>
                    <a:pt x="170647" y="316207"/>
                    <a:pt x="181060" y="305758"/>
                    <a:pt x="193864" y="305758"/>
                  </a:cubicBezTo>
                  <a:lnTo>
                    <a:pt x="212100" y="305758"/>
                  </a:lnTo>
                  <a:lnTo>
                    <a:pt x="212100" y="285159"/>
                  </a:lnTo>
                  <a:lnTo>
                    <a:pt x="193864" y="285159"/>
                  </a:lnTo>
                  <a:cubicBezTo>
                    <a:pt x="181060" y="285159"/>
                    <a:pt x="170647" y="274710"/>
                    <a:pt x="170647" y="261922"/>
                  </a:cubicBezTo>
                  <a:cubicBezTo>
                    <a:pt x="170647" y="249135"/>
                    <a:pt x="181060" y="238686"/>
                    <a:pt x="193864" y="238686"/>
                  </a:cubicBezTo>
                  <a:lnTo>
                    <a:pt x="212100" y="238686"/>
                  </a:lnTo>
                  <a:lnTo>
                    <a:pt x="212100" y="183904"/>
                  </a:lnTo>
                  <a:cubicBezTo>
                    <a:pt x="212100" y="171117"/>
                    <a:pt x="222512" y="160668"/>
                    <a:pt x="235317" y="160668"/>
                  </a:cubicBezTo>
                  <a:close/>
                  <a:moveTo>
                    <a:pt x="305392" y="0"/>
                  </a:moveTo>
                  <a:cubicBezTo>
                    <a:pt x="324152" y="50"/>
                    <a:pt x="342875" y="1941"/>
                    <a:pt x="361412" y="5647"/>
                  </a:cubicBezTo>
                  <a:cubicBezTo>
                    <a:pt x="397238" y="12912"/>
                    <a:pt x="430823" y="26545"/>
                    <a:pt x="461418" y="46446"/>
                  </a:cubicBezTo>
                  <a:cubicBezTo>
                    <a:pt x="491963" y="66348"/>
                    <a:pt x="517874" y="91375"/>
                    <a:pt x="538552" y="120780"/>
                  </a:cubicBezTo>
                  <a:cubicBezTo>
                    <a:pt x="552604" y="140981"/>
                    <a:pt x="563766" y="162773"/>
                    <a:pt x="571888" y="185710"/>
                  </a:cubicBezTo>
                  <a:cubicBezTo>
                    <a:pt x="578515" y="204567"/>
                    <a:pt x="566755" y="224768"/>
                    <a:pt x="547173" y="228649"/>
                  </a:cubicBezTo>
                  <a:lnTo>
                    <a:pt x="546525" y="228748"/>
                  </a:lnTo>
                  <a:cubicBezTo>
                    <a:pt x="530480" y="231883"/>
                    <a:pt x="514635" y="222778"/>
                    <a:pt x="509253" y="207403"/>
                  </a:cubicBezTo>
                  <a:cubicBezTo>
                    <a:pt x="494006" y="163768"/>
                    <a:pt x="464657" y="126353"/>
                    <a:pt x="424644" y="100331"/>
                  </a:cubicBezTo>
                  <a:cubicBezTo>
                    <a:pt x="376560" y="69085"/>
                    <a:pt x="318958" y="57940"/>
                    <a:pt x="262302" y="68936"/>
                  </a:cubicBezTo>
                  <a:cubicBezTo>
                    <a:pt x="222838" y="76648"/>
                    <a:pt x="186563" y="94758"/>
                    <a:pt x="157313" y="121377"/>
                  </a:cubicBezTo>
                  <a:cubicBezTo>
                    <a:pt x="136784" y="140085"/>
                    <a:pt x="120241" y="162375"/>
                    <a:pt x="108481" y="187054"/>
                  </a:cubicBezTo>
                  <a:lnTo>
                    <a:pt x="125074" y="188347"/>
                  </a:lnTo>
                  <a:cubicBezTo>
                    <a:pt x="137930" y="189442"/>
                    <a:pt x="144757" y="204020"/>
                    <a:pt x="137332" y="214518"/>
                  </a:cubicBezTo>
                  <a:lnTo>
                    <a:pt x="76192" y="300694"/>
                  </a:lnTo>
                  <a:cubicBezTo>
                    <a:pt x="68868" y="311043"/>
                    <a:pt x="53221" y="309700"/>
                    <a:pt x="47690" y="298356"/>
                  </a:cubicBezTo>
                  <a:lnTo>
                    <a:pt x="1699" y="203622"/>
                  </a:lnTo>
                  <a:cubicBezTo>
                    <a:pt x="-3932" y="192079"/>
                    <a:pt x="5187" y="178894"/>
                    <a:pt x="17943" y="179889"/>
                  </a:cubicBezTo>
                  <a:lnTo>
                    <a:pt x="38871" y="181531"/>
                  </a:lnTo>
                  <a:cubicBezTo>
                    <a:pt x="54218" y="140682"/>
                    <a:pt x="79182" y="103764"/>
                    <a:pt x="111920" y="74011"/>
                  </a:cubicBezTo>
                  <a:cubicBezTo>
                    <a:pt x="150188" y="39182"/>
                    <a:pt x="197625" y="15499"/>
                    <a:pt x="249148" y="5399"/>
                  </a:cubicBezTo>
                  <a:cubicBezTo>
                    <a:pt x="267834" y="1742"/>
                    <a:pt x="286631" y="-49"/>
                    <a:pt x="305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55" name="ïṥļíḓè"/>
            <p:cNvSpPr/>
            <p:nvPr/>
          </p:nvSpPr>
          <p:spPr>
            <a:xfrm>
              <a:off x="6195093" y="2794590"/>
              <a:ext cx="395741" cy="504825"/>
            </a:xfrm>
            <a:custGeom>
              <a:avLst/>
              <a:gdLst>
                <a:gd name="connsiteX0" fmla="*/ 141382 w 471931"/>
                <a:gd name="connsiteY0" fmla="*/ 110908 h 602015"/>
                <a:gd name="connsiteX1" fmla="*/ 176895 w 471931"/>
                <a:gd name="connsiteY1" fmla="*/ 110908 h 602015"/>
                <a:gd name="connsiteX2" fmla="*/ 235654 w 471931"/>
                <a:gd name="connsiteY2" fmla="*/ 218548 h 602015"/>
                <a:gd name="connsiteX3" fmla="*/ 294413 w 471931"/>
                <a:gd name="connsiteY3" fmla="*/ 110908 h 602015"/>
                <a:gd name="connsiteX4" fmla="*/ 329926 w 471931"/>
                <a:gd name="connsiteY4" fmla="*/ 110908 h 602015"/>
                <a:gd name="connsiteX5" fmla="*/ 287956 w 471931"/>
                <a:gd name="connsiteY5" fmla="*/ 181809 h 602015"/>
                <a:gd name="connsiteX6" fmla="*/ 315721 w 471931"/>
                <a:gd name="connsiteY6" fmla="*/ 181809 h 602015"/>
                <a:gd name="connsiteX7" fmla="*/ 315721 w 471931"/>
                <a:gd name="connsiteY7" fmla="*/ 203724 h 602015"/>
                <a:gd name="connsiteX8" fmla="*/ 275042 w 471931"/>
                <a:gd name="connsiteY8" fmla="*/ 203724 h 602015"/>
                <a:gd name="connsiteX9" fmla="*/ 254379 w 471931"/>
                <a:gd name="connsiteY9" fmla="*/ 238529 h 602015"/>
                <a:gd name="connsiteX10" fmla="*/ 310555 w 471931"/>
                <a:gd name="connsiteY10" fmla="*/ 238529 h 602015"/>
                <a:gd name="connsiteX11" fmla="*/ 310555 w 471931"/>
                <a:gd name="connsiteY11" fmla="*/ 259800 h 602015"/>
                <a:gd name="connsiteX12" fmla="*/ 250505 w 471931"/>
                <a:gd name="connsiteY12" fmla="*/ 259800 h 602015"/>
                <a:gd name="connsiteX13" fmla="*/ 250505 w 471931"/>
                <a:gd name="connsiteY13" fmla="*/ 335212 h 602015"/>
                <a:gd name="connsiteX14" fmla="*/ 220157 w 471931"/>
                <a:gd name="connsiteY14" fmla="*/ 335212 h 602015"/>
                <a:gd name="connsiteX15" fmla="*/ 220157 w 471931"/>
                <a:gd name="connsiteY15" fmla="*/ 259800 h 602015"/>
                <a:gd name="connsiteX16" fmla="*/ 162690 w 471931"/>
                <a:gd name="connsiteY16" fmla="*/ 259800 h 602015"/>
                <a:gd name="connsiteX17" fmla="*/ 162690 w 471931"/>
                <a:gd name="connsiteY17" fmla="*/ 238529 h 602015"/>
                <a:gd name="connsiteX18" fmla="*/ 216929 w 471931"/>
                <a:gd name="connsiteY18" fmla="*/ 238529 h 602015"/>
                <a:gd name="connsiteX19" fmla="*/ 196266 w 471931"/>
                <a:gd name="connsiteY19" fmla="*/ 203724 h 602015"/>
                <a:gd name="connsiteX20" fmla="*/ 154942 w 471931"/>
                <a:gd name="connsiteY20" fmla="*/ 203724 h 602015"/>
                <a:gd name="connsiteX21" fmla="*/ 154942 w 471931"/>
                <a:gd name="connsiteY21" fmla="*/ 181809 h 602015"/>
                <a:gd name="connsiteX22" fmla="*/ 183352 w 471931"/>
                <a:gd name="connsiteY22" fmla="*/ 181809 h 602015"/>
                <a:gd name="connsiteX23" fmla="*/ 235643 w 471931"/>
                <a:gd name="connsiteY23" fmla="*/ 58655 h 602015"/>
                <a:gd name="connsiteX24" fmla="*/ 71661 w 471931"/>
                <a:gd name="connsiteY24" fmla="*/ 223016 h 602015"/>
                <a:gd name="connsiteX25" fmla="*/ 235643 w 471931"/>
                <a:gd name="connsiteY25" fmla="*/ 386733 h 602015"/>
                <a:gd name="connsiteX26" fmla="*/ 400270 w 471931"/>
                <a:gd name="connsiteY26" fmla="*/ 223016 h 602015"/>
                <a:gd name="connsiteX27" fmla="*/ 235643 w 471931"/>
                <a:gd name="connsiteY27" fmla="*/ 58655 h 602015"/>
                <a:gd name="connsiteX28" fmla="*/ 235643 w 471931"/>
                <a:gd name="connsiteY28" fmla="*/ 0 h 602015"/>
                <a:gd name="connsiteX29" fmla="*/ 471931 w 471931"/>
                <a:gd name="connsiteY29" fmla="*/ 235907 h 602015"/>
                <a:gd name="connsiteX30" fmla="*/ 235643 w 471931"/>
                <a:gd name="connsiteY30" fmla="*/ 602015 h 602015"/>
                <a:gd name="connsiteX31" fmla="*/ 0 w 471931"/>
                <a:gd name="connsiteY31" fmla="*/ 235907 h 602015"/>
                <a:gd name="connsiteX32" fmla="*/ 235643 w 471931"/>
                <a:gd name="connsiteY32" fmla="*/ 0 h 6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931" h="602015">
                  <a:moveTo>
                    <a:pt x="141382" y="110908"/>
                  </a:moveTo>
                  <a:lnTo>
                    <a:pt x="176895" y="110908"/>
                  </a:lnTo>
                  <a:lnTo>
                    <a:pt x="235654" y="218548"/>
                  </a:lnTo>
                  <a:lnTo>
                    <a:pt x="294413" y="110908"/>
                  </a:lnTo>
                  <a:lnTo>
                    <a:pt x="329926" y="110908"/>
                  </a:lnTo>
                  <a:lnTo>
                    <a:pt x="287956" y="181809"/>
                  </a:lnTo>
                  <a:lnTo>
                    <a:pt x="315721" y="181809"/>
                  </a:lnTo>
                  <a:lnTo>
                    <a:pt x="315721" y="203724"/>
                  </a:lnTo>
                  <a:lnTo>
                    <a:pt x="275042" y="203724"/>
                  </a:lnTo>
                  <a:lnTo>
                    <a:pt x="254379" y="238529"/>
                  </a:lnTo>
                  <a:lnTo>
                    <a:pt x="310555" y="238529"/>
                  </a:lnTo>
                  <a:lnTo>
                    <a:pt x="310555" y="259800"/>
                  </a:lnTo>
                  <a:lnTo>
                    <a:pt x="250505" y="259800"/>
                  </a:lnTo>
                  <a:lnTo>
                    <a:pt x="250505" y="335212"/>
                  </a:lnTo>
                  <a:lnTo>
                    <a:pt x="220157" y="335212"/>
                  </a:lnTo>
                  <a:lnTo>
                    <a:pt x="220157" y="259800"/>
                  </a:lnTo>
                  <a:lnTo>
                    <a:pt x="162690" y="259800"/>
                  </a:lnTo>
                  <a:lnTo>
                    <a:pt x="162690" y="238529"/>
                  </a:lnTo>
                  <a:lnTo>
                    <a:pt x="216929" y="238529"/>
                  </a:lnTo>
                  <a:lnTo>
                    <a:pt x="196266" y="203724"/>
                  </a:lnTo>
                  <a:lnTo>
                    <a:pt x="154942" y="203724"/>
                  </a:lnTo>
                  <a:lnTo>
                    <a:pt x="154942" y="181809"/>
                  </a:lnTo>
                  <a:lnTo>
                    <a:pt x="183352" y="181809"/>
                  </a:lnTo>
                  <a:close/>
                  <a:moveTo>
                    <a:pt x="235643" y="58655"/>
                  </a:moveTo>
                  <a:cubicBezTo>
                    <a:pt x="145259" y="58655"/>
                    <a:pt x="71661" y="132134"/>
                    <a:pt x="71661" y="223016"/>
                  </a:cubicBezTo>
                  <a:cubicBezTo>
                    <a:pt x="71661" y="313254"/>
                    <a:pt x="145259" y="386733"/>
                    <a:pt x="235643" y="386733"/>
                  </a:cubicBezTo>
                  <a:cubicBezTo>
                    <a:pt x="326672" y="386733"/>
                    <a:pt x="400270" y="313254"/>
                    <a:pt x="400270" y="223016"/>
                  </a:cubicBezTo>
                  <a:cubicBezTo>
                    <a:pt x="400270" y="132134"/>
                    <a:pt x="326672" y="58655"/>
                    <a:pt x="235643" y="58655"/>
                  </a:cubicBezTo>
                  <a:close/>
                  <a:moveTo>
                    <a:pt x="235643" y="0"/>
                  </a:moveTo>
                  <a:cubicBezTo>
                    <a:pt x="366053" y="0"/>
                    <a:pt x="471931" y="105707"/>
                    <a:pt x="471931" y="235907"/>
                  </a:cubicBezTo>
                  <a:cubicBezTo>
                    <a:pt x="471931" y="366108"/>
                    <a:pt x="235643" y="602015"/>
                    <a:pt x="235643" y="602015"/>
                  </a:cubicBezTo>
                  <a:cubicBezTo>
                    <a:pt x="235643" y="602015"/>
                    <a:pt x="0" y="366108"/>
                    <a:pt x="0" y="235907"/>
                  </a:cubicBezTo>
                  <a:cubicBezTo>
                    <a:pt x="0" y="105707"/>
                    <a:pt x="105232" y="0"/>
                    <a:pt x="2356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54" name="ïŝlïḑé"/>
            <p:cNvSpPr/>
            <p:nvPr/>
          </p:nvSpPr>
          <p:spPr>
            <a:xfrm>
              <a:off x="7938036" y="2794590"/>
              <a:ext cx="435012" cy="504825"/>
            </a:xfrm>
            <a:custGeom>
              <a:avLst/>
              <a:gdLst>
                <a:gd name="T0" fmla="*/ 105 w 450"/>
                <a:gd name="T1" fmla="*/ 204 h 523"/>
                <a:gd name="T2" fmla="*/ 116 w 450"/>
                <a:gd name="T3" fmla="*/ 223 h 523"/>
                <a:gd name="T4" fmla="*/ 236 w 450"/>
                <a:gd name="T5" fmla="*/ 328 h 523"/>
                <a:gd name="T6" fmla="*/ 354 w 450"/>
                <a:gd name="T7" fmla="*/ 222 h 523"/>
                <a:gd name="T8" fmla="*/ 364 w 450"/>
                <a:gd name="T9" fmla="*/ 203 h 523"/>
                <a:gd name="T10" fmla="*/ 367 w 450"/>
                <a:gd name="T11" fmla="*/ 198 h 523"/>
                <a:gd name="T12" fmla="*/ 362 w 450"/>
                <a:gd name="T13" fmla="*/ 160 h 523"/>
                <a:gd name="T14" fmla="*/ 362 w 450"/>
                <a:gd name="T15" fmla="*/ 158 h 523"/>
                <a:gd name="T16" fmla="*/ 234 w 450"/>
                <a:gd name="T17" fmla="*/ 0 h 523"/>
                <a:gd name="T18" fmla="*/ 108 w 450"/>
                <a:gd name="T19" fmla="*/ 159 h 523"/>
                <a:gd name="T20" fmla="*/ 108 w 450"/>
                <a:gd name="T21" fmla="*/ 161 h 523"/>
                <a:gd name="T22" fmla="*/ 103 w 450"/>
                <a:gd name="T23" fmla="*/ 198 h 523"/>
                <a:gd name="T24" fmla="*/ 105 w 450"/>
                <a:gd name="T25" fmla="*/ 204 h 523"/>
                <a:gd name="T26" fmla="*/ 351 w 450"/>
                <a:gd name="T27" fmla="*/ 190 h 523"/>
                <a:gd name="T28" fmla="*/ 348 w 450"/>
                <a:gd name="T29" fmla="*/ 197 h 523"/>
                <a:gd name="T30" fmla="*/ 342 w 450"/>
                <a:gd name="T31" fmla="*/ 210 h 523"/>
                <a:gd name="T32" fmla="*/ 338 w 450"/>
                <a:gd name="T33" fmla="*/ 215 h 523"/>
                <a:gd name="T34" fmla="*/ 236 w 450"/>
                <a:gd name="T35" fmla="*/ 310 h 523"/>
                <a:gd name="T36" fmla="*/ 131 w 450"/>
                <a:gd name="T37" fmla="*/ 215 h 523"/>
                <a:gd name="T38" fmla="*/ 127 w 450"/>
                <a:gd name="T39" fmla="*/ 210 h 523"/>
                <a:gd name="T40" fmla="*/ 121 w 450"/>
                <a:gd name="T41" fmla="*/ 197 h 523"/>
                <a:gd name="T42" fmla="*/ 118 w 450"/>
                <a:gd name="T43" fmla="*/ 191 h 523"/>
                <a:gd name="T44" fmla="*/ 119 w 450"/>
                <a:gd name="T45" fmla="*/ 174 h 523"/>
                <a:gd name="T46" fmla="*/ 119 w 450"/>
                <a:gd name="T47" fmla="*/ 174 h 523"/>
                <a:gd name="T48" fmla="*/ 124 w 450"/>
                <a:gd name="T49" fmla="*/ 170 h 523"/>
                <a:gd name="T50" fmla="*/ 144 w 450"/>
                <a:gd name="T51" fmla="*/ 173 h 523"/>
                <a:gd name="T52" fmla="*/ 149 w 450"/>
                <a:gd name="T53" fmla="*/ 170 h 523"/>
                <a:gd name="T54" fmla="*/ 162 w 450"/>
                <a:gd name="T55" fmla="*/ 141 h 523"/>
                <a:gd name="T56" fmla="*/ 275 w 450"/>
                <a:gd name="T57" fmla="*/ 156 h 523"/>
                <a:gd name="T58" fmla="*/ 308 w 450"/>
                <a:gd name="T59" fmla="*/ 153 h 523"/>
                <a:gd name="T60" fmla="*/ 316 w 450"/>
                <a:gd name="T61" fmla="*/ 172 h 523"/>
                <a:gd name="T62" fmla="*/ 320 w 450"/>
                <a:gd name="T63" fmla="*/ 175 h 523"/>
                <a:gd name="T64" fmla="*/ 321 w 450"/>
                <a:gd name="T65" fmla="*/ 175 h 523"/>
                <a:gd name="T66" fmla="*/ 345 w 450"/>
                <a:gd name="T67" fmla="*/ 168 h 523"/>
                <a:gd name="T68" fmla="*/ 350 w 450"/>
                <a:gd name="T69" fmla="*/ 173 h 523"/>
                <a:gd name="T70" fmla="*/ 350 w 450"/>
                <a:gd name="T71" fmla="*/ 173 h 523"/>
                <a:gd name="T72" fmla="*/ 351 w 450"/>
                <a:gd name="T73" fmla="*/ 190 h 523"/>
                <a:gd name="T74" fmla="*/ 450 w 450"/>
                <a:gd name="T75" fmla="*/ 513 h 523"/>
                <a:gd name="T76" fmla="*/ 441 w 450"/>
                <a:gd name="T77" fmla="*/ 522 h 523"/>
                <a:gd name="T78" fmla="*/ 30 w 450"/>
                <a:gd name="T79" fmla="*/ 523 h 523"/>
                <a:gd name="T80" fmla="*/ 21 w 450"/>
                <a:gd name="T81" fmla="*/ 515 h 523"/>
                <a:gd name="T82" fmla="*/ 50 w 450"/>
                <a:gd name="T83" fmla="*/ 376 h 523"/>
                <a:gd name="T84" fmla="*/ 62 w 450"/>
                <a:gd name="T85" fmla="*/ 394 h 523"/>
                <a:gd name="T86" fmla="*/ 63 w 450"/>
                <a:gd name="T87" fmla="*/ 395 h 523"/>
                <a:gd name="T88" fmla="*/ 64 w 450"/>
                <a:gd name="T89" fmla="*/ 396 h 523"/>
                <a:gd name="T90" fmla="*/ 108 w 450"/>
                <a:gd name="T91" fmla="*/ 413 h 523"/>
                <a:gd name="T92" fmla="*/ 176 w 450"/>
                <a:gd name="T93" fmla="*/ 375 h 523"/>
                <a:gd name="T94" fmla="*/ 183 w 450"/>
                <a:gd name="T95" fmla="*/ 359 h 523"/>
                <a:gd name="T96" fmla="*/ 179 w 450"/>
                <a:gd name="T97" fmla="*/ 343 h 523"/>
                <a:gd name="T98" fmla="*/ 235 w 450"/>
                <a:gd name="T99" fmla="*/ 352 h 523"/>
                <a:gd name="T100" fmla="*/ 343 w 450"/>
                <a:gd name="T101" fmla="*/ 311 h 523"/>
                <a:gd name="T102" fmla="*/ 354 w 450"/>
                <a:gd name="T103" fmla="*/ 309 h 523"/>
                <a:gd name="T104" fmla="*/ 450 w 450"/>
                <a:gd name="T105" fmla="*/ 513 h 523"/>
                <a:gd name="T106" fmla="*/ 76 w 450"/>
                <a:gd name="T107" fmla="*/ 384 h 523"/>
                <a:gd name="T108" fmla="*/ 1 w 450"/>
                <a:gd name="T109" fmla="*/ 205 h 523"/>
                <a:gd name="T110" fmla="*/ 71 w 450"/>
                <a:gd name="T111" fmla="*/ 158 h 523"/>
                <a:gd name="T112" fmla="*/ 86 w 450"/>
                <a:gd name="T113" fmla="*/ 213 h 523"/>
                <a:gd name="T114" fmla="*/ 55 w 450"/>
                <a:gd name="T115" fmla="*/ 224 h 523"/>
                <a:gd name="T116" fmla="*/ 105 w 450"/>
                <a:gd name="T117" fmla="*/ 332 h 523"/>
                <a:gd name="T118" fmla="*/ 132 w 450"/>
                <a:gd name="T119" fmla="*/ 315 h 523"/>
                <a:gd name="T120" fmla="*/ 164 w 450"/>
                <a:gd name="T121" fmla="*/ 362 h 523"/>
                <a:gd name="T122" fmla="*/ 76 w 450"/>
                <a:gd name="T123" fmla="*/ 38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523">
                  <a:moveTo>
                    <a:pt x="105" y="204"/>
                  </a:moveTo>
                  <a:cubicBezTo>
                    <a:pt x="109" y="213"/>
                    <a:pt x="112" y="219"/>
                    <a:pt x="116" y="223"/>
                  </a:cubicBezTo>
                  <a:cubicBezTo>
                    <a:pt x="135" y="285"/>
                    <a:pt x="184" y="328"/>
                    <a:pt x="236" y="328"/>
                  </a:cubicBezTo>
                  <a:cubicBezTo>
                    <a:pt x="287" y="327"/>
                    <a:pt x="336" y="284"/>
                    <a:pt x="354" y="222"/>
                  </a:cubicBezTo>
                  <a:cubicBezTo>
                    <a:pt x="358" y="218"/>
                    <a:pt x="361" y="212"/>
                    <a:pt x="364" y="203"/>
                  </a:cubicBezTo>
                  <a:cubicBezTo>
                    <a:pt x="365" y="201"/>
                    <a:pt x="366" y="199"/>
                    <a:pt x="367" y="198"/>
                  </a:cubicBezTo>
                  <a:cubicBezTo>
                    <a:pt x="374" y="183"/>
                    <a:pt x="371" y="167"/>
                    <a:pt x="362" y="160"/>
                  </a:cubicBezTo>
                  <a:lnTo>
                    <a:pt x="362" y="158"/>
                  </a:lnTo>
                  <a:cubicBezTo>
                    <a:pt x="361" y="82"/>
                    <a:pt x="351" y="0"/>
                    <a:pt x="234" y="0"/>
                  </a:cubicBezTo>
                  <a:cubicBezTo>
                    <a:pt x="117" y="0"/>
                    <a:pt x="107" y="79"/>
                    <a:pt x="108" y="159"/>
                  </a:cubicBezTo>
                  <a:cubicBezTo>
                    <a:pt x="108" y="160"/>
                    <a:pt x="108" y="160"/>
                    <a:pt x="108" y="161"/>
                  </a:cubicBezTo>
                  <a:cubicBezTo>
                    <a:pt x="98" y="168"/>
                    <a:pt x="95" y="184"/>
                    <a:pt x="103" y="198"/>
                  </a:cubicBezTo>
                  <a:cubicBezTo>
                    <a:pt x="103" y="200"/>
                    <a:pt x="104" y="202"/>
                    <a:pt x="105" y="204"/>
                  </a:cubicBezTo>
                  <a:close/>
                  <a:moveTo>
                    <a:pt x="351" y="190"/>
                  </a:moveTo>
                  <a:cubicBezTo>
                    <a:pt x="350" y="192"/>
                    <a:pt x="349" y="194"/>
                    <a:pt x="348" y="197"/>
                  </a:cubicBezTo>
                  <a:cubicBezTo>
                    <a:pt x="347" y="200"/>
                    <a:pt x="344" y="208"/>
                    <a:pt x="342" y="210"/>
                  </a:cubicBezTo>
                  <a:cubicBezTo>
                    <a:pt x="340" y="211"/>
                    <a:pt x="339" y="213"/>
                    <a:pt x="338" y="215"/>
                  </a:cubicBezTo>
                  <a:cubicBezTo>
                    <a:pt x="323" y="271"/>
                    <a:pt x="280" y="310"/>
                    <a:pt x="236" y="310"/>
                  </a:cubicBezTo>
                  <a:cubicBezTo>
                    <a:pt x="190" y="310"/>
                    <a:pt x="148" y="271"/>
                    <a:pt x="131" y="215"/>
                  </a:cubicBezTo>
                  <a:cubicBezTo>
                    <a:pt x="131" y="213"/>
                    <a:pt x="129" y="211"/>
                    <a:pt x="127" y="210"/>
                  </a:cubicBezTo>
                  <a:cubicBezTo>
                    <a:pt x="126" y="208"/>
                    <a:pt x="123" y="201"/>
                    <a:pt x="121" y="197"/>
                  </a:cubicBezTo>
                  <a:cubicBezTo>
                    <a:pt x="120" y="195"/>
                    <a:pt x="119" y="193"/>
                    <a:pt x="118" y="191"/>
                  </a:cubicBezTo>
                  <a:cubicBezTo>
                    <a:pt x="114" y="183"/>
                    <a:pt x="115" y="175"/>
                    <a:pt x="119" y="174"/>
                  </a:cubicBezTo>
                  <a:lnTo>
                    <a:pt x="119" y="174"/>
                  </a:lnTo>
                  <a:cubicBezTo>
                    <a:pt x="121" y="173"/>
                    <a:pt x="123" y="171"/>
                    <a:pt x="124" y="170"/>
                  </a:cubicBezTo>
                  <a:lnTo>
                    <a:pt x="144" y="173"/>
                  </a:lnTo>
                  <a:cubicBezTo>
                    <a:pt x="146" y="173"/>
                    <a:pt x="148" y="172"/>
                    <a:pt x="149" y="170"/>
                  </a:cubicBezTo>
                  <a:lnTo>
                    <a:pt x="162" y="141"/>
                  </a:lnTo>
                  <a:cubicBezTo>
                    <a:pt x="176" y="144"/>
                    <a:pt x="231" y="157"/>
                    <a:pt x="275" y="156"/>
                  </a:cubicBezTo>
                  <a:cubicBezTo>
                    <a:pt x="288" y="156"/>
                    <a:pt x="299" y="155"/>
                    <a:pt x="308" y="153"/>
                  </a:cubicBezTo>
                  <a:lnTo>
                    <a:pt x="316" y="172"/>
                  </a:lnTo>
                  <a:cubicBezTo>
                    <a:pt x="317" y="174"/>
                    <a:pt x="318" y="175"/>
                    <a:pt x="320" y="175"/>
                  </a:cubicBezTo>
                  <a:cubicBezTo>
                    <a:pt x="320" y="175"/>
                    <a:pt x="321" y="175"/>
                    <a:pt x="321" y="175"/>
                  </a:cubicBezTo>
                  <a:lnTo>
                    <a:pt x="345" y="168"/>
                  </a:lnTo>
                  <a:cubicBezTo>
                    <a:pt x="346" y="170"/>
                    <a:pt x="348" y="172"/>
                    <a:pt x="350" y="173"/>
                  </a:cubicBezTo>
                  <a:lnTo>
                    <a:pt x="350" y="173"/>
                  </a:lnTo>
                  <a:cubicBezTo>
                    <a:pt x="354" y="175"/>
                    <a:pt x="355" y="182"/>
                    <a:pt x="351" y="190"/>
                  </a:cubicBezTo>
                  <a:close/>
                  <a:moveTo>
                    <a:pt x="450" y="513"/>
                  </a:moveTo>
                  <a:cubicBezTo>
                    <a:pt x="450" y="518"/>
                    <a:pt x="446" y="522"/>
                    <a:pt x="441" y="522"/>
                  </a:cubicBezTo>
                  <a:lnTo>
                    <a:pt x="30" y="523"/>
                  </a:lnTo>
                  <a:cubicBezTo>
                    <a:pt x="25" y="523"/>
                    <a:pt x="22" y="519"/>
                    <a:pt x="21" y="515"/>
                  </a:cubicBezTo>
                  <a:cubicBezTo>
                    <a:pt x="21" y="459"/>
                    <a:pt x="31" y="412"/>
                    <a:pt x="50" y="376"/>
                  </a:cubicBezTo>
                  <a:cubicBezTo>
                    <a:pt x="54" y="382"/>
                    <a:pt x="58" y="388"/>
                    <a:pt x="62" y="394"/>
                  </a:cubicBezTo>
                  <a:lnTo>
                    <a:pt x="63" y="395"/>
                  </a:lnTo>
                  <a:lnTo>
                    <a:pt x="64" y="396"/>
                  </a:lnTo>
                  <a:cubicBezTo>
                    <a:pt x="65" y="397"/>
                    <a:pt x="81" y="413"/>
                    <a:pt x="108" y="413"/>
                  </a:cubicBezTo>
                  <a:cubicBezTo>
                    <a:pt x="132" y="413"/>
                    <a:pt x="155" y="400"/>
                    <a:pt x="176" y="375"/>
                  </a:cubicBezTo>
                  <a:cubicBezTo>
                    <a:pt x="180" y="371"/>
                    <a:pt x="182" y="365"/>
                    <a:pt x="183" y="359"/>
                  </a:cubicBezTo>
                  <a:cubicBezTo>
                    <a:pt x="183" y="354"/>
                    <a:pt x="182" y="349"/>
                    <a:pt x="179" y="343"/>
                  </a:cubicBezTo>
                  <a:cubicBezTo>
                    <a:pt x="197" y="349"/>
                    <a:pt x="216" y="352"/>
                    <a:pt x="235" y="352"/>
                  </a:cubicBezTo>
                  <a:cubicBezTo>
                    <a:pt x="279" y="352"/>
                    <a:pt x="319" y="337"/>
                    <a:pt x="343" y="311"/>
                  </a:cubicBezTo>
                  <a:cubicBezTo>
                    <a:pt x="345" y="308"/>
                    <a:pt x="350" y="307"/>
                    <a:pt x="354" y="309"/>
                  </a:cubicBezTo>
                  <a:cubicBezTo>
                    <a:pt x="415" y="347"/>
                    <a:pt x="450" y="420"/>
                    <a:pt x="450" y="513"/>
                  </a:cubicBezTo>
                  <a:close/>
                  <a:moveTo>
                    <a:pt x="76" y="384"/>
                  </a:moveTo>
                  <a:cubicBezTo>
                    <a:pt x="0" y="295"/>
                    <a:pt x="1" y="205"/>
                    <a:pt x="1" y="205"/>
                  </a:cubicBezTo>
                  <a:cubicBezTo>
                    <a:pt x="4" y="156"/>
                    <a:pt x="61" y="154"/>
                    <a:pt x="71" y="158"/>
                  </a:cubicBezTo>
                  <a:cubicBezTo>
                    <a:pt x="84" y="164"/>
                    <a:pt x="87" y="207"/>
                    <a:pt x="86" y="213"/>
                  </a:cubicBezTo>
                  <a:cubicBezTo>
                    <a:pt x="84" y="221"/>
                    <a:pt x="55" y="224"/>
                    <a:pt x="55" y="224"/>
                  </a:cubicBezTo>
                  <a:cubicBezTo>
                    <a:pt x="66" y="272"/>
                    <a:pt x="105" y="332"/>
                    <a:pt x="105" y="332"/>
                  </a:cubicBezTo>
                  <a:cubicBezTo>
                    <a:pt x="116" y="319"/>
                    <a:pt x="132" y="315"/>
                    <a:pt x="132" y="315"/>
                  </a:cubicBezTo>
                  <a:cubicBezTo>
                    <a:pt x="164" y="327"/>
                    <a:pt x="164" y="362"/>
                    <a:pt x="164" y="362"/>
                  </a:cubicBezTo>
                  <a:cubicBezTo>
                    <a:pt x="114" y="421"/>
                    <a:pt x="91" y="401"/>
                    <a:pt x="76" y="3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57" name="ïṩľîḍé"/>
            <p:cNvGrpSpPr/>
            <p:nvPr/>
          </p:nvGrpSpPr>
          <p:grpSpPr>
            <a:xfrm>
              <a:off x="462281" y="4130877"/>
              <a:ext cx="3868306" cy="2279447"/>
              <a:chOff x="600485" y="4118177"/>
              <a:chExt cx="1688322" cy="2279447"/>
            </a:xfrm>
          </p:grpSpPr>
          <p:sp>
            <p:nvSpPr>
              <p:cNvPr id="58" name="ïšliḍê"/>
              <p:cNvSpPr txBox="1"/>
              <p:nvPr/>
            </p:nvSpPr>
            <p:spPr>
              <a:xfrm>
                <a:off x="600485" y="4828465"/>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b="1">
                    <a:solidFill>
                      <a:schemeClr val="bg1"/>
                    </a:solidFill>
                    <a:sym typeface="+mn-ea"/>
                  </a:rPr>
                  <a:t>配置</a:t>
                </a:r>
                <a:r>
                  <a:rPr lang="en-US" altLang="zh-CN" b="1">
                    <a:solidFill>
                      <a:schemeClr val="bg1"/>
                    </a:solidFill>
                    <a:sym typeface="+mn-ea"/>
                  </a:rPr>
                  <a:t>repmgr.conf</a:t>
                </a:r>
                <a:r>
                  <a:rPr lang="zh-CN" altLang="en-US" b="1">
                    <a:solidFill>
                      <a:schemeClr val="bg1"/>
                    </a:solidFill>
                    <a:sym typeface="+mn-ea"/>
                  </a:rPr>
                  <a:t>文件</a:t>
                </a:r>
                <a:endParaRPr lang="zh-CN" altLang="en-US" b="1" dirty="0">
                  <a:solidFill>
                    <a:schemeClr val="bg1"/>
                  </a:solidFill>
                  <a:sym typeface="+mn-ea"/>
                </a:endParaRPr>
              </a:p>
            </p:txBody>
          </p:sp>
          <p:sp>
            <p:nvSpPr>
              <p:cNvPr id="59" name="ïṡlîdê"/>
              <p:cNvSpPr/>
              <p:nvPr/>
            </p:nvSpPr>
            <p:spPr>
              <a:xfrm>
                <a:off x="692497"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01</a:t>
                </a:r>
                <a:endParaRPr lang="en-US" altLang="zh-CN" sz="2400" b="1" dirty="0">
                  <a:solidFill>
                    <a:schemeClr val="bg1"/>
                  </a:solidFill>
                </a:endParaRPr>
              </a:p>
            </p:txBody>
          </p:sp>
        </p:grpSp>
        <p:grpSp>
          <p:nvGrpSpPr>
            <p:cNvPr id="60" name="îṩḻide"/>
            <p:cNvGrpSpPr/>
            <p:nvPr/>
          </p:nvGrpSpPr>
          <p:grpSpPr>
            <a:xfrm>
              <a:off x="4203755" y="4130877"/>
              <a:ext cx="3720988" cy="2375967"/>
              <a:chOff x="2282798" y="4118177"/>
              <a:chExt cx="1624025" cy="2375967"/>
            </a:xfrm>
          </p:grpSpPr>
          <p:sp>
            <p:nvSpPr>
              <p:cNvPr id="61" name="ïsḻíḓe"/>
              <p:cNvSpPr txBox="1"/>
              <p:nvPr/>
            </p:nvSpPr>
            <p:spPr>
              <a:xfrm>
                <a:off x="2282798" y="4924985"/>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Font typeface="Arial" panose="020B0604020202020204" pitchFamily="34" charset="0"/>
                  <a:buNone/>
                </a:pPr>
                <a:r>
                  <a:rPr lang="en-US" altLang="zh-CN" b="1">
                    <a:solidFill>
                      <a:schemeClr val="bg1"/>
                    </a:solidFill>
                    <a:sym typeface="+mn-ea"/>
                  </a:rPr>
                  <a:t>register primary</a:t>
                </a:r>
                <a:r>
                  <a:rPr lang="zh-CN" altLang="en-US" b="1">
                    <a:solidFill>
                      <a:schemeClr val="bg1"/>
                    </a:solidFill>
                    <a:sym typeface="+mn-ea"/>
                  </a:rPr>
                  <a:t>节点</a:t>
                </a:r>
                <a:endParaRPr lang="zh-CN" altLang="en-US" b="1" dirty="0">
                  <a:solidFill>
                    <a:schemeClr val="bg1"/>
                  </a:solidFill>
                  <a:sym typeface="+mn-ea"/>
                </a:endParaRPr>
              </a:p>
            </p:txBody>
          </p:sp>
          <p:sp>
            <p:nvSpPr>
              <p:cNvPr id="62" name="ïṥľîḑè"/>
              <p:cNvSpPr/>
              <p:nvPr/>
            </p:nvSpPr>
            <p:spPr>
              <a:xfrm>
                <a:off x="2310513"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02</a:t>
                </a:r>
                <a:endParaRPr lang="en-US" altLang="zh-CN" sz="2400" b="1" dirty="0">
                  <a:solidFill>
                    <a:schemeClr val="bg1"/>
                  </a:solidFill>
                </a:endParaRPr>
              </a:p>
            </p:txBody>
          </p:sp>
        </p:grpSp>
        <p:grpSp>
          <p:nvGrpSpPr>
            <p:cNvPr id="63" name="iśľïḍê"/>
            <p:cNvGrpSpPr/>
            <p:nvPr/>
          </p:nvGrpSpPr>
          <p:grpSpPr>
            <a:xfrm>
              <a:off x="7799818" y="4130877"/>
              <a:ext cx="3719082" cy="2375967"/>
              <a:chOff x="3901646" y="4118177"/>
              <a:chExt cx="1623193" cy="2375967"/>
            </a:xfrm>
          </p:grpSpPr>
          <p:sp>
            <p:nvSpPr>
              <p:cNvPr id="64" name="îṥlîḓé"/>
              <p:cNvSpPr txBox="1"/>
              <p:nvPr/>
            </p:nvSpPr>
            <p:spPr>
              <a:xfrm>
                <a:off x="3901646" y="4924985"/>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Font typeface="Arial" panose="020B0604020202020204" pitchFamily="34" charset="0"/>
                  <a:buNone/>
                </a:pPr>
                <a:r>
                  <a:rPr lang="zh-CN" altLang="en-US" b="1">
                    <a:solidFill>
                      <a:schemeClr val="bg1"/>
                    </a:solidFill>
                    <a:sym typeface="+mn-ea"/>
                  </a:rPr>
                  <a:t>启动</a:t>
                </a:r>
                <a:r>
                  <a:rPr lang="en-US" altLang="zh-CN" b="1">
                    <a:solidFill>
                      <a:schemeClr val="bg1"/>
                    </a:solidFill>
                    <a:sym typeface="+mn-ea"/>
                  </a:rPr>
                  <a:t>repmgrd</a:t>
                </a:r>
                <a:r>
                  <a:rPr lang="zh-CN" altLang="en-US" b="1">
                    <a:solidFill>
                      <a:schemeClr val="bg1"/>
                    </a:solidFill>
                    <a:sym typeface="+mn-ea"/>
                  </a:rPr>
                  <a:t>守护进程</a:t>
                </a:r>
                <a:endParaRPr lang="zh-CN" altLang="en-US" b="1" dirty="0">
                  <a:solidFill>
                    <a:schemeClr val="bg1"/>
                  </a:solidFill>
                  <a:sym typeface="+mn-ea"/>
                </a:endParaRPr>
              </a:p>
            </p:txBody>
          </p:sp>
          <p:sp>
            <p:nvSpPr>
              <p:cNvPr id="65" name="iśľîḋe"/>
              <p:cNvSpPr/>
              <p:nvPr/>
            </p:nvSpPr>
            <p:spPr>
              <a:xfrm>
                <a:off x="3928529"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03</a:t>
                </a:r>
                <a:endParaRPr lang="en-US" altLang="zh-CN" sz="2400" b="1" dirty="0">
                  <a:solidFill>
                    <a:schemeClr val="bg1"/>
                  </a:solidFill>
                </a:endParaRPr>
              </a:p>
            </p:txBody>
          </p:sp>
        </p:grpSp>
        <p:cxnSp>
          <p:nvCxnSpPr>
            <p:cNvPr id="75" name="直接连接符 74"/>
            <p:cNvCxnSpPr/>
            <p:nvPr/>
          </p:nvCxnSpPr>
          <p:spPr>
            <a:xfrm>
              <a:off x="4298923" y="4199395"/>
              <a:ext cx="0" cy="194740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893080" y="4199395"/>
              <a:ext cx="0" cy="194740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1" name="îṡ1ïḑé"/>
            <p:cNvSpPr txBox="1"/>
            <p:nvPr/>
          </p:nvSpPr>
          <p:spPr>
            <a:xfrm>
              <a:off x="673100" y="1243147"/>
              <a:ext cx="10845800" cy="661853"/>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zh-CN" altLang="en-US" sz="2800" i="0" u="none" strike="noStrike" kern="1200" cap="none" spc="0" normalizeH="0" baseline="0" noProof="0" dirty="0">
                  <a:ln>
                    <a:noFill/>
                  </a:ln>
                  <a:solidFill>
                    <a:schemeClr val="bg1"/>
                  </a:solidFill>
                  <a:effectLst/>
                  <a:uLnTx/>
                  <a:uFillTx/>
                </a:rPr>
                <a:t>主节点部署过程</a:t>
              </a:r>
              <a:endParaRPr kumimoji="0" lang="zh-CN" altLang="en-US" sz="2800" i="0" u="none" strike="noStrike" kern="1200" cap="none" spc="0" normalizeH="0" baseline="0" noProof="0" dirty="0">
                <a:ln>
                  <a:noFill/>
                </a:ln>
                <a:solidFill>
                  <a:schemeClr val="bg1"/>
                </a:solidFill>
                <a:effectLst/>
                <a:uLnTx/>
                <a:uFillTx/>
              </a:endParaRPr>
            </a:p>
          </p:txBody>
        </p:sp>
      </p:grpSp>
      <p:sp>
        <p:nvSpPr>
          <p:cNvPr id="6" name="íṣḷîďê"/>
          <p:cNvSpPr/>
          <p:nvPr/>
        </p:nvSpPr>
        <p:spPr>
          <a:xfrm>
            <a:off x="1745441" y="4102025"/>
            <a:ext cx="504825" cy="491100"/>
          </a:xfrm>
          <a:custGeom>
            <a:avLst/>
            <a:gdLst>
              <a:gd name="connsiteX0" fmla="*/ 546621 w 607854"/>
              <a:gd name="connsiteY0" fmla="*/ 283775 h 591329"/>
              <a:gd name="connsiteX1" fmla="*/ 560180 w 607854"/>
              <a:gd name="connsiteY1" fmla="*/ 293053 h 591329"/>
              <a:gd name="connsiteX2" fmla="*/ 606170 w 607854"/>
              <a:gd name="connsiteY2" fmla="*/ 387769 h 591329"/>
              <a:gd name="connsiteX3" fmla="*/ 589877 w 607854"/>
              <a:gd name="connsiteY3" fmla="*/ 411547 h 591329"/>
              <a:gd name="connsiteX4" fmla="*/ 568950 w 607854"/>
              <a:gd name="connsiteY4" fmla="*/ 409856 h 591329"/>
              <a:gd name="connsiteX5" fmla="*/ 495953 w 607854"/>
              <a:gd name="connsiteY5" fmla="*/ 517407 h 591329"/>
              <a:gd name="connsiteX6" fmla="*/ 358780 w 607854"/>
              <a:gd name="connsiteY6" fmla="*/ 585907 h 591329"/>
              <a:gd name="connsiteX7" fmla="*/ 303074 w 607854"/>
              <a:gd name="connsiteY7" fmla="*/ 591329 h 591329"/>
              <a:gd name="connsiteX8" fmla="*/ 246470 w 607854"/>
              <a:gd name="connsiteY8" fmla="*/ 585708 h 591329"/>
              <a:gd name="connsiteX9" fmla="*/ 146518 w 607854"/>
              <a:gd name="connsiteY9" fmla="*/ 544916 h 591329"/>
              <a:gd name="connsiteX10" fmla="*/ 69486 w 607854"/>
              <a:gd name="connsiteY10" fmla="*/ 470496 h 591329"/>
              <a:gd name="connsiteX11" fmla="*/ 36002 w 607854"/>
              <a:gd name="connsiteY11" fmla="*/ 405677 h 591329"/>
              <a:gd name="connsiteX12" fmla="*/ 60716 w 607854"/>
              <a:gd name="connsiteY12" fmla="*/ 362796 h 591329"/>
              <a:gd name="connsiteX13" fmla="*/ 61414 w 607854"/>
              <a:gd name="connsiteY13" fmla="*/ 362647 h 591329"/>
              <a:gd name="connsiteX14" fmla="*/ 98684 w 607854"/>
              <a:gd name="connsiteY14" fmla="*/ 383988 h 591329"/>
              <a:gd name="connsiteX15" fmla="*/ 183240 w 607854"/>
              <a:gd name="connsiteY15" fmla="*/ 491041 h 591329"/>
              <a:gd name="connsiteX16" fmla="*/ 345626 w 607854"/>
              <a:gd name="connsiteY16" fmla="*/ 522431 h 591329"/>
              <a:gd name="connsiteX17" fmla="*/ 450561 w 607854"/>
              <a:gd name="connsiteY17" fmla="*/ 470049 h 591329"/>
              <a:gd name="connsiteX18" fmla="*/ 499392 w 607854"/>
              <a:gd name="connsiteY18" fmla="*/ 404384 h 591329"/>
              <a:gd name="connsiteX19" fmla="*/ 482799 w 607854"/>
              <a:gd name="connsiteY19" fmla="*/ 403041 h 591329"/>
              <a:gd name="connsiteX20" fmla="*/ 470592 w 607854"/>
              <a:gd name="connsiteY20" fmla="*/ 376924 h 591329"/>
              <a:gd name="connsiteX21" fmla="*/ 531679 w 607854"/>
              <a:gd name="connsiteY21" fmla="*/ 290764 h 591329"/>
              <a:gd name="connsiteX22" fmla="*/ 546621 w 607854"/>
              <a:gd name="connsiteY22" fmla="*/ 283775 h 591329"/>
              <a:gd name="connsiteX23" fmla="*/ 235317 w 607854"/>
              <a:gd name="connsiteY23" fmla="*/ 160668 h 591329"/>
              <a:gd name="connsiteX24" fmla="*/ 388572 w 607854"/>
              <a:gd name="connsiteY24" fmla="*/ 160668 h 591329"/>
              <a:gd name="connsiteX25" fmla="*/ 411839 w 607854"/>
              <a:gd name="connsiteY25" fmla="*/ 183904 h 591329"/>
              <a:gd name="connsiteX26" fmla="*/ 411839 w 607854"/>
              <a:gd name="connsiteY26" fmla="*/ 228337 h 591329"/>
              <a:gd name="connsiteX27" fmla="*/ 388572 w 607854"/>
              <a:gd name="connsiteY27" fmla="*/ 251573 h 591329"/>
              <a:gd name="connsiteX28" fmla="*/ 365354 w 607854"/>
              <a:gd name="connsiteY28" fmla="*/ 228337 h 591329"/>
              <a:gd name="connsiteX29" fmla="*/ 365354 w 607854"/>
              <a:gd name="connsiteY29" fmla="*/ 207140 h 591329"/>
              <a:gd name="connsiteX30" fmla="*/ 258584 w 607854"/>
              <a:gd name="connsiteY30" fmla="*/ 207140 h 591329"/>
              <a:gd name="connsiteX31" fmla="*/ 258584 w 607854"/>
              <a:gd name="connsiteY31" fmla="*/ 238686 h 591329"/>
              <a:gd name="connsiteX32" fmla="*/ 310051 w 607854"/>
              <a:gd name="connsiteY32" fmla="*/ 238686 h 591329"/>
              <a:gd name="connsiteX33" fmla="*/ 333318 w 607854"/>
              <a:gd name="connsiteY33" fmla="*/ 261922 h 591329"/>
              <a:gd name="connsiteX34" fmla="*/ 310051 w 607854"/>
              <a:gd name="connsiteY34" fmla="*/ 285159 h 591329"/>
              <a:gd name="connsiteX35" fmla="*/ 258584 w 607854"/>
              <a:gd name="connsiteY35" fmla="*/ 285159 h 591329"/>
              <a:gd name="connsiteX36" fmla="*/ 258584 w 607854"/>
              <a:gd name="connsiteY36" fmla="*/ 305758 h 591329"/>
              <a:gd name="connsiteX37" fmla="*/ 310051 w 607854"/>
              <a:gd name="connsiteY37" fmla="*/ 305758 h 591329"/>
              <a:gd name="connsiteX38" fmla="*/ 333318 w 607854"/>
              <a:gd name="connsiteY38" fmla="*/ 328995 h 591329"/>
              <a:gd name="connsiteX39" fmla="*/ 310051 w 607854"/>
              <a:gd name="connsiteY39" fmla="*/ 352231 h 591329"/>
              <a:gd name="connsiteX40" fmla="*/ 258584 w 607854"/>
              <a:gd name="connsiteY40" fmla="*/ 352231 h 591329"/>
              <a:gd name="connsiteX41" fmla="*/ 258584 w 607854"/>
              <a:gd name="connsiteY41" fmla="*/ 383876 h 591329"/>
              <a:gd name="connsiteX42" fmla="*/ 365354 w 607854"/>
              <a:gd name="connsiteY42" fmla="*/ 383876 h 591329"/>
              <a:gd name="connsiteX43" fmla="*/ 365354 w 607854"/>
              <a:gd name="connsiteY43" fmla="*/ 363377 h 591329"/>
              <a:gd name="connsiteX44" fmla="*/ 388572 w 607854"/>
              <a:gd name="connsiteY44" fmla="*/ 340140 h 591329"/>
              <a:gd name="connsiteX45" fmla="*/ 411839 w 607854"/>
              <a:gd name="connsiteY45" fmla="*/ 363377 h 591329"/>
              <a:gd name="connsiteX46" fmla="*/ 411839 w 607854"/>
              <a:gd name="connsiteY46" fmla="*/ 407063 h 591329"/>
              <a:gd name="connsiteX47" fmla="*/ 388572 w 607854"/>
              <a:gd name="connsiteY47" fmla="*/ 430299 h 591329"/>
              <a:gd name="connsiteX48" fmla="*/ 235317 w 607854"/>
              <a:gd name="connsiteY48" fmla="*/ 430299 h 591329"/>
              <a:gd name="connsiteX49" fmla="*/ 212100 w 607854"/>
              <a:gd name="connsiteY49" fmla="*/ 407063 h 591329"/>
              <a:gd name="connsiteX50" fmla="*/ 212100 w 607854"/>
              <a:gd name="connsiteY50" fmla="*/ 352231 h 591329"/>
              <a:gd name="connsiteX51" fmla="*/ 193864 w 607854"/>
              <a:gd name="connsiteY51" fmla="*/ 352231 h 591329"/>
              <a:gd name="connsiteX52" fmla="*/ 170647 w 607854"/>
              <a:gd name="connsiteY52" fmla="*/ 328995 h 591329"/>
              <a:gd name="connsiteX53" fmla="*/ 193864 w 607854"/>
              <a:gd name="connsiteY53" fmla="*/ 305758 h 591329"/>
              <a:gd name="connsiteX54" fmla="*/ 212100 w 607854"/>
              <a:gd name="connsiteY54" fmla="*/ 305758 h 591329"/>
              <a:gd name="connsiteX55" fmla="*/ 212100 w 607854"/>
              <a:gd name="connsiteY55" fmla="*/ 285159 h 591329"/>
              <a:gd name="connsiteX56" fmla="*/ 193864 w 607854"/>
              <a:gd name="connsiteY56" fmla="*/ 285159 h 591329"/>
              <a:gd name="connsiteX57" fmla="*/ 170647 w 607854"/>
              <a:gd name="connsiteY57" fmla="*/ 261922 h 591329"/>
              <a:gd name="connsiteX58" fmla="*/ 193864 w 607854"/>
              <a:gd name="connsiteY58" fmla="*/ 238686 h 591329"/>
              <a:gd name="connsiteX59" fmla="*/ 212100 w 607854"/>
              <a:gd name="connsiteY59" fmla="*/ 238686 h 591329"/>
              <a:gd name="connsiteX60" fmla="*/ 212100 w 607854"/>
              <a:gd name="connsiteY60" fmla="*/ 183904 h 591329"/>
              <a:gd name="connsiteX61" fmla="*/ 235317 w 607854"/>
              <a:gd name="connsiteY61" fmla="*/ 160668 h 591329"/>
              <a:gd name="connsiteX62" fmla="*/ 305392 w 607854"/>
              <a:gd name="connsiteY62" fmla="*/ 0 h 591329"/>
              <a:gd name="connsiteX63" fmla="*/ 361412 w 607854"/>
              <a:gd name="connsiteY63" fmla="*/ 5647 h 591329"/>
              <a:gd name="connsiteX64" fmla="*/ 461418 w 607854"/>
              <a:gd name="connsiteY64" fmla="*/ 46446 h 591329"/>
              <a:gd name="connsiteX65" fmla="*/ 538552 w 607854"/>
              <a:gd name="connsiteY65" fmla="*/ 120780 h 591329"/>
              <a:gd name="connsiteX66" fmla="*/ 571888 w 607854"/>
              <a:gd name="connsiteY66" fmla="*/ 185710 h 591329"/>
              <a:gd name="connsiteX67" fmla="*/ 547173 w 607854"/>
              <a:gd name="connsiteY67" fmla="*/ 228649 h 591329"/>
              <a:gd name="connsiteX68" fmla="*/ 546525 w 607854"/>
              <a:gd name="connsiteY68" fmla="*/ 228748 h 591329"/>
              <a:gd name="connsiteX69" fmla="*/ 509253 w 607854"/>
              <a:gd name="connsiteY69" fmla="*/ 207403 h 591329"/>
              <a:gd name="connsiteX70" fmla="*/ 424644 w 607854"/>
              <a:gd name="connsiteY70" fmla="*/ 100331 h 591329"/>
              <a:gd name="connsiteX71" fmla="*/ 262302 w 607854"/>
              <a:gd name="connsiteY71" fmla="*/ 68936 h 591329"/>
              <a:gd name="connsiteX72" fmla="*/ 157313 w 607854"/>
              <a:gd name="connsiteY72" fmla="*/ 121377 h 591329"/>
              <a:gd name="connsiteX73" fmla="*/ 108481 w 607854"/>
              <a:gd name="connsiteY73" fmla="*/ 187054 h 591329"/>
              <a:gd name="connsiteX74" fmla="*/ 125074 w 607854"/>
              <a:gd name="connsiteY74" fmla="*/ 188347 h 591329"/>
              <a:gd name="connsiteX75" fmla="*/ 137332 w 607854"/>
              <a:gd name="connsiteY75" fmla="*/ 214518 h 591329"/>
              <a:gd name="connsiteX76" fmla="*/ 76192 w 607854"/>
              <a:gd name="connsiteY76" fmla="*/ 300694 h 591329"/>
              <a:gd name="connsiteX77" fmla="*/ 47690 w 607854"/>
              <a:gd name="connsiteY77" fmla="*/ 298356 h 591329"/>
              <a:gd name="connsiteX78" fmla="*/ 1699 w 607854"/>
              <a:gd name="connsiteY78" fmla="*/ 203622 h 591329"/>
              <a:gd name="connsiteX79" fmla="*/ 17943 w 607854"/>
              <a:gd name="connsiteY79" fmla="*/ 179889 h 591329"/>
              <a:gd name="connsiteX80" fmla="*/ 38871 w 607854"/>
              <a:gd name="connsiteY80" fmla="*/ 181531 h 591329"/>
              <a:gd name="connsiteX81" fmla="*/ 111920 w 607854"/>
              <a:gd name="connsiteY81" fmla="*/ 74011 h 591329"/>
              <a:gd name="connsiteX82" fmla="*/ 249148 w 607854"/>
              <a:gd name="connsiteY82" fmla="*/ 5399 h 591329"/>
              <a:gd name="connsiteX83" fmla="*/ 305392 w 607854"/>
              <a:gd name="connsiteY83" fmla="*/ 0 h 5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7854" h="591329">
                <a:moveTo>
                  <a:pt x="546621" y="283775"/>
                </a:moveTo>
                <a:cubicBezTo>
                  <a:pt x="552145" y="284223"/>
                  <a:pt x="557439" y="287382"/>
                  <a:pt x="560180" y="293053"/>
                </a:cubicBezTo>
                <a:lnTo>
                  <a:pt x="606170" y="387769"/>
                </a:lnTo>
                <a:cubicBezTo>
                  <a:pt x="611751" y="399310"/>
                  <a:pt x="602732" y="412542"/>
                  <a:pt x="589877" y="411547"/>
                </a:cubicBezTo>
                <a:lnTo>
                  <a:pt x="568950" y="409856"/>
                </a:lnTo>
                <a:cubicBezTo>
                  <a:pt x="553703" y="450747"/>
                  <a:pt x="528690" y="487609"/>
                  <a:pt x="495953" y="517407"/>
                </a:cubicBezTo>
                <a:cubicBezTo>
                  <a:pt x="457686" y="552229"/>
                  <a:pt x="410251" y="575908"/>
                  <a:pt x="358780" y="585907"/>
                </a:cubicBezTo>
                <a:cubicBezTo>
                  <a:pt x="340245" y="589538"/>
                  <a:pt x="321609" y="591329"/>
                  <a:pt x="303074" y="591329"/>
                </a:cubicBezTo>
                <a:cubicBezTo>
                  <a:pt x="284140" y="591329"/>
                  <a:pt x="265205" y="589489"/>
                  <a:pt x="246470" y="585708"/>
                </a:cubicBezTo>
                <a:cubicBezTo>
                  <a:pt x="210695" y="578495"/>
                  <a:pt x="177062" y="564815"/>
                  <a:pt x="146518" y="544916"/>
                </a:cubicBezTo>
                <a:cubicBezTo>
                  <a:pt x="115924" y="525018"/>
                  <a:pt x="90014" y="499996"/>
                  <a:pt x="69486" y="470496"/>
                </a:cubicBezTo>
                <a:cubicBezTo>
                  <a:pt x="55434" y="450349"/>
                  <a:pt x="44273" y="428561"/>
                  <a:pt x="36002" y="405677"/>
                </a:cubicBezTo>
                <a:cubicBezTo>
                  <a:pt x="29375" y="386874"/>
                  <a:pt x="41134" y="366627"/>
                  <a:pt x="60716" y="362796"/>
                </a:cubicBezTo>
                <a:lnTo>
                  <a:pt x="61414" y="362647"/>
                </a:lnTo>
                <a:cubicBezTo>
                  <a:pt x="77408" y="359513"/>
                  <a:pt x="93303" y="368617"/>
                  <a:pt x="98684" y="383988"/>
                </a:cubicBezTo>
                <a:cubicBezTo>
                  <a:pt x="113881" y="427665"/>
                  <a:pt x="143229" y="465074"/>
                  <a:pt x="183240" y="491041"/>
                </a:cubicBezTo>
                <a:cubicBezTo>
                  <a:pt x="231323" y="522282"/>
                  <a:pt x="288923" y="533425"/>
                  <a:pt x="345626" y="522431"/>
                </a:cubicBezTo>
                <a:cubicBezTo>
                  <a:pt x="385089" y="514721"/>
                  <a:pt x="421363" y="496613"/>
                  <a:pt x="450561" y="470049"/>
                </a:cubicBezTo>
                <a:cubicBezTo>
                  <a:pt x="471090" y="451344"/>
                  <a:pt x="487632" y="429058"/>
                  <a:pt x="499392" y="404384"/>
                </a:cubicBezTo>
                <a:lnTo>
                  <a:pt x="482799" y="403041"/>
                </a:lnTo>
                <a:cubicBezTo>
                  <a:pt x="469994" y="401996"/>
                  <a:pt x="463118" y="387371"/>
                  <a:pt x="470592" y="376924"/>
                </a:cubicBezTo>
                <a:lnTo>
                  <a:pt x="531679" y="290764"/>
                </a:lnTo>
                <a:cubicBezTo>
                  <a:pt x="535341" y="285591"/>
                  <a:pt x="541096" y="283327"/>
                  <a:pt x="546621" y="283775"/>
                </a:cubicBezTo>
                <a:close/>
                <a:moveTo>
                  <a:pt x="235317" y="160668"/>
                </a:moveTo>
                <a:lnTo>
                  <a:pt x="388572" y="160668"/>
                </a:lnTo>
                <a:cubicBezTo>
                  <a:pt x="401426" y="160668"/>
                  <a:pt x="411839" y="171117"/>
                  <a:pt x="411839" y="183904"/>
                </a:cubicBezTo>
                <a:lnTo>
                  <a:pt x="411839" y="228337"/>
                </a:lnTo>
                <a:cubicBezTo>
                  <a:pt x="411839" y="241174"/>
                  <a:pt x="401426" y="251573"/>
                  <a:pt x="388572" y="251573"/>
                </a:cubicBezTo>
                <a:cubicBezTo>
                  <a:pt x="375718" y="251573"/>
                  <a:pt x="365354" y="241174"/>
                  <a:pt x="365354" y="228337"/>
                </a:cubicBezTo>
                <a:lnTo>
                  <a:pt x="365354" y="207140"/>
                </a:lnTo>
                <a:lnTo>
                  <a:pt x="258584" y="207140"/>
                </a:lnTo>
                <a:lnTo>
                  <a:pt x="258584" y="238686"/>
                </a:lnTo>
                <a:lnTo>
                  <a:pt x="310051" y="238686"/>
                </a:lnTo>
                <a:cubicBezTo>
                  <a:pt x="322905" y="238686"/>
                  <a:pt x="333318" y="249135"/>
                  <a:pt x="333318" y="261922"/>
                </a:cubicBezTo>
                <a:cubicBezTo>
                  <a:pt x="333318" y="274710"/>
                  <a:pt x="322905" y="285159"/>
                  <a:pt x="310051" y="285159"/>
                </a:cubicBezTo>
                <a:lnTo>
                  <a:pt x="258584" y="285159"/>
                </a:lnTo>
                <a:lnTo>
                  <a:pt x="258584" y="305758"/>
                </a:lnTo>
                <a:lnTo>
                  <a:pt x="310051" y="305758"/>
                </a:lnTo>
                <a:cubicBezTo>
                  <a:pt x="322905" y="305758"/>
                  <a:pt x="333318" y="316207"/>
                  <a:pt x="333318" y="328995"/>
                </a:cubicBezTo>
                <a:cubicBezTo>
                  <a:pt x="333318" y="341782"/>
                  <a:pt x="322905" y="352231"/>
                  <a:pt x="310051" y="352231"/>
                </a:cubicBezTo>
                <a:lnTo>
                  <a:pt x="258584" y="352231"/>
                </a:lnTo>
                <a:lnTo>
                  <a:pt x="258584" y="383876"/>
                </a:lnTo>
                <a:lnTo>
                  <a:pt x="365354" y="383876"/>
                </a:lnTo>
                <a:lnTo>
                  <a:pt x="365354" y="363377"/>
                </a:lnTo>
                <a:cubicBezTo>
                  <a:pt x="365354" y="350539"/>
                  <a:pt x="375767" y="340140"/>
                  <a:pt x="388572" y="340140"/>
                </a:cubicBezTo>
                <a:cubicBezTo>
                  <a:pt x="401426" y="340140"/>
                  <a:pt x="411839" y="350539"/>
                  <a:pt x="411839" y="363377"/>
                </a:cubicBezTo>
                <a:lnTo>
                  <a:pt x="411839" y="407063"/>
                </a:lnTo>
                <a:cubicBezTo>
                  <a:pt x="411839" y="419900"/>
                  <a:pt x="401426" y="430299"/>
                  <a:pt x="388572" y="430299"/>
                </a:cubicBezTo>
                <a:lnTo>
                  <a:pt x="235317" y="430299"/>
                </a:lnTo>
                <a:cubicBezTo>
                  <a:pt x="222512" y="430299"/>
                  <a:pt x="212100" y="419900"/>
                  <a:pt x="212100" y="407063"/>
                </a:cubicBezTo>
                <a:lnTo>
                  <a:pt x="212100" y="352231"/>
                </a:lnTo>
                <a:lnTo>
                  <a:pt x="193864" y="352231"/>
                </a:lnTo>
                <a:cubicBezTo>
                  <a:pt x="181060" y="352231"/>
                  <a:pt x="170647" y="341782"/>
                  <a:pt x="170647" y="328995"/>
                </a:cubicBezTo>
                <a:cubicBezTo>
                  <a:pt x="170647" y="316207"/>
                  <a:pt x="181060" y="305758"/>
                  <a:pt x="193864" y="305758"/>
                </a:cubicBezTo>
                <a:lnTo>
                  <a:pt x="212100" y="305758"/>
                </a:lnTo>
                <a:lnTo>
                  <a:pt x="212100" y="285159"/>
                </a:lnTo>
                <a:lnTo>
                  <a:pt x="193864" y="285159"/>
                </a:lnTo>
                <a:cubicBezTo>
                  <a:pt x="181060" y="285159"/>
                  <a:pt x="170647" y="274710"/>
                  <a:pt x="170647" y="261922"/>
                </a:cubicBezTo>
                <a:cubicBezTo>
                  <a:pt x="170647" y="249135"/>
                  <a:pt x="181060" y="238686"/>
                  <a:pt x="193864" y="238686"/>
                </a:cubicBezTo>
                <a:lnTo>
                  <a:pt x="212100" y="238686"/>
                </a:lnTo>
                <a:lnTo>
                  <a:pt x="212100" y="183904"/>
                </a:lnTo>
                <a:cubicBezTo>
                  <a:pt x="212100" y="171117"/>
                  <a:pt x="222512" y="160668"/>
                  <a:pt x="235317" y="160668"/>
                </a:cubicBezTo>
                <a:close/>
                <a:moveTo>
                  <a:pt x="305392" y="0"/>
                </a:moveTo>
                <a:cubicBezTo>
                  <a:pt x="324152" y="50"/>
                  <a:pt x="342875" y="1941"/>
                  <a:pt x="361412" y="5647"/>
                </a:cubicBezTo>
                <a:cubicBezTo>
                  <a:pt x="397238" y="12912"/>
                  <a:pt x="430823" y="26545"/>
                  <a:pt x="461418" y="46446"/>
                </a:cubicBezTo>
                <a:cubicBezTo>
                  <a:pt x="491963" y="66348"/>
                  <a:pt x="517874" y="91375"/>
                  <a:pt x="538552" y="120780"/>
                </a:cubicBezTo>
                <a:cubicBezTo>
                  <a:pt x="552604" y="140981"/>
                  <a:pt x="563766" y="162773"/>
                  <a:pt x="571888" y="185710"/>
                </a:cubicBezTo>
                <a:cubicBezTo>
                  <a:pt x="578515" y="204567"/>
                  <a:pt x="566755" y="224768"/>
                  <a:pt x="547173" y="228649"/>
                </a:cubicBezTo>
                <a:lnTo>
                  <a:pt x="546525" y="228748"/>
                </a:lnTo>
                <a:cubicBezTo>
                  <a:pt x="530480" y="231883"/>
                  <a:pt x="514635" y="222778"/>
                  <a:pt x="509253" y="207403"/>
                </a:cubicBezTo>
                <a:cubicBezTo>
                  <a:pt x="494006" y="163768"/>
                  <a:pt x="464657" y="126353"/>
                  <a:pt x="424644" y="100331"/>
                </a:cubicBezTo>
                <a:cubicBezTo>
                  <a:pt x="376560" y="69085"/>
                  <a:pt x="318958" y="57940"/>
                  <a:pt x="262302" y="68936"/>
                </a:cubicBezTo>
                <a:cubicBezTo>
                  <a:pt x="222838" y="76648"/>
                  <a:pt x="186563" y="94758"/>
                  <a:pt x="157313" y="121377"/>
                </a:cubicBezTo>
                <a:cubicBezTo>
                  <a:pt x="136784" y="140085"/>
                  <a:pt x="120241" y="162375"/>
                  <a:pt x="108481" y="187054"/>
                </a:cubicBezTo>
                <a:lnTo>
                  <a:pt x="125074" y="188347"/>
                </a:lnTo>
                <a:cubicBezTo>
                  <a:pt x="137930" y="189442"/>
                  <a:pt x="144757" y="204020"/>
                  <a:pt x="137332" y="214518"/>
                </a:cubicBezTo>
                <a:lnTo>
                  <a:pt x="76192" y="300694"/>
                </a:lnTo>
                <a:cubicBezTo>
                  <a:pt x="68868" y="311043"/>
                  <a:pt x="53221" y="309700"/>
                  <a:pt x="47690" y="298356"/>
                </a:cubicBezTo>
                <a:lnTo>
                  <a:pt x="1699" y="203622"/>
                </a:lnTo>
                <a:cubicBezTo>
                  <a:pt x="-3932" y="192079"/>
                  <a:pt x="5187" y="178894"/>
                  <a:pt x="17943" y="179889"/>
                </a:cubicBezTo>
                <a:lnTo>
                  <a:pt x="38871" y="181531"/>
                </a:lnTo>
                <a:cubicBezTo>
                  <a:pt x="54218" y="140682"/>
                  <a:pt x="79182" y="103764"/>
                  <a:pt x="111920" y="74011"/>
                </a:cubicBezTo>
                <a:cubicBezTo>
                  <a:pt x="150188" y="39182"/>
                  <a:pt x="197625" y="15499"/>
                  <a:pt x="249148" y="5399"/>
                </a:cubicBezTo>
                <a:cubicBezTo>
                  <a:pt x="267834" y="1742"/>
                  <a:pt x="286631" y="-49"/>
                  <a:pt x="305392" y="0"/>
                </a:cubicBezTo>
                <a:close/>
              </a:path>
            </a:pathLst>
          </a:custGeom>
          <a:solidFill>
            <a:srgbClr val="28F9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7" name="ïṥļíḓè"/>
          <p:cNvSpPr/>
          <p:nvPr/>
        </p:nvSpPr>
        <p:spPr>
          <a:xfrm>
            <a:off x="5443888" y="4114212"/>
            <a:ext cx="395741" cy="504825"/>
          </a:xfrm>
          <a:custGeom>
            <a:avLst/>
            <a:gdLst>
              <a:gd name="connsiteX0" fmla="*/ 141382 w 471931"/>
              <a:gd name="connsiteY0" fmla="*/ 110908 h 602015"/>
              <a:gd name="connsiteX1" fmla="*/ 176895 w 471931"/>
              <a:gd name="connsiteY1" fmla="*/ 110908 h 602015"/>
              <a:gd name="connsiteX2" fmla="*/ 235654 w 471931"/>
              <a:gd name="connsiteY2" fmla="*/ 218548 h 602015"/>
              <a:gd name="connsiteX3" fmla="*/ 294413 w 471931"/>
              <a:gd name="connsiteY3" fmla="*/ 110908 h 602015"/>
              <a:gd name="connsiteX4" fmla="*/ 329926 w 471931"/>
              <a:gd name="connsiteY4" fmla="*/ 110908 h 602015"/>
              <a:gd name="connsiteX5" fmla="*/ 287956 w 471931"/>
              <a:gd name="connsiteY5" fmla="*/ 181809 h 602015"/>
              <a:gd name="connsiteX6" fmla="*/ 315721 w 471931"/>
              <a:gd name="connsiteY6" fmla="*/ 181809 h 602015"/>
              <a:gd name="connsiteX7" fmla="*/ 315721 w 471931"/>
              <a:gd name="connsiteY7" fmla="*/ 203724 h 602015"/>
              <a:gd name="connsiteX8" fmla="*/ 275042 w 471931"/>
              <a:gd name="connsiteY8" fmla="*/ 203724 h 602015"/>
              <a:gd name="connsiteX9" fmla="*/ 254379 w 471931"/>
              <a:gd name="connsiteY9" fmla="*/ 238529 h 602015"/>
              <a:gd name="connsiteX10" fmla="*/ 310555 w 471931"/>
              <a:gd name="connsiteY10" fmla="*/ 238529 h 602015"/>
              <a:gd name="connsiteX11" fmla="*/ 310555 w 471931"/>
              <a:gd name="connsiteY11" fmla="*/ 259800 h 602015"/>
              <a:gd name="connsiteX12" fmla="*/ 250505 w 471931"/>
              <a:gd name="connsiteY12" fmla="*/ 259800 h 602015"/>
              <a:gd name="connsiteX13" fmla="*/ 250505 w 471931"/>
              <a:gd name="connsiteY13" fmla="*/ 335212 h 602015"/>
              <a:gd name="connsiteX14" fmla="*/ 220157 w 471931"/>
              <a:gd name="connsiteY14" fmla="*/ 335212 h 602015"/>
              <a:gd name="connsiteX15" fmla="*/ 220157 w 471931"/>
              <a:gd name="connsiteY15" fmla="*/ 259800 h 602015"/>
              <a:gd name="connsiteX16" fmla="*/ 162690 w 471931"/>
              <a:gd name="connsiteY16" fmla="*/ 259800 h 602015"/>
              <a:gd name="connsiteX17" fmla="*/ 162690 w 471931"/>
              <a:gd name="connsiteY17" fmla="*/ 238529 h 602015"/>
              <a:gd name="connsiteX18" fmla="*/ 216929 w 471931"/>
              <a:gd name="connsiteY18" fmla="*/ 238529 h 602015"/>
              <a:gd name="connsiteX19" fmla="*/ 196266 w 471931"/>
              <a:gd name="connsiteY19" fmla="*/ 203724 h 602015"/>
              <a:gd name="connsiteX20" fmla="*/ 154942 w 471931"/>
              <a:gd name="connsiteY20" fmla="*/ 203724 h 602015"/>
              <a:gd name="connsiteX21" fmla="*/ 154942 w 471931"/>
              <a:gd name="connsiteY21" fmla="*/ 181809 h 602015"/>
              <a:gd name="connsiteX22" fmla="*/ 183352 w 471931"/>
              <a:gd name="connsiteY22" fmla="*/ 181809 h 602015"/>
              <a:gd name="connsiteX23" fmla="*/ 235643 w 471931"/>
              <a:gd name="connsiteY23" fmla="*/ 58655 h 602015"/>
              <a:gd name="connsiteX24" fmla="*/ 71661 w 471931"/>
              <a:gd name="connsiteY24" fmla="*/ 223016 h 602015"/>
              <a:gd name="connsiteX25" fmla="*/ 235643 w 471931"/>
              <a:gd name="connsiteY25" fmla="*/ 386733 h 602015"/>
              <a:gd name="connsiteX26" fmla="*/ 400270 w 471931"/>
              <a:gd name="connsiteY26" fmla="*/ 223016 h 602015"/>
              <a:gd name="connsiteX27" fmla="*/ 235643 w 471931"/>
              <a:gd name="connsiteY27" fmla="*/ 58655 h 602015"/>
              <a:gd name="connsiteX28" fmla="*/ 235643 w 471931"/>
              <a:gd name="connsiteY28" fmla="*/ 0 h 602015"/>
              <a:gd name="connsiteX29" fmla="*/ 471931 w 471931"/>
              <a:gd name="connsiteY29" fmla="*/ 235907 h 602015"/>
              <a:gd name="connsiteX30" fmla="*/ 235643 w 471931"/>
              <a:gd name="connsiteY30" fmla="*/ 602015 h 602015"/>
              <a:gd name="connsiteX31" fmla="*/ 0 w 471931"/>
              <a:gd name="connsiteY31" fmla="*/ 235907 h 602015"/>
              <a:gd name="connsiteX32" fmla="*/ 235643 w 471931"/>
              <a:gd name="connsiteY32" fmla="*/ 0 h 6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931" h="602015">
                <a:moveTo>
                  <a:pt x="141382" y="110908"/>
                </a:moveTo>
                <a:lnTo>
                  <a:pt x="176895" y="110908"/>
                </a:lnTo>
                <a:lnTo>
                  <a:pt x="235654" y="218548"/>
                </a:lnTo>
                <a:lnTo>
                  <a:pt x="294413" y="110908"/>
                </a:lnTo>
                <a:lnTo>
                  <a:pt x="329926" y="110908"/>
                </a:lnTo>
                <a:lnTo>
                  <a:pt x="287956" y="181809"/>
                </a:lnTo>
                <a:lnTo>
                  <a:pt x="315721" y="181809"/>
                </a:lnTo>
                <a:lnTo>
                  <a:pt x="315721" y="203724"/>
                </a:lnTo>
                <a:lnTo>
                  <a:pt x="275042" y="203724"/>
                </a:lnTo>
                <a:lnTo>
                  <a:pt x="254379" y="238529"/>
                </a:lnTo>
                <a:lnTo>
                  <a:pt x="310555" y="238529"/>
                </a:lnTo>
                <a:lnTo>
                  <a:pt x="310555" y="259800"/>
                </a:lnTo>
                <a:lnTo>
                  <a:pt x="250505" y="259800"/>
                </a:lnTo>
                <a:lnTo>
                  <a:pt x="250505" y="335212"/>
                </a:lnTo>
                <a:lnTo>
                  <a:pt x="220157" y="335212"/>
                </a:lnTo>
                <a:lnTo>
                  <a:pt x="220157" y="259800"/>
                </a:lnTo>
                <a:lnTo>
                  <a:pt x="162690" y="259800"/>
                </a:lnTo>
                <a:lnTo>
                  <a:pt x="162690" y="238529"/>
                </a:lnTo>
                <a:lnTo>
                  <a:pt x="216929" y="238529"/>
                </a:lnTo>
                <a:lnTo>
                  <a:pt x="196266" y="203724"/>
                </a:lnTo>
                <a:lnTo>
                  <a:pt x="154942" y="203724"/>
                </a:lnTo>
                <a:lnTo>
                  <a:pt x="154942" y="181809"/>
                </a:lnTo>
                <a:lnTo>
                  <a:pt x="183352" y="181809"/>
                </a:lnTo>
                <a:close/>
                <a:moveTo>
                  <a:pt x="235643" y="58655"/>
                </a:moveTo>
                <a:cubicBezTo>
                  <a:pt x="145259" y="58655"/>
                  <a:pt x="71661" y="132134"/>
                  <a:pt x="71661" y="223016"/>
                </a:cubicBezTo>
                <a:cubicBezTo>
                  <a:pt x="71661" y="313254"/>
                  <a:pt x="145259" y="386733"/>
                  <a:pt x="235643" y="386733"/>
                </a:cubicBezTo>
                <a:cubicBezTo>
                  <a:pt x="326672" y="386733"/>
                  <a:pt x="400270" y="313254"/>
                  <a:pt x="400270" y="223016"/>
                </a:cubicBezTo>
                <a:cubicBezTo>
                  <a:pt x="400270" y="132134"/>
                  <a:pt x="326672" y="58655"/>
                  <a:pt x="235643" y="58655"/>
                </a:cubicBezTo>
                <a:close/>
                <a:moveTo>
                  <a:pt x="235643" y="0"/>
                </a:moveTo>
                <a:cubicBezTo>
                  <a:pt x="366053" y="0"/>
                  <a:pt x="471931" y="105707"/>
                  <a:pt x="471931" y="235907"/>
                </a:cubicBezTo>
                <a:cubicBezTo>
                  <a:pt x="471931" y="366108"/>
                  <a:pt x="235643" y="602015"/>
                  <a:pt x="235643" y="602015"/>
                </a:cubicBezTo>
                <a:cubicBezTo>
                  <a:pt x="235643" y="602015"/>
                  <a:pt x="0" y="366108"/>
                  <a:pt x="0" y="235907"/>
                </a:cubicBezTo>
                <a:cubicBezTo>
                  <a:pt x="0" y="105707"/>
                  <a:pt x="105232" y="0"/>
                  <a:pt x="2356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8" name="ïŝlïḑé"/>
          <p:cNvSpPr/>
          <p:nvPr/>
        </p:nvSpPr>
        <p:spPr>
          <a:xfrm>
            <a:off x="9018171" y="4100242"/>
            <a:ext cx="435012" cy="504825"/>
          </a:xfrm>
          <a:custGeom>
            <a:avLst/>
            <a:gdLst>
              <a:gd name="T0" fmla="*/ 105 w 450"/>
              <a:gd name="T1" fmla="*/ 204 h 523"/>
              <a:gd name="T2" fmla="*/ 116 w 450"/>
              <a:gd name="T3" fmla="*/ 223 h 523"/>
              <a:gd name="T4" fmla="*/ 236 w 450"/>
              <a:gd name="T5" fmla="*/ 328 h 523"/>
              <a:gd name="T6" fmla="*/ 354 w 450"/>
              <a:gd name="T7" fmla="*/ 222 h 523"/>
              <a:gd name="T8" fmla="*/ 364 w 450"/>
              <a:gd name="T9" fmla="*/ 203 h 523"/>
              <a:gd name="T10" fmla="*/ 367 w 450"/>
              <a:gd name="T11" fmla="*/ 198 h 523"/>
              <a:gd name="T12" fmla="*/ 362 w 450"/>
              <a:gd name="T13" fmla="*/ 160 h 523"/>
              <a:gd name="T14" fmla="*/ 362 w 450"/>
              <a:gd name="T15" fmla="*/ 158 h 523"/>
              <a:gd name="T16" fmla="*/ 234 w 450"/>
              <a:gd name="T17" fmla="*/ 0 h 523"/>
              <a:gd name="T18" fmla="*/ 108 w 450"/>
              <a:gd name="T19" fmla="*/ 159 h 523"/>
              <a:gd name="T20" fmla="*/ 108 w 450"/>
              <a:gd name="T21" fmla="*/ 161 h 523"/>
              <a:gd name="T22" fmla="*/ 103 w 450"/>
              <a:gd name="T23" fmla="*/ 198 h 523"/>
              <a:gd name="T24" fmla="*/ 105 w 450"/>
              <a:gd name="T25" fmla="*/ 204 h 523"/>
              <a:gd name="T26" fmla="*/ 351 w 450"/>
              <a:gd name="T27" fmla="*/ 190 h 523"/>
              <a:gd name="T28" fmla="*/ 348 w 450"/>
              <a:gd name="T29" fmla="*/ 197 h 523"/>
              <a:gd name="T30" fmla="*/ 342 w 450"/>
              <a:gd name="T31" fmla="*/ 210 h 523"/>
              <a:gd name="T32" fmla="*/ 338 w 450"/>
              <a:gd name="T33" fmla="*/ 215 h 523"/>
              <a:gd name="T34" fmla="*/ 236 w 450"/>
              <a:gd name="T35" fmla="*/ 310 h 523"/>
              <a:gd name="T36" fmla="*/ 131 w 450"/>
              <a:gd name="T37" fmla="*/ 215 h 523"/>
              <a:gd name="T38" fmla="*/ 127 w 450"/>
              <a:gd name="T39" fmla="*/ 210 h 523"/>
              <a:gd name="T40" fmla="*/ 121 w 450"/>
              <a:gd name="T41" fmla="*/ 197 h 523"/>
              <a:gd name="T42" fmla="*/ 118 w 450"/>
              <a:gd name="T43" fmla="*/ 191 h 523"/>
              <a:gd name="T44" fmla="*/ 119 w 450"/>
              <a:gd name="T45" fmla="*/ 174 h 523"/>
              <a:gd name="T46" fmla="*/ 119 w 450"/>
              <a:gd name="T47" fmla="*/ 174 h 523"/>
              <a:gd name="T48" fmla="*/ 124 w 450"/>
              <a:gd name="T49" fmla="*/ 170 h 523"/>
              <a:gd name="T50" fmla="*/ 144 w 450"/>
              <a:gd name="T51" fmla="*/ 173 h 523"/>
              <a:gd name="T52" fmla="*/ 149 w 450"/>
              <a:gd name="T53" fmla="*/ 170 h 523"/>
              <a:gd name="T54" fmla="*/ 162 w 450"/>
              <a:gd name="T55" fmla="*/ 141 h 523"/>
              <a:gd name="T56" fmla="*/ 275 w 450"/>
              <a:gd name="T57" fmla="*/ 156 h 523"/>
              <a:gd name="T58" fmla="*/ 308 w 450"/>
              <a:gd name="T59" fmla="*/ 153 h 523"/>
              <a:gd name="T60" fmla="*/ 316 w 450"/>
              <a:gd name="T61" fmla="*/ 172 h 523"/>
              <a:gd name="T62" fmla="*/ 320 w 450"/>
              <a:gd name="T63" fmla="*/ 175 h 523"/>
              <a:gd name="T64" fmla="*/ 321 w 450"/>
              <a:gd name="T65" fmla="*/ 175 h 523"/>
              <a:gd name="T66" fmla="*/ 345 w 450"/>
              <a:gd name="T67" fmla="*/ 168 h 523"/>
              <a:gd name="T68" fmla="*/ 350 w 450"/>
              <a:gd name="T69" fmla="*/ 173 h 523"/>
              <a:gd name="T70" fmla="*/ 350 w 450"/>
              <a:gd name="T71" fmla="*/ 173 h 523"/>
              <a:gd name="T72" fmla="*/ 351 w 450"/>
              <a:gd name="T73" fmla="*/ 190 h 523"/>
              <a:gd name="T74" fmla="*/ 450 w 450"/>
              <a:gd name="T75" fmla="*/ 513 h 523"/>
              <a:gd name="T76" fmla="*/ 441 w 450"/>
              <a:gd name="T77" fmla="*/ 522 h 523"/>
              <a:gd name="T78" fmla="*/ 30 w 450"/>
              <a:gd name="T79" fmla="*/ 523 h 523"/>
              <a:gd name="T80" fmla="*/ 21 w 450"/>
              <a:gd name="T81" fmla="*/ 515 h 523"/>
              <a:gd name="T82" fmla="*/ 50 w 450"/>
              <a:gd name="T83" fmla="*/ 376 h 523"/>
              <a:gd name="T84" fmla="*/ 62 w 450"/>
              <a:gd name="T85" fmla="*/ 394 h 523"/>
              <a:gd name="T86" fmla="*/ 63 w 450"/>
              <a:gd name="T87" fmla="*/ 395 h 523"/>
              <a:gd name="T88" fmla="*/ 64 w 450"/>
              <a:gd name="T89" fmla="*/ 396 h 523"/>
              <a:gd name="T90" fmla="*/ 108 w 450"/>
              <a:gd name="T91" fmla="*/ 413 h 523"/>
              <a:gd name="T92" fmla="*/ 176 w 450"/>
              <a:gd name="T93" fmla="*/ 375 h 523"/>
              <a:gd name="T94" fmla="*/ 183 w 450"/>
              <a:gd name="T95" fmla="*/ 359 h 523"/>
              <a:gd name="T96" fmla="*/ 179 w 450"/>
              <a:gd name="T97" fmla="*/ 343 h 523"/>
              <a:gd name="T98" fmla="*/ 235 w 450"/>
              <a:gd name="T99" fmla="*/ 352 h 523"/>
              <a:gd name="T100" fmla="*/ 343 w 450"/>
              <a:gd name="T101" fmla="*/ 311 h 523"/>
              <a:gd name="T102" fmla="*/ 354 w 450"/>
              <a:gd name="T103" fmla="*/ 309 h 523"/>
              <a:gd name="T104" fmla="*/ 450 w 450"/>
              <a:gd name="T105" fmla="*/ 513 h 523"/>
              <a:gd name="T106" fmla="*/ 76 w 450"/>
              <a:gd name="T107" fmla="*/ 384 h 523"/>
              <a:gd name="T108" fmla="*/ 1 w 450"/>
              <a:gd name="T109" fmla="*/ 205 h 523"/>
              <a:gd name="T110" fmla="*/ 71 w 450"/>
              <a:gd name="T111" fmla="*/ 158 h 523"/>
              <a:gd name="T112" fmla="*/ 86 w 450"/>
              <a:gd name="T113" fmla="*/ 213 h 523"/>
              <a:gd name="T114" fmla="*/ 55 w 450"/>
              <a:gd name="T115" fmla="*/ 224 h 523"/>
              <a:gd name="T116" fmla="*/ 105 w 450"/>
              <a:gd name="T117" fmla="*/ 332 h 523"/>
              <a:gd name="T118" fmla="*/ 132 w 450"/>
              <a:gd name="T119" fmla="*/ 315 h 523"/>
              <a:gd name="T120" fmla="*/ 164 w 450"/>
              <a:gd name="T121" fmla="*/ 362 h 523"/>
              <a:gd name="T122" fmla="*/ 76 w 450"/>
              <a:gd name="T123" fmla="*/ 38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523">
                <a:moveTo>
                  <a:pt x="105" y="204"/>
                </a:moveTo>
                <a:cubicBezTo>
                  <a:pt x="109" y="213"/>
                  <a:pt x="112" y="219"/>
                  <a:pt x="116" y="223"/>
                </a:cubicBezTo>
                <a:cubicBezTo>
                  <a:pt x="135" y="285"/>
                  <a:pt x="184" y="328"/>
                  <a:pt x="236" y="328"/>
                </a:cubicBezTo>
                <a:cubicBezTo>
                  <a:pt x="287" y="327"/>
                  <a:pt x="336" y="284"/>
                  <a:pt x="354" y="222"/>
                </a:cubicBezTo>
                <a:cubicBezTo>
                  <a:pt x="358" y="218"/>
                  <a:pt x="361" y="212"/>
                  <a:pt x="364" y="203"/>
                </a:cubicBezTo>
                <a:cubicBezTo>
                  <a:pt x="365" y="201"/>
                  <a:pt x="366" y="199"/>
                  <a:pt x="367" y="198"/>
                </a:cubicBezTo>
                <a:cubicBezTo>
                  <a:pt x="374" y="183"/>
                  <a:pt x="371" y="167"/>
                  <a:pt x="362" y="160"/>
                </a:cubicBezTo>
                <a:lnTo>
                  <a:pt x="362" y="158"/>
                </a:lnTo>
                <a:cubicBezTo>
                  <a:pt x="361" y="82"/>
                  <a:pt x="351" y="0"/>
                  <a:pt x="234" y="0"/>
                </a:cubicBezTo>
                <a:cubicBezTo>
                  <a:pt x="117" y="0"/>
                  <a:pt x="107" y="79"/>
                  <a:pt x="108" y="159"/>
                </a:cubicBezTo>
                <a:cubicBezTo>
                  <a:pt x="108" y="160"/>
                  <a:pt x="108" y="160"/>
                  <a:pt x="108" y="161"/>
                </a:cubicBezTo>
                <a:cubicBezTo>
                  <a:pt x="98" y="168"/>
                  <a:pt x="95" y="184"/>
                  <a:pt x="103" y="198"/>
                </a:cubicBezTo>
                <a:cubicBezTo>
                  <a:pt x="103" y="200"/>
                  <a:pt x="104" y="202"/>
                  <a:pt x="105" y="204"/>
                </a:cubicBezTo>
                <a:close/>
                <a:moveTo>
                  <a:pt x="351" y="190"/>
                </a:moveTo>
                <a:cubicBezTo>
                  <a:pt x="350" y="192"/>
                  <a:pt x="349" y="194"/>
                  <a:pt x="348" y="197"/>
                </a:cubicBezTo>
                <a:cubicBezTo>
                  <a:pt x="347" y="200"/>
                  <a:pt x="344" y="208"/>
                  <a:pt x="342" y="210"/>
                </a:cubicBezTo>
                <a:cubicBezTo>
                  <a:pt x="340" y="211"/>
                  <a:pt x="339" y="213"/>
                  <a:pt x="338" y="215"/>
                </a:cubicBezTo>
                <a:cubicBezTo>
                  <a:pt x="323" y="271"/>
                  <a:pt x="280" y="310"/>
                  <a:pt x="236" y="310"/>
                </a:cubicBezTo>
                <a:cubicBezTo>
                  <a:pt x="190" y="310"/>
                  <a:pt x="148" y="271"/>
                  <a:pt x="131" y="215"/>
                </a:cubicBezTo>
                <a:cubicBezTo>
                  <a:pt x="131" y="213"/>
                  <a:pt x="129" y="211"/>
                  <a:pt x="127" y="210"/>
                </a:cubicBezTo>
                <a:cubicBezTo>
                  <a:pt x="126" y="208"/>
                  <a:pt x="123" y="201"/>
                  <a:pt x="121" y="197"/>
                </a:cubicBezTo>
                <a:cubicBezTo>
                  <a:pt x="120" y="195"/>
                  <a:pt x="119" y="193"/>
                  <a:pt x="118" y="191"/>
                </a:cubicBezTo>
                <a:cubicBezTo>
                  <a:pt x="114" y="183"/>
                  <a:pt x="115" y="175"/>
                  <a:pt x="119" y="174"/>
                </a:cubicBezTo>
                <a:lnTo>
                  <a:pt x="119" y="174"/>
                </a:lnTo>
                <a:cubicBezTo>
                  <a:pt x="121" y="173"/>
                  <a:pt x="123" y="171"/>
                  <a:pt x="124" y="170"/>
                </a:cubicBezTo>
                <a:lnTo>
                  <a:pt x="144" y="173"/>
                </a:lnTo>
                <a:cubicBezTo>
                  <a:pt x="146" y="173"/>
                  <a:pt x="148" y="172"/>
                  <a:pt x="149" y="170"/>
                </a:cubicBezTo>
                <a:lnTo>
                  <a:pt x="162" y="141"/>
                </a:lnTo>
                <a:cubicBezTo>
                  <a:pt x="176" y="144"/>
                  <a:pt x="231" y="157"/>
                  <a:pt x="275" y="156"/>
                </a:cubicBezTo>
                <a:cubicBezTo>
                  <a:pt x="288" y="156"/>
                  <a:pt x="299" y="155"/>
                  <a:pt x="308" y="153"/>
                </a:cubicBezTo>
                <a:lnTo>
                  <a:pt x="316" y="172"/>
                </a:lnTo>
                <a:cubicBezTo>
                  <a:pt x="317" y="174"/>
                  <a:pt x="318" y="175"/>
                  <a:pt x="320" y="175"/>
                </a:cubicBezTo>
                <a:cubicBezTo>
                  <a:pt x="320" y="175"/>
                  <a:pt x="321" y="175"/>
                  <a:pt x="321" y="175"/>
                </a:cubicBezTo>
                <a:lnTo>
                  <a:pt x="345" y="168"/>
                </a:lnTo>
                <a:cubicBezTo>
                  <a:pt x="346" y="170"/>
                  <a:pt x="348" y="172"/>
                  <a:pt x="350" y="173"/>
                </a:cubicBezTo>
                <a:lnTo>
                  <a:pt x="350" y="173"/>
                </a:lnTo>
                <a:cubicBezTo>
                  <a:pt x="354" y="175"/>
                  <a:pt x="355" y="182"/>
                  <a:pt x="351" y="190"/>
                </a:cubicBezTo>
                <a:close/>
                <a:moveTo>
                  <a:pt x="450" y="513"/>
                </a:moveTo>
                <a:cubicBezTo>
                  <a:pt x="450" y="518"/>
                  <a:pt x="446" y="522"/>
                  <a:pt x="441" y="522"/>
                </a:cubicBezTo>
                <a:lnTo>
                  <a:pt x="30" y="523"/>
                </a:lnTo>
                <a:cubicBezTo>
                  <a:pt x="25" y="523"/>
                  <a:pt x="22" y="519"/>
                  <a:pt x="21" y="515"/>
                </a:cubicBezTo>
                <a:cubicBezTo>
                  <a:pt x="21" y="459"/>
                  <a:pt x="31" y="412"/>
                  <a:pt x="50" y="376"/>
                </a:cubicBezTo>
                <a:cubicBezTo>
                  <a:pt x="54" y="382"/>
                  <a:pt x="58" y="388"/>
                  <a:pt x="62" y="394"/>
                </a:cubicBezTo>
                <a:lnTo>
                  <a:pt x="63" y="395"/>
                </a:lnTo>
                <a:lnTo>
                  <a:pt x="64" y="396"/>
                </a:lnTo>
                <a:cubicBezTo>
                  <a:pt x="65" y="397"/>
                  <a:pt x="81" y="413"/>
                  <a:pt x="108" y="413"/>
                </a:cubicBezTo>
                <a:cubicBezTo>
                  <a:pt x="132" y="413"/>
                  <a:pt x="155" y="400"/>
                  <a:pt x="176" y="375"/>
                </a:cubicBezTo>
                <a:cubicBezTo>
                  <a:pt x="180" y="371"/>
                  <a:pt x="182" y="365"/>
                  <a:pt x="183" y="359"/>
                </a:cubicBezTo>
                <a:cubicBezTo>
                  <a:pt x="183" y="354"/>
                  <a:pt x="182" y="349"/>
                  <a:pt x="179" y="343"/>
                </a:cubicBezTo>
                <a:cubicBezTo>
                  <a:pt x="197" y="349"/>
                  <a:pt x="216" y="352"/>
                  <a:pt x="235" y="352"/>
                </a:cubicBezTo>
                <a:cubicBezTo>
                  <a:pt x="279" y="352"/>
                  <a:pt x="319" y="337"/>
                  <a:pt x="343" y="311"/>
                </a:cubicBezTo>
                <a:cubicBezTo>
                  <a:pt x="345" y="308"/>
                  <a:pt x="350" y="307"/>
                  <a:pt x="354" y="309"/>
                </a:cubicBezTo>
                <a:cubicBezTo>
                  <a:pt x="415" y="347"/>
                  <a:pt x="450" y="420"/>
                  <a:pt x="450" y="513"/>
                </a:cubicBezTo>
                <a:close/>
                <a:moveTo>
                  <a:pt x="76" y="384"/>
                </a:moveTo>
                <a:cubicBezTo>
                  <a:pt x="0" y="295"/>
                  <a:pt x="1" y="205"/>
                  <a:pt x="1" y="205"/>
                </a:cubicBezTo>
                <a:cubicBezTo>
                  <a:pt x="4" y="156"/>
                  <a:pt x="61" y="154"/>
                  <a:pt x="71" y="158"/>
                </a:cubicBezTo>
                <a:cubicBezTo>
                  <a:pt x="84" y="164"/>
                  <a:pt x="87" y="207"/>
                  <a:pt x="86" y="213"/>
                </a:cubicBezTo>
                <a:cubicBezTo>
                  <a:pt x="84" y="221"/>
                  <a:pt x="55" y="224"/>
                  <a:pt x="55" y="224"/>
                </a:cubicBezTo>
                <a:cubicBezTo>
                  <a:pt x="66" y="272"/>
                  <a:pt x="105" y="332"/>
                  <a:pt x="105" y="332"/>
                </a:cubicBezTo>
                <a:cubicBezTo>
                  <a:pt x="116" y="319"/>
                  <a:pt x="132" y="315"/>
                  <a:pt x="132" y="315"/>
                </a:cubicBezTo>
                <a:cubicBezTo>
                  <a:pt x="164" y="327"/>
                  <a:pt x="164" y="362"/>
                  <a:pt x="164" y="362"/>
                </a:cubicBezTo>
                <a:cubicBezTo>
                  <a:pt x="114" y="421"/>
                  <a:pt x="91" y="401"/>
                  <a:pt x="76" y="38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pic>
        <p:nvPicPr>
          <p:cNvPr id="9" name="图片 8"/>
          <p:cNvPicPr>
            <a:picLocks noChangeAspect="1"/>
          </p:cNvPicPr>
          <p:nvPr/>
        </p:nvPicPr>
        <p:blipFill>
          <a:blip r:embed="rId1"/>
          <a:stretch>
            <a:fillRect/>
          </a:stretch>
        </p:blipFill>
        <p:spPr>
          <a:xfrm>
            <a:off x="1496060" y="2158365"/>
            <a:ext cx="9467850" cy="319087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rPr>
              <a:t>Repmgr </a:t>
            </a:r>
            <a:r>
              <a:rPr lang="zh-CN" altLang="en-US" sz="3200" b="1">
                <a:solidFill>
                  <a:schemeClr val="bg1"/>
                </a:solidFill>
                <a:latin typeface="+mj-lt"/>
                <a:cs typeface="+mj-lt"/>
              </a:rPr>
              <a:t>简介</a:t>
            </a:r>
            <a:endParaRPr lang="zh-CN" altLang="en-US" sz="3200" b="1">
              <a:solidFill>
                <a:schemeClr val="bg1"/>
              </a:solidFill>
              <a:latin typeface="+mj-lt"/>
              <a:cs typeface="+mj-lt"/>
            </a:endParaRPr>
          </a:p>
        </p:txBody>
      </p:sp>
      <p:grpSp>
        <p:nvGrpSpPr>
          <p:cNvPr id="2" name="组合 1"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p:nvPr/>
        </p:nvGrpSpPr>
        <p:grpSpPr>
          <a:xfrm>
            <a:off x="625475" y="1354364"/>
            <a:ext cx="10893425" cy="5386887"/>
            <a:chOff x="625475" y="1243147"/>
            <a:chExt cx="10893425" cy="5386887"/>
          </a:xfrm>
        </p:grpSpPr>
        <p:sp>
          <p:nvSpPr>
            <p:cNvPr id="25" name="ïṥlïḋé"/>
            <p:cNvSpPr/>
            <p:nvPr/>
          </p:nvSpPr>
          <p:spPr bwMode="auto">
            <a:xfrm>
              <a:off x="6949914" y="2424292"/>
              <a:ext cx="2071418" cy="1245420"/>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ln>
          </p:spPr>
          <p:txBody>
            <a:bodyPr wrap="square" lIns="91440" tIns="45720" rIns="91440" bIns="45720" anchor="ctr">
              <a:normAutofit/>
            </a:bodyPr>
            <a:lstStyle/>
            <a:p>
              <a:pPr algn="ctr"/>
            </a:p>
          </p:txBody>
        </p:sp>
        <p:sp>
          <p:nvSpPr>
            <p:cNvPr id="26" name="iṥ1îḓe"/>
            <p:cNvSpPr/>
            <p:nvPr/>
          </p:nvSpPr>
          <p:spPr bwMode="auto">
            <a:xfrm>
              <a:off x="5359662" y="2424292"/>
              <a:ext cx="2071418" cy="1245420"/>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2">
                <a:lumMod val="75000"/>
              </a:schemeClr>
            </a:solidFill>
            <a:ln w="9525">
              <a:noFill/>
              <a:round/>
            </a:ln>
          </p:spPr>
          <p:txBody>
            <a:bodyPr wrap="square" lIns="91440" tIns="45720" rIns="91440" bIns="45720" anchor="ctr">
              <a:normAutofit/>
            </a:bodyPr>
            <a:lstStyle/>
            <a:p>
              <a:pPr algn="ctr"/>
            </a:p>
          </p:txBody>
        </p:sp>
        <p:sp>
          <p:nvSpPr>
            <p:cNvPr id="27" name="ïṥļîḍê"/>
            <p:cNvSpPr/>
            <p:nvPr/>
          </p:nvSpPr>
          <p:spPr bwMode="auto">
            <a:xfrm>
              <a:off x="3767005" y="2424292"/>
              <a:ext cx="2069011" cy="1245420"/>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3">
                <a:lumMod val="75000"/>
              </a:schemeClr>
            </a:solidFill>
            <a:ln w="9525">
              <a:noFill/>
              <a:round/>
            </a:ln>
          </p:spPr>
          <p:txBody>
            <a:bodyPr wrap="square" lIns="91440" tIns="45720" rIns="91440" bIns="45720" anchor="ctr">
              <a:normAutofit/>
            </a:bodyPr>
            <a:lstStyle/>
            <a:p>
              <a:pPr algn="ctr"/>
            </a:p>
          </p:txBody>
        </p:sp>
        <p:sp>
          <p:nvSpPr>
            <p:cNvPr id="28" name="íSľïḓé"/>
            <p:cNvSpPr/>
            <p:nvPr/>
          </p:nvSpPr>
          <p:spPr bwMode="auto">
            <a:xfrm>
              <a:off x="2176754" y="2424292"/>
              <a:ext cx="2071418" cy="1245420"/>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4">
                <a:lumMod val="75000"/>
              </a:schemeClr>
            </a:solidFill>
            <a:ln w="9525">
              <a:noFill/>
              <a:round/>
            </a:ln>
          </p:spPr>
          <p:txBody>
            <a:bodyPr wrap="square" lIns="91440" tIns="45720" rIns="91440" bIns="45720" anchor="ctr">
              <a:normAutofit/>
            </a:bodyPr>
            <a:lstStyle/>
            <a:p>
              <a:pPr algn="ctr"/>
            </a:p>
          </p:txBody>
        </p:sp>
        <p:sp>
          <p:nvSpPr>
            <p:cNvPr id="30" name="is1iḍe"/>
            <p:cNvSpPr/>
            <p:nvPr/>
          </p:nvSpPr>
          <p:spPr bwMode="auto">
            <a:xfrm>
              <a:off x="2973079" y="2424292"/>
              <a:ext cx="2071418" cy="1245420"/>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4"/>
            </a:solidFill>
            <a:ln w="9525">
              <a:noFill/>
              <a:round/>
            </a:ln>
          </p:spPr>
          <p:txBody>
            <a:bodyPr wrap="square" lIns="91440" tIns="45720" rIns="91440" bIns="45720" anchor="ctr">
              <a:normAutofit/>
            </a:bodyPr>
            <a:lstStyle/>
            <a:p>
              <a:pPr algn="ctr"/>
            </a:p>
          </p:txBody>
        </p:sp>
        <p:sp>
          <p:nvSpPr>
            <p:cNvPr id="31" name="ïṩļídé"/>
            <p:cNvSpPr/>
            <p:nvPr/>
          </p:nvSpPr>
          <p:spPr bwMode="auto">
            <a:xfrm>
              <a:off x="4563333" y="2424292"/>
              <a:ext cx="2071418" cy="1245420"/>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ln>
          </p:spPr>
          <p:txBody>
            <a:bodyPr wrap="square" lIns="91440" tIns="45720" rIns="91440" bIns="45720" anchor="ctr">
              <a:normAutofit/>
            </a:bodyPr>
            <a:lstStyle/>
            <a:p>
              <a:pPr algn="ctr"/>
            </a:p>
          </p:txBody>
        </p:sp>
        <p:sp>
          <p:nvSpPr>
            <p:cNvPr id="32" name="î$ľïďe"/>
            <p:cNvSpPr/>
            <p:nvPr/>
          </p:nvSpPr>
          <p:spPr bwMode="auto">
            <a:xfrm>
              <a:off x="6153584" y="2424292"/>
              <a:ext cx="2069011" cy="1245420"/>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2"/>
            </a:solidFill>
            <a:ln w="9525">
              <a:noFill/>
              <a:round/>
            </a:ln>
          </p:spPr>
          <p:txBody>
            <a:bodyPr wrap="square" lIns="91440" tIns="45720" rIns="91440" bIns="45720" anchor="ctr">
              <a:normAutofit/>
            </a:bodyPr>
            <a:lstStyle/>
            <a:p>
              <a:pPr algn="ctr"/>
            </a:p>
          </p:txBody>
        </p:sp>
        <p:sp>
          <p:nvSpPr>
            <p:cNvPr id="33" name="iŝ1ïḍé"/>
            <p:cNvSpPr/>
            <p:nvPr/>
          </p:nvSpPr>
          <p:spPr bwMode="auto">
            <a:xfrm>
              <a:off x="7886089" y="1993312"/>
              <a:ext cx="2129157" cy="1676400"/>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1"/>
            </a:solidFill>
            <a:ln w="9525">
              <a:noFill/>
              <a:round/>
            </a:ln>
          </p:spPr>
          <p:txBody>
            <a:bodyPr wrap="square" lIns="91440" tIns="45720" rIns="91440" bIns="45720" anchor="ctr">
              <a:normAutofit/>
            </a:bodyPr>
            <a:lstStyle/>
            <a:p>
              <a:pPr algn="ctr"/>
            </a:p>
          </p:txBody>
        </p:sp>
        <p:sp>
          <p:nvSpPr>
            <p:cNvPr id="52" name="i$ḻïdé"/>
            <p:cNvSpPr/>
            <p:nvPr/>
          </p:nvSpPr>
          <p:spPr>
            <a:xfrm>
              <a:off x="3768406" y="2808672"/>
              <a:ext cx="480764" cy="476662"/>
            </a:xfrm>
            <a:custGeom>
              <a:avLst/>
              <a:gdLst>
                <a:gd name="connsiteX0" fmla="*/ 451760 w 595149"/>
                <a:gd name="connsiteY0" fmla="*/ 368884 h 590068"/>
                <a:gd name="connsiteX1" fmla="*/ 386520 w 595149"/>
                <a:gd name="connsiteY1" fmla="*/ 420784 h 590068"/>
                <a:gd name="connsiteX2" fmla="*/ 451760 w 595149"/>
                <a:gd name="connsiteY2" fmla="*/ 473032 h 590068"/>
                <a:gd name="connsiteX3" fmla="*/ 451760 w 595149"/>
                <a:gd name="connsiteY3" fmla="*/ 440290 h 590068"/>
                <a:gd name="connsiteX4" fmla="*/ 517000 w 595149"/>
                <a:gd name="connsiteY4" fmla="*/ 440290 h 590068"/>
                <a:gd name="connsiteX5" fmla="*/ 517000 w 595149"/>
                <a:gd name="connsiteY5" fmla="*/ 401278 h 590068"/>
                <a:gd name="connsiteX6" fmla="*/ 451760 w 595149"/>
                <a:gd name="connsiteY6" fmla="*/ 401278 h 590068"/>
                <a:gd name="connsiteX7" fmla="*/ 0 w 595149"/>
                <a:gd name="connsiteY7" fmla="*/ 361930 h 590068"/>
                <a:gd name="connsiteX8" fmla="*/ 226419 w 595149"/>
                <a:gd name="connsiteY8" fmla="*/ 452501 h 590068"/>
                <a:gd name="connsiteX9" fmla="*/ 282238 w 595149"/>
                <a:gd name="connsiteY9" fmla="*/ 449714 h 590068"/>
                <a:gd name="connsiteX10" fmla="*/ 282238 w 595149"/>
                <a:gd name="connsiteY10" fmla="*/ 512068 h 590068"/>
                <a:gd name="connsiteX11" fmla="*/ 286425 w 595149"/>
                <a:gd name="connsiteY11" fmla="*/ 539588 h 590068"/>
                <a:gd name="connsiteX12" fmla="*/ 226419 w 595149"/>
                <a:gd name="connsiteY12" fmla="*/ 543071 h 590068"/>
                <a:gd name="connsiteX13" fmla="*/ 0 w 595149"/>
                <a:gd name="connsiteY13" fmla="*/ 452501 h 590068"/>
                <a:gd name="connsiteX14" fmla="*/ 386520 w 595149"/>
                <a:gd name="connsiteY14" fmla="*/ 251848 h 590068"/>
                <a:gd name="connsiteX15" fmla="*/ 517000 w 595149"/>
                <a:gd name="connsiteY15" fmla="*/ 251848 h 590068"/>
                <a:gd name="connsiteX16" fmla="*/ 595149 w 595149"/>
                <a:gd name="connsiteY16" fmla="*/ 329872 h 590068"/>
                <a:gd name="connsiteX17" fmla="*/ 595149 w 595149"/>
                <a:gd name="connsiteY17" fmla="*/ 512044 h 590068"/>
                <a:gd name="connsiteX18" fmla="*/ 517000 w 595149"/>
                <a:gd name="connsiteY18" fmla="*/ 590068 h 590068"/>
                <a:gd name="connsiteX19" fmla="*/ 386520 w 595149"/>
                <a:gd name="connsiteY19" fmla="*/ 590068 h 590068"/>
                <a:gd name="connsiteX20" fmla="*/ 308371 w 595149"/>
                <a:gd name="connsiteY20" fmla="*/ 512044 h 590068"/>
                <a:gd name="connsiteX21" fmla="*/ 308371 w 595149"/>
                <a:gd name="connsiteY21" fmla="*/ 329872 h 590068"/>
                <a:gd name="connsiteX22" fmla="*/ 386520 w 595149"/>
                <a:gd name="connsiteY22" fmla="*/ 251848 h 590068"/>
                <a:gd name="connsiteX23" fmla="*/ 0 w 595149"/>
                <a:gd name="connsiteY23" fmla="*/ 226021 h 590068"/>
                <a:gd name="connsiteX24" fmla="*/ 226396 w 595149"/>
                <a:gd name="connsiteY24" fmla="*/ 316627 h 590068"/>
                <a:gd name="connsiteX25" fmla="*/ 283955 w 595149"/>
                <a:gd name="connsiteY25" fmla="*/ 313491 h 590068"/>
                <a:gd name="connsiteX26" fmla="*/ 282211 w 595149"/>
                <a:gd name="connsiteY26" fmla="*/ 329869 h 590068"/>
                <a:gd name="connsiteX27" fmla="*/ 282211 w 595149"/>
                <a:gd name="connsiteY27" fmla="*/ 404445 h 590068"/>
                <a:gd name="connsiteX28" fmla="*/ 226396 w 595149"/>
                <a:gd name="connsiteY28" fmla="*/ 407233 h 590068"/>
                <a:gd name="connsiteX29" fmla="*/ 0 w 595149"/>
                <a:gd name="connsiteY29" fmla="*/ 316627 h 590068"/>
                <a:gd name="connsiteX30" fmla="*/ 226411 w 595149"/>
                <a:gd name="connsiteY30" fmla="*/ 22639 h 590068"/>
                <a:gd name="connsiteX31" fmla="*/ 22676 w 595149"/>
                <a:gd name="connsiteY31" fmla="*/ 90557 h 590068"/>
                <a:gd name="connsiteX32" fmla="*/ 226411 w 595149"/>
                <a:gd name="connsiteY32" fmla="*/ 158475 h 590068"/>
                <a:gd name="connsiteX33" fmla="*/ 430495 w 595149"/>
                <a:gd name="connsiteY33" fmla="*/ 90557 h 590068"/>
                <a:gd name="connsiteX34" fmla="*/ 226411 w 595149"/>
                <a:gd name="connsiteY34" fmla="*/ 22639 h 590068"/>
                <a:gd name="connsiteX35" fmla="*/ 226411 w 595149"/>
                <a:gd name="connsiteY35" fmla="*/ 0 h 590068"/>
                <a:gd name="connsiteX36" fmla="*/ 453171 w 595149"/>
                <a:gd name="connsiteY36" fmla="*/ 90557 h 590068"/>
                <a:gd name="connsiteX37" fmla="*/ 453171 w 595149"/>
                <a:gd name="connsiteY37" fmla="*/ 181115 h 590068"/>
                <a:gd name="connsiteX38" fmla="*/ 423169 w 595149"/>
                <a:gd name="connsiteY38" fmla="*/ 225697 h 590068"/>
                <a:gd name="connsiteX39" fmla="*/ 386539 w 595149"/>
                <a:gd name="connsiteY39" fmla="*/ 225697 h 590068"/>
                <a:gd name="connsiteX40" fmla="*/ 304905 w 595149"/>
                <a:gd name="connsiteY40" fmla="*/ 265751 h 590068"/>
                <a:gd name="connsiteX41" fmla="*/ 226411 w 595149"/>
                <a:gd name="connsiteY41" fmla="*/ 271324 h 590068"/>
                <a:gd name="connsiteX42" fmla="*/ 0 w 595149"/>
                <a:gd name="connsiteY42" fmla="*/ 180767 h 590068"/>
                <a:gd name="connsiteX43" fmla="*/ 0 w 595149"/>
                <a:gd name="connsiteY43" fmla="*/ 90557 h 590068"/>
                <a:gd name="connsiteX44" fmla="*/ 226411 w 595149"/>
                <a:gd name="connsiteY44" fmla="*/ 0 h 5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5149" h="590068">
                  <a:moveTo>
                    <a:pt x="451760" y="368884"/>
                  </a:moveTo>
                  <a:lnTo>
                    <a:pt x="386520" y="420784"/>
                  </a:lnTo>
                  <a:lnTo>
                    <a:pt x="451760" y="473032"/>
                  </a:lnTo>
                  <a:lnTo>
                    <a:pt x="451760" y="440290"/>
                  </a:lnTo>
                  <a:lnTo>
                    <a:pt x="517000" y="440290"/>
                  </a:lnTo>
                  <a:lnTo>
                    <a:pt x="517000" y="401278"/>
                  </a:lnTo>
                  <a:lnTo>
                    <a:pt x="451760" y="401278"/>
                  </a:lnTo>
                  <a:close/>
                  <a:moveTo>
                    <a:pt x="0" y="361930"/>
                  </a:moveTo>
                  <a:cubicBezTo>
                    <a:pt x="0" y="412092"/>
                    <a:pt x="101522" y="452501"/>
                    <a:pt x="226419" y="452501"/>
                  </a:cubicBezTo>
                  <a:cubicBezTo>
                    <a:pt x="245955" y="452501"/>
                    <a:pt x="264446" y="451455"/>
                    <a:pt x="282238" y="449714"/>
                  </a:cubicBezTo>
                  <a:lnTo>
                    <a:pt x="282238" y="512068"/>
                  </a:lnTo>
                  <a:cubicBezTo>
                    <a:pt x="282238" y="521473"/>
                    <a:pt x="283983" y="530879"/>
                    <a:pt x="286425" y="539588"/>
                  </a:cubicBezTo>
                  <a:cubicBezTo>
                    <a:pt x="267237" y="541678"/>
                    <a:pt x="247351" y="543071"/>
                    <a:pt x="226419" y="543071"/>
                  </a:cubicBezTo>
                  <a:cubicBezTo>
                    <a:pt x="101522" y="543071"/>
                    <a:pt x="0" y="502314"/>
                    <a:pt x="0" y="452501"/>
                  </a:cubicBezTo>
                  <a:close/>
                  <a:moveTo>
                    <a:pt x="386520" y="251848"/>
                  </a:moveTo>
                  <a:lnTo>
                    <a:pt x="517000" y="251848"/>
                  </a:lnTo>
                  <a:cubicBezTo>
                    <a:pt x="559913" y="251848"/>
                    <a:pt x="595149" y="287028"/>
                    <a:pt x="595149" y="329872"/>
                  </a:cubicBezTo>
                  <a:lnTo>
                    <a:pt x="595149" y="512044"/>
                  </a:lnTo>
                  <a:cubicBezTo>
                    <a:pt x="595149" y="554888"/>
                    <a:pt x="559913" y="590068"/>
                    <a:pt x="517000" y="590068"/>
                  </a:cubicBezTo>
                  <a:lnTo>
                    <a:pt x="386520" y="590068"/>
                  </a:lnTo>
                  <a:cubicBezTo>
                    <a:pt x="343608" y="590068"/>
                    <a:pt x="308371" y="554888"/>
                    <a:pt x="308371" y="512044"/>
                  </a:cubicBezTo>
                  <a:lnTo>
                    <a:pt x="308371" y="329872"/>
                  </a:lnTo>
                  <a:cubicBezTo>
                    <a:pt x="308371" y="287028"/>
                    <a:pt x="343608" y="251848"/>
                    <a:pt x="386520" y="251848"/>
                  </a:cubicBezTo>
                  <a:close/>
                  <a:moveTo>
                    <a:pt x="0" y="226021"/>
                  </a:moveTo>
                  <a:cubicBezTo>
                    <a:pt x="0" y="276203"/>
                    <a:pt x="101512" y="316627"/>
                    <a:pt x="226396" y="316627"/>
                  </a:cubicBezTo>
                  <a:cubicBezTo>
                    <a:pt x="246280" y="316627"/>
                    <a:pt x="265466" y="315582"/>
                    <a:pt x="283955" y="313491"/>
                  </a:cubicBezTo>
                  <a:cubicBezTo>
                    <a:pt x="283257" y="319066"/>
                    <a:pt x="282211" y="324294"/>
                    <a:pt x="282211" y="329869"/>
                  </a:cubicBezTo>
                  <a:lnTo>
                    <a:pt x="282211" y="404445"/>
                  </a:lnTo>
                  <a:cubicBezTo>
                    <a:pt x="264420" y="406188"/>
                    <a:pt x="245931" y="407233"/>
                    <a:pt x="226396" y="407233"/>
                  </a:cubicBezTo>
                  <a:cubicBezTo>
                    <a:pt x="101512" y="407233"/>
                    <a:pt x="0" y="366809"/>
                    <a:pt x="0" y="316627"/>
                  </a:cubicBezTo>
                  <a:close/>
                  <a:moveTo>
                    <a:pt x="226411" y="22639"/>
                  </a:moveTo>
                  <a:cubicBezTo>
                    <a:pt x="102216" y="22639"/>
                    <a:pt x="22676" y="62694"/>
                    <a:pt x="22676" y="90557"/>
                  </a:cubicBezTo>
                  <a:cubicBezTo>
                    <a:pt x="22676" y="118073"/>
                    <a:pt x="102216" y="158475"/>
                    <a:pt x="226411" y="158475"/>
                  </a:cubicBezTo>
                  <a:cubicBezTo>
                    <a:pt x="350955" y="158475"/>
                    <a:pt x="430495" y="118073"/>
                    <a:pt x="430495" y="90557"/>
                  </a:cubicBezTo>
                  <a:cubicBezTo>
                    <a:pt x="430495" y="62694"/>
                    <a:pt x="350955" y="22639"/>
                    <a:pt x="226411" y="22639"/>
                  </a:cubicBezTo>
                  <a:close/>
                  <a:moveTo>
                    <a:pt x="226411" y="0"/>
                  </a:moveTo>
                  <a:cubicBezTo>
                    <a:pt x="351653" y="0"/>
                    <a:pt x="453171" y="40403"/>
                    <a:pt x="453171" y="90557"/>
                  </a:cubicBezTo>
                  <a:lnTo>
                    <a:pt x="453171" y="181115"/>
                  </a:lnTo>
                  <a:cubicBezTo>
                    <a:pt x="453171" y="197137"/>
                    <a:pt x="442008" y="212462"/>
                    <a:pt x="423169" y="225697"/>
                  </a:cubicBezTo>
                  <a:lnTo>
                    <a:pt x="386539" y="225697"/>
                  </a:lnTo>
                  <a:cubicBezTo>
                    <a:pt x="353397" y="225697"/>
                    <a:pt x="324093" y="241370"/>
                    <a:pt x="304905" y="265751"/>
                  </a:cubicBezTo>
                  <a:cubicBezTo>
                    <a:pt x="280484" y="269234"/>
                    <a:pt x="254320" y="271324"/>
                    <a:pt x="226411" y="271324"/>
                  </a:cubicBezTo>
                  <a:cubicBezTo>
                    <a:pt x="101518" y="271324"/>
                    <a:pt x="0" y="230921"/>
                    <a:pt x="0" y="180767"/>
                  </a:cubicBezTo>
                  <a:lnTo>
                    <a:pt x="0" y="90557"/>
                  </a:lnTo>
                  <a:cubicBezTo>
                    <a:pt x="0" y="40403"/>
                    <a:pt x="101518" y="0"/>
                    <a:pt x="2264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53" name="îşḷïḓe"/>
            <p:cNvSpPr/>
            <p:nvPr/>
          </p:nvSpPr>
          <p:spPr>
            <a:xfrm>
              <a:off x="5346631" y="2801453"/>
              <a:ext cx="504825" cy="491100"/>
            </a:xfrm>
            <a:custGeom>
              <a:avLst/>
              <a:gdLst>
                <a:gd name="connsiteX0" fmla="*/ 546621 w 607854"/>
                <a:gd name="connsiteY0" fmla="*/ 283775 h 591329"/>
                <a:gd name="connsiteX1" fmla="*/ 560180 w 607854"/>
                <a:gd name="connsiteY1" fmla="*/ 293053 h 591329"/>
                <a:gd name="connsiteX2" fmla="*/ 606170 w 607854"/>
                <a:gd name="connsiteY2" fmla="*/ 387769 h 591329"/>
                <a:gd name="connsiteX3" fmla="*/ 589877 w 607854"/>
                <a:gd name="connsiteY3" fmla="*/ 411547 h 591329"/>
                <a:gd name="connsiteX4" fmla="*/ 568950 w 607854"/>
                <a:gd name="connsiteY4" fmla="*/ 409856 h 591329"/>
                <a:gd name="connsiteX5" fmla="*/ 495953 w 607854"/>
                <a:gd name="connsiteY5" fmla="*/ 517407 h 591329"/>
                <a:gd name="connsiteX6" fmla="*/ 358780 w 607854"/>
                <a:gd name="connsiteY6" fmla="*/ 585907 h 591329"/>
                <a:gd name="connsiteX7" fmla="*/ 303074 w 607854"/>
                <a:gd name="connsiteY7" fmla="*/ 591329 h 591329"/>
                <a:gd name="connsiteX8" fmla="*/ 246470 w 607854"/>
                <a:gd name="connsiteY8" fmla="*/ 585708 h 591329"/>
                <a:gd name="connsiteX9" fmla="*/ 146518 w 607854"/>
                <a:gd name="connsiteY9" fmla="*/ 544916 h 591329"/>
                <a:gd name="connsiteX10" fmla="*/ 69486 w 607854"/>
                <a:gd name="connsiteY10" fmla="*/ 470496 h 591329"/>
                <a:gd name="connsiteX11" fmla="*/ 36002 w 607854"/>
                <a:gd name="connsiteY11" fmla="*/ 405677 h 591329"/>
                <a:gd name="connsiteX12" fmla="*/ 60716 w 607854"/>
                <a:gd name="connsiteY12" fmla="*/ 362796 h 591329"/>
                <a:gd name="connsiteX13" fmla="*/ 61414 w 607854"/>
                <a:gd name="connsiteY13" fmla="*/ 362647 h 591329"/>
                <a:gd name="connsiteX14" fmla="*/ 98684 w 607854"/>
                <a:gd name="connsiteY14" fmla="*/ 383988 h 591329"/>
                <a:gd name="connsiteX15" fmla="*/ 183240 w 607854"/>
                <a:gd name="connsiteY15" fmla="*/ 491041 h 591329"/>
                <a:gd name="connsiteX16" fmla="*/ 345626 w 607854"/>
                <a:gd name="connsiteY16" fmla="*/ 522431 h 591329"/>
                <a:gd name="connsiteX17" fmla="*/ 450561 w 607854"/>
                <a:gd name="connsiteY17" fmla="*/ 470049 h 591329"/>
                <a:gd name="connsiteX18" fmla="*/ 499392 w 607854"/>
                <a:gd name="connsiteY18" fmla="*/ 404384 h 591329"/>
                <a:gd name="connsiteX19" fmla="*/ 482799 w 607854"/>
                <a:gd name="connsiteY19" fmla="*/ 403041 h 591329"/>
                <a:gd name="connsiteX20" fmla="*/ 470592 w 607854"/>
                <a:gd name="connsiteY20" fmla="*/ 376924 h 591329"/>
                <a:gd name="connsiteX21" fmla="*/ 531679 w 607854"/>
                <a:gd name="connsiteY21" fmla="*/ 290764 h 591329"/>
                <a:gd name="connsiteX22" fmla="*/ 546621 w 607854"/>
                <a:gd name="connsiteY22" fmla="*/ 283775 h 591329"/>
                <a:gd name="connsiteX23" fmla="*/ 235317 w 607854"/>
                <a:gd name="connsiteY23" fmla="*/ 160668 h 591329"/>
                <a:gd name="connsiteX24" fmla="*/ 388572 w 607854"/>
                <a:gd name="connsiteY24" fmla="*/ 160668 h 591329"/>
                <a:gd name="connsiteX25" fmla="*/ 411839 w 607854"/>
                <a:gd name="connsiteY25" fmla="*/ 183904 h 591329"/>
                <a:gd name="connsiteX26" fmla="*/ 411839 w 607854"/>
                <a:gd name="connsiteY26" fmla="*/ 228337 h 591329"/>
                <a:gd name="connsiteX27" fmla="*/ 388572 w 607854"/>
                <a:gd name="connsiteY27" fmla="*/ 251573 h 591329"/>
                <a:gd name="connsiteX28" fmla="*/ 365354 w 607854"/>
                <a:gd name="connsiteY28" fmla="*/ 228337 h 591329"/>
                <a:gd name="connsiteX29" fmla="*/ 365354 w 607854"/>
                <a:gd name="connsiteY29" fmla="*/ 207140 h 591329"/>
                <a:gd name="connsiteX30" fmla="*/ 258584 w 607854"/>
                <a:gd name="connsiteY30" fmla="*/ 207140 h 591329"/>
                <a:gd name="connsiteX31" fmla="*/ 258584 w 607854"/>
                <a:gd name="connsiteY31" fmla="*/ 238686 h 591329"/>
                <a:gd name="connsiteX32" fmla="*/ 310051 w 607854"/>
                <a:gd name="connsiteY32" fmla="*/ 238686 h 591329"/>
                <a:gd name="connsiteX33" fmla="*/ 333318 w 607854"/>
                <a:gd name="connsiteY33" fmla="*/ 261922 h 591329"/>
                <a:gd name="connsiteX34" fmla="*/ 310051 w 607854"/>
                <a:gd name="connsiteY34" fmla="*/ 285159 h 591329"/>
                <a:gd name="connsiteX35" fmla="*/ 258584 w 607854"/>
                <a:gd name="connsiteY35" fmla="*/ 285159 h 591329"/>
                <a:gd name="connsiteX36" fmla="*/ 258584 w 607854"/>
                <a:gd name="connsiteY36" fmla="*/ 305758 h 591329"/>
                <a:gd name="connsiteX37" fmla="*/ 310051 w 607854"/>
                <a:gd name="connsiteY37" fmla="*/ 305758 h 591329"/>
                <a:gd name="connsiteX38" fmla="*/ 333318 w 607854"/>
                <a:gd name="connsiteY38" fmla="*/ 328995 h 591329"/>
                <a:gd name="connsiteX39" fmla="*/ 310051 w 607854"/>
                <a:gd name="connsiteY39" fmla="*/ 352231 h 591329"/>
                <a:gd name="connsiteX40" fmla="*/ 258584 w 607854"/>
                <a:gd name="connsiteY40" fmla="*/ 352231 h 591329"/>
                <a:gd name="connsiteX41" fmla="*/ 258584 w 607854"/>
                <a:gd name="connsiteY41" fmla="*/ 383876 h 591329"/>
                <a:gd name="connsiteX42" fmla="*/ 365354 w 607854"/>
                <a:gd name="connsiteY42" fmla="*/ 383876 h 591329"/>
                <a:gd name="connsiteX43" fmla="*/ 365354 w 607854"/>
                <a:gd name="connsiteY43" fmla="*/ 363377 h 591329"/>
                <a:gd name="connsiteX44" fmla="*/ 388572 w 607854"/>
                <a:gd name="connsiteY44" fmla="*/ 340140 h 591329"/>
                <a:gd name="connsiteX45" fmla="*/ 411839 w 607854"/>
                <a:gd name="connsiteY45" fmla="*/ 363377 h 591329"/>
                <a:gd name="connsiteX46" fmla="*/ 411839 w 607854"/>
                <a:gd name="connsiteY46" fmla="*/ 407063 h 591329"/>
                <a:gd name="connsiteX47" fmla="*/ 388572 w 607854"/>
                <a:gd name="connsiteY47" fmla="*/ 430299 h 591329"/>
                <a:gd name="connsiteX48" fmla="*/ 235317 w 607854"/>
                <a:gd name="connsiteY48" fmla="*/ 430299 h 591329"/>
                <a:gd name="connsiteX49" fmla="*/ 212100 w 607854"/>
                <a:gd name="connsiteY49" fmla="*/ 407063 h 591329"/>
                <a:gd name="connsiteX50" fmla="*/ 212100 w 607854"/>
                <a:gd name="connsiteY50" fmla="*/ 352231 h 591329"/>
                <a:gd name="connsiteX51" fmla="*/ 193864 w 607854"/>
                <a:gd name="connsiteY51" fmla="*/ 352231 h 591329"/>
                <a:gd name="connsiteX52" fmla="*/ 170647 w 607854"/>
                <a:gd name="connsiteY52" fmla="*/ 328995 h 591329"/>
                <a:gd name="connsiteX53" fmla="*/ 193864 w 607854"/>
                <a:gd name="connsiteY53" fmla="*/ 305758 h 591329"/>
                <a:gd name="connsiteX54" fmla="*/ 212100 w 607854"/>
                <a:gd name="connsiteY54" fmla="*/ 305758 h 591329"/>
                <a:gd name="connsiteX55" fmla="*/ 212100 w 607854"/>
                <a:gd name="connsiteY55" fmla="*/ 285159 h 591329"/>
                <a:gd name="connsiteX56" fmla="*/ 193864 w 607854"/>
                <a:gd name="connsiteY56" fmla="*/ 285159 h 591329"/>
                <a:gd name="connsiteX57" fmla="*/ 170647 w 607854"/>
                <a:gd name="connsiteY57" fmla="*/ 261922 h 591329"/>
                <a:gd name="connsiteX58" fmla="*/ 193864 w 607854"/>
                <a:gd name="connsiteY58" fmla="*/ 238686 h 591329"/>
                <a:gd name="connsiteX59" fmla="*/ 212100 w 607854"/>
                <a:gd name="connsiteY59" fmla="*/ 238686 h 591329"/>
                <a:gd name="connsiteX60" fmla="*/ 212100 w 607854"/>
                <a:gd name="connsiteY60" fmla="*/ 183904 h 591329"/>
                <a:gd name="connsiteX61" fmla="*/ 235317 w 607854"/>
                <a:gd name="connsiteY61" fmla="*/ 160668 h 591329"/>
                <a:gd name="connsiteX62" fmla="*/ 305392 w 607854"/>
                <a:gd name="connsiteY62" fmla="*/ 0 h 591329"/>
                <a:gd name="connsiteX63" fmla="*/ 361412 w 607854"/>
                <a:gd name="connsiteY63" fmla="*/ 5647 h 591329"/>
                <a:gd name="connsiteX64" fmla="*/ 461418 w 607854"/>
                <a:gd name="connsiteY64" fmla="*/ 46446 h 591329"/>
                <a:gd name="connsiteX65" fmla="*/ 538552 w 607854"/>
                <a:gd name="connsiteY65" fmla="*/ 120780 h 591329"/>
                <a:gd name="connsiteX66" fmla="*/ 571888 w 607854"/>
                <a:gd name="connsiteY66" fmla="*/ 185710 h 591329"/>
                <a:gd name="connsiteX67" fmla="*/ 547173 w 607854"/>
                <a:gd name="connsiteY67" fmla="*/ 228649 h 591329"/>
                <a:gd name="connsiteX68" fmla="*/ 546525 w 607854"/>
                <a:gd name="connsiteY68" fmla="*/ 228748 h 591329"/>
                <a:gd name="connsiteX69" fmla="*/ 509253 w 607854"/>
                <a:gd name="connsiteY69" fmla="*/ 207403 h 591329"/>
                <a:gd name="connsiteX70" fmla="*/ 424644 w 607854"/>
                <a:gd name="connsiteY70" fmla="*/ 100331 h 591329"/>
                <a:gd name="connsiteX71" fmla="*/ 262302 w 607854"/>
                <a:gd name="connsiteY71" fmla="*/ 68936 h 591329"/>
                <a:gd name="connsiteX72" fmla="*/ 157313 w 607854"/>
                <a:gd name="connsiteY72" fmla="*/ 121377 h 591329"/>
                <a:gd name="connsiteX73" fmla="*/ 108481 w 607854"/>
                <a:gd name="connsiteY73" fmla="*/ 187054 h 591329"/>
                <a:gd name="connsiteX74" fmla="*/ 125074 w 607854"/>
                <a:gd name="connsiteY74" fmla="*/ 188347 h 591329"/>
                <a:gd name="connsiteX75" fmla="*/ 137332 w 607854"/>
                <a:gd name="connsiteY75" fmla="*/ 214518 h 591329"/>
                <a:gd name="connsiteX76" fmla="*/ 76192 w 607854"/>
                <a:gd name="connsiteY76" fmla="*/ 300694 h 591329"/>
                <a:gd name="connsiteX77" fmla="*/ 47690 w 607854"/>
                <a:gd name="connsiteY77" fmla="*/ 298356 h 591329"/>
                <a:gd name="connsiteX78" fmla="*/ 1699 w 607854"/>
                <a:gd name="connsiteY78" fmla="*/ 203622 h 591329"/>
                <a:gd name="connsiteX79" fmla="*/ 17943 w 607854"/>
                <a:gd name="connsiteY79" fmla="*/ 179889 h 591329"/>
                <a:gd name="connsiteX80" fmla="*/ 38871 w 607854"/>
                <a:gd name="connsiteY80" fmla="*/ 181531 h 591329"/>
                <a:gd name="connsiteX81" fmla="*/ 111920 w 607854"/>
                <a:gd name="connsiteY81" fmla="*/ 74011 h 591329"/>
                <a:gd name="connsiteX82" fmla="*/ 249148 w 607854"/>
                <a:gd name="connsiteY82" fmla="*/ 5399 h 591329"/>
                <a:gd name="connsiteX83" fmla="*/ 305392 w 607854"/>
                <a:gd name="connsiteY83" fmla="*/ 0 h 5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7854" h="591329">
                  <a:moveTo>
                    <a:pt x="546621" y="283775"/>
                  </a:moveTo>
                  <a:cubicBezTo>
                    <a:pt x="552145" y="284223"/>
                    <a:pt x="557439" y="287382"/>
                    <a:pt x="560180" y="293053"/>
                  </a:cubicBezTo>
                  <a:lnTo>
                    <a:pt x="606170" y="387769"/>
                  </a:lnTo>
                  <a:cubicBezTo>
                    <a:pt x="611751" y="399310"/>
                    <a:pt x="602732" y="412542"/>
                    <a:pt x="589877" y="411547"/>
                  </a:cubicBezTo>
                  <a:lnTo>
                    <a:pt x="568950" y="409856"/>
                  </a:lnTo>
                  <a:cubicBezTo>
                    <a:pt x="553703" y="450747"/>
                    <a:pt x="528690" y="487609"/>
                    <a:pt x="495953" y="517407"/>
                  </a:cubicBezTo>
                  <a:cubicBezTo>
                    <a:pt x="457686" y="552229"/>
                    <a:pt x="410251" y="575908"/>
                    <a:pt x="358780" y="585907"/>
                  </a:cubicBezTo>
                  <a:cubicBezTo>
                    <a:pt x="340245" y="589538"/>
                    <a:pt x="321609" y="591329"/>
                    <a:pt x="303074" y="591329"/>
                  </a:cubicBezTo>
                  <a:cubicBezTo>
                    <a:pt x="284140" y="591329"/>
                    <a:pt x="265205" y="589489"/>
                    <a:pt x="246470" y="585708"/>
                  </a:cubicBezTo>
                  <a:cubicBezTo>
                    <a:pt x="210695" y="578495"/>
                    <a:pt x="177062" y="564815"/>
                    <a:pt x="146518" y="544916"/>
                  </a:cubicBezTo>
                  <a:cubicBezTo>
                    <a:pt x="115924" y="525018"/>
                    <a:pt x="90014" y="499996"/>
                    <a:pt x="69486" y="470496"/>
                  </a:cubicBezTo>
                  <a:cubicBezTo>
                    <a:pt x="55434" y="450349"/>
                    <a:pt x="44273" y="428561"/>
                    <a:pt x="36002" y="405677"/>
                  </a:cubicBezTo>
                  <a:cubicBezTo>
                    <a:pt x="29375" y="386874"/>
                    <a:pt x="41134" y="366627"/>
                    <a:pt x="60716" y="362796"/>
                  </a:cubicBezTo>
                  <a:lnTo>
                    <a:pt x="61414" y="362647"/>
                  </a:lnTo>
                  <a:cubicBezTo>
                    <a:pt x="77408" y="359513"/>
                    <a:pt x="93303" y="368617"/>
                    <a:pt x="98684" y="383988"/>
                  </a:cubicBezTo>
                  <a:cubicBezTo>
                    <a:pt x="113881" y="427665"/>
                    <a:pt x="143229" y="465074"/>
                    <a:pt x="183240" y="491041"/>
                  </a:cubicBezTo>
                  <a:cubicBezTo>
                    <a:pt x="231323" y="522282"/>
                    <a:pt x="288923" y="533425"/>
                    <a:pt x="345626" y="522431"/>
                  </a:cubicBezTo>
                  <a:cubicBezTo>
                    <a:pt x="385089" y="514721"/>
                    <a:pt x="421363" y="496613"/>
                    <a:pt x="450561" y="470049"/>
                  </a:cubicBezTo>
                  <a:cubicBezTo>
                    <a:pt x="471090" y="451344"/>
                    <a:pt x="487632" y="429058"/>
                    <a:pt x="499392" y="404384"/>
                  </a:cubicBezTo>
                  <a:lnTo>
                    <a:pt x="482799" y="403041"/>
                  </a:lnTo>
                  <a:cubicBezTo>
                    <a:pt x="469994" y="401996"/>
                    <a:pt x="463118" y="387371"/>
                    <a:pt x="470592" y="376924"/>
                  </a:cubicBezTo>
                  <a:lnTo>
                    <a:pt x="531679" y="290764"/>
                  </a:lnTo>
                  <a:cubicBezTo>
                    <a:pt x="535341" y="285591"/>
                    <a:pt x="541096" y="283327"/>
                    <a:pt x="546621" y="283775"/>
                  </a:cubicBezTo>
                  <a:close/>
                  <a:moveTo>
                    <a:pt x="235317" y="160668"/>
                  </a:moveTo>
                  <a:lnTo>
                    <a:pt x="388572" y="160668"/>
                  </a:lnTo>
                  <a:cubicBezTo>
                    <a:pt x="401426" y="160668"/>
                    <a:pt x="411839" y="171117"/>
                    <a:pt x="411839" y="183904"/>
                  </a:cubicBezTo>
                  <a:lnTo>
                    <a:pt x="411839" y="228337"/>
                  </a:lnTo>
                  <a:cubicBezTo>
                    <a:pt x="411839" y="241174"/>
                    <a:pt x="401426" y="251573"/>
                    <a:pt x="388572" y="251573"/>
                  </a:cubicBezTo>
                  <a:cubicBezTo>
                    <a:pt x="375718" y="251573"/>
                    <a:pt x="365354" y="241174"/>
                    <a:pt x="365354" y="228337"/>
                  </a:cubicBezTo>
                  <a:lnTo>
                    <a:pt x="365354" y="207140"/>
                  </a:lnTo>
                  <a:lnTo>
                    <a:pt x="258584" y="207140"/>
                  </a:lnTo>
                  <a:lnTo>
                    <a:pt x="258584" y="238686"/>
                  </a:lnTo>
                  <a:lnTo>
                    <a:pt x="310051" y="238686"/>
                  </a:lnTo>
                  <a:cubicBezTo>
                    <a:pt x="322905" y="238686"/>
                    <a:pt x="333318" y="249135"/>
                    <a:pt x="333318" y="261922"/>
                  </a:cubicBezTo>
                  <a:cubicBezTo>
                    <a:pt x="333318" y="274710"/>
                    <a:pt x="322905" y="285159"/>
                    <a:pt x="310051" y="285159"/>
                  </a:cubicBezTo>
                  <a:lnTo>
                    <a:pt x="258584" y="285159"/>
                  </a:lnTo>
                  <a:lnTo>
                    <a:pt x="258584" y="305758"/>
                  </a:lnTo>
                  <a:lnTo>
                    <a:pt x="310051" y="305758"/>
                  </a:lnTo>
                  <a:cubicBezTo>
                    <a:pt x="322905" y="305758"/>
                    <a:pt x="333318" y="316207"/>
                    <a:pt x="333318" y="328995"/>
                  </a:cubicBezTo>
                  <a:cubicBezTo>
                    <a:pt x="333318" y="341782"/>
                    <a:pt x="322905" y="352231"/>
                    <a:pt x="310051" y="352231"/>
                  </a:cubicBezTo>
                  <a:lnTo>
                    <a:pt x="258584" y="352231"/>
                  </a:lnTo>
                  <a:lnTo>
                    <a:pt x="258584" y="383876"/>
                  </a:lnTo>
                  <a:lnTo>
                    <a:pt x="365354" y="383876"/>
                  </a:lnTo>
                  <a:lnTo>
                    <a:pt x="365354" y="363377"/>
                  </a:lnTo>
                  <a:cubicBezTo>
                    <a:pt x="365354" y="350539"/>
                    <a:pt x="375767" y="340140"/>
                    <a:pt x="388572" y="340140"/>
                  </a:cubicBezTo>
                  <a:cubicBezTo>
                    <a:pt x="401426" y="340140"/>
                    <a:pt x="411839" y="350539"/>
                    <a:pt x="411839" y="363377"/>
                  </a:cubicBezTo>
                  <a:lnTo>
                    <a:pt x="411839" y="407063"/>
                  </a:lnTo>
                  <a:cubicBezTo>
                    <a:pt x="411839" y="419900"/>
                    <a:pt x="401426" y="430299"/>
                    <a:pt x="388572" y="430299"/>
                  </a:cubicBezTo>
                  <a:lnTo>
                    <a:pt x="235317" y="430299"/>
                  </a:lnTo>
                  <a:cubicBezTo>
                    <a:pt x="222512" y="430299"/>
                    <a:pt x="212100" y="419900"/>
                    <a:pt x="212100" y="407063"/>
                  </a:cubicBezTo>
                  <a:lnTo>
                    <a:pt x="212100" y="352231"/>
                  </a:lnTo>
                  <a:lnTo>
                    <a:pt x="193864" y="352231"/>
                  </a:lnTo>
                  <a:cubicBezTo>
                    <a:pt x="181060" y="352231"/>
                    <a:pt x="170647" y="341782"/>
                    <a:pt x="170647" y="328995"/>
                  </a:cubicBezTo>
                  <a:cubicBezTo>
                    <a:pt x="170647" y="316207"/>
                    <a:pt x="181060" y="305758"/>
                    <a:pt x="193864" y="305758"/>
                  </a:cubicBezTo>
                  <a:lnTo>
                    <a:pt x="212100" y="305758"/>
                  </a:lnTo>
                  <a:lnTo>
                    <a:pt x="212100" y="285159"/>
                  </a:lnTo>
                  <a:lnTo>
                    <a:pt x="193864" y="285159"/>
                  </a:lnTo>
                  <a:cubicBezTo>
                    <a:pt x="181060" y="285159"/>
                    <a:pt x="170647" y="274710"/>
                    <a:pt x="170647" y="261922"/>
                  </a:cubicBezTo>
                  <a:cubicBezTo>
                    <a:pt x="170647" y="249135"/>
                    <a:pt x="181060" y="238686"/>
                    <a:pt x="193864" y="238686"/>
                  </a:cubicBezTo>
                  <a:lnTo>
                    <a:pt x="212100" y="238686"/>
                  </a:lnTo>
                  <a:lnTo>
                    <a:pt x="212100" y="183904"/>
                  </a:lnTo>
                  <a:cubicBezTo>
                    <a:pt x="212100" y="171117"/>
                    <a:pt x="222512" y="160668"/>
                    <a:pt x="235317" y="160668"/>
                  </a:cubicBezTo>
                  <a:close/>
                  <a:moveTo>
                    <a:pt x="305392" y="0"/>
                  </a:moveTo>
                  <a:cubicBezTo>
                    <a:pt x="324152" y="50"/>
                    <a:pt x="342875" y="1941"/>
                    <a:pt x="361412" y="5647"/>
                  </a:cubicBezTo>
                  <a:cubicBezTo>
                    <a:pt x="397238" y="12912"/>
                    <a:pt x="430823" y="26545"/>
                    <a:pt x="461418" y="46446"/>
                  </a:cubicBezTo>
                  <a:cubicBezTo>
                    <a:pt x="491963" y="66348"/>
                    <a:pt x="517874" y="91375"/>
                    <a:pt x="538552" y="120780"/>
                  </a:cubicBezTo>
                  <a:cubicBezTo>
                    <a:pt x="552604" y="140981"/>
                    <a:pt x="563766" y="162773"/>
                    <a:pt x="571888" y="185710"/>
                  </a:cubicBezTo>
                  <a:cubicBezTo>
                    <a:pt x="578515" y="204567"/>
                    <a:pt x="566755" y="224768"/>
                    <a:pt x="547173" y="228649"/>
                  </a:cubicBezTo>
                  <a:lnTo>
                    <a:pt x="546525" y="228748"/>
                  </a:lnTo>
                  <a:cubicBezTo>
                    <a:pt x="530480" y="231883"/>
                    <a:pt x="514635" y="222778"/>
                    <a:pt x="509253" y="207403"/>
                  </a:cubicBezTo>
                  <a:cubicBezTo>
                    <a:pt x="494006" y="163768"/>
                    <a:pt x="464657" y="126353"/>
                    <a:pt x="424644" y="100331"/>
                  </a:cubicBezTo>
                  <a:cubicBezTo>
                    <a:pt x="376560" y="69085"/>
                    <a:pt x="318958" y="57940"/>
                    <a:pt x="262302" y="68936"/>
                  </a:cubicBezTo>
                  <a:cubicBezTo>
                    <a:pt x="222838" y="76648"/>
                    <a:pt x="186563" y="94758"/>
                    <a:pt x="157313" y="121377"/>
                  </a:cubicBezTo>
                  <a:cubicBezTo>
                    <a:pt x="136784" y="140085"/>
                    <a:pt x="120241" y="162375"/>
                    <a:pt x="108481" y="187054"/>
                  </a:cubicBezTo>
                  <a:lnTo>
                    <a:pt x="125074" y="188347"/>
                  </a:lnTo>
                  <a:cubicBezTo>
                    <a:pt x="137930" y="189442"/>
                    <a:pt x="144757" y="204020"/>
                    <a:pt x="137332" y="214518"/>
                  </a:cubicBezTo>
                  <a:lnTo>
                    <a:pt x="76192" y="300694"/>
                  </a:lnTo>
                  <a:cubicBezTo>
                    <a:pt x="68868" y="311043"/>
                    <a:pt x="53221" y="309700"/>
                    <a:pt x="47690" y="298356"/>
                  </a:cubicBezTo>
                  <a:lnTo>
                    <a:pt x="1699" y="203622"/>
                  </a:lnTo>
                  <a:cubicBezTo>
                    <a:pt x="-3932" y="192079"/>
                    <a:pt x="5187" y="178894"/>
                    <a:pt x="17943" y="179889"/>
                  </a:cubicBezTo>
                  <a:lnTo>
                    <a:pt x="38871" y="181531"/>
                  </a:lnTo>
                  <a:cubicBezTo>
                    <a:pt x="54218" y="140682"/>
                    <a:pt x="79182" y="103764"/>
                    <a:pt x="111920" y="74011"/>
                  </a:cubicBezTo>
                  <a:cubicBezTo>
                    <a:pt x="150188" y="39182"/>
                    <a:pt x="197625" y="15499"/>
                    <a:pt x="249148" y="5399"/>
                  </a:cubicBezTo>
                  <a:cubicBezTo>
                    <a:pt x="267834" y="1742"/>
                    <a:pt x="286631" y="-49"/>
                    <a:pt x="3053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55" name="î$1ïḑè"/>
            <p:cNvSpPr/>
            <p:nvPr/>
          </p:nvSpPr>
          <p:spPr>
            <a:xfrm>
              <a:off x="6990218" y="2794590"/>
              <a:ext cx="395741" cy="504825"/>
            </a:xfrm>
            <a:custGeom>
              <a:avLst/>
              <a:gdLst>
                <a:gd name="connsiteX0" fmla="*/ 141382 w 471931"/>
                <a:gd name="connsiteY0" fmla="*/ 110908 h 602015"/>
                <a:gd name="connsiteX1" fmla="*/ 176895 w 471931"/>
                <a:gd name="connsiteY1" fmla="*/ 110908 h 602015"/>
                <a:gd name="connsiteX2" fmla="*/ 235654 w 471931"/>
                <a:gd name="connsiteY2" fmla="*/ 218548 h 602015"/>
                <a:gd name="connsiteX3" fmla="*/ 294413 w 471931"/>
                <a:gd name="connsiteY3" fmla="*/ 110908 h 602015"/>
                <a:gd name="connsiteX4" fmla="*/ 329926 w 471931"/>
                <a:gd name="connsiteY4" fmla="*/ 110908 h 602015"/>
                <a:gd name="connsiteX5" fmla="*/ 287956 w 471931"/>
                <a:gd name="connsiteY5" fmla="*/ 181809 h 602015"/>
                <a:gd name="connsiteX6" fmla="*/ 315721 w 471931"/>
                <a:gd name="connsiteY6" fmla="*/ 181809 h 602015"/>
                <a:gd name="connsiteX7" fmla="*/ 315721 w 471931"/>
                <a:gd name="connsiteY7" fmla="*/ 203724 h 602015"/>
                <a:gd name="connsiteX8" fmla="*/ 275042 w 471931"/>
                <a:gd name="connsiteY8" fmla="*/ 203724 h 602015"/>
                <a:gd name="connsiteX9" fmla="*/ 254379 w 471931"/>
                <a:gd name="connsiteY9" fmla="*/ 238529 h 602015"/>
                <a:gd name="connsiteX10" fmla="*/ 310555 w 471931"/>
                <a:gd name="connsiteY10" fmla="*/ 238529 h 602015"/>
                <a:gd name="connsiteX11" fmla="*/ 310555 w 471931"/>
                <a:gd name="connsiteY11" fmla="*/ 259800 h 602015"/>
                <a:gd name="connsiteX12" fmla="*/ 250505 w 471931"/>
                <a:gd name="connsiteY12" fmla="*/ 259800 h 602015"/>
                <a:gd name="connsiteX13" fmla="*/ 250505 w 471931"/>
                <a:gd name="connsiteY13" fmla="*/ 335212 h 602015"/>
                <a:gd name="connsiteX14" fmla="*/ 220157 w 471931"/>
                <a:gd name="connsiteY14" fmla="*/ 335212 h 602015"/>
                <a:gd name="connsiteX15" fmla="*/ 220157 w 471931"/>
                <a:gd name="connsiteY15" fmla="*/ 259800 h 602015"/>
                <a:gd name="connsiteX16" fmla="*/ 162690 w 471931"/>
                <a:gd name="connsiteY16" fmla="*/ 259800 h 602015"/>
                <a:gd name="connsiteX17" fmla="*/ 162690 w 471931"/>
                <a:gd name="connsiteY17" fmla="*/ 238529 h 602015"/>
                <a:gd name="connsiteX18" fmla="*/ 216929 w 471931"/>
                <a:gd name="connsiteY18" fmla="*/ 238529 h 602015"/>
                <a:gd name="connsiteX19" fmla="*/ 196266 w 471931"/>
                <a:gd name="connsiteY19" fmla="*/ 203724 h 602015"/>
                <a:gd name="connsiteX20" fmla="*/ 154942 w 471931"/>
                <a:gd name="connsiteY20" fmla="*/ 203724 h 602015"/>
                <a:gd name="connsiteX21" fmla="*/ 154942 w 471931"/>
                <a:gd name="connsiteY21" fmla="*/ 181809 h 602015"/>
                <a:gd name="connsiteX22" fmla="*/ 183352 w 471931"/>
                <a:gd name="connsiteY22" fmla="*/ 181809 h 602015"/>
                <a:gd name="connsiteX23" fmla="*/ 235643 w 471931"/>
                <a:gd name="connsiteY23" fmla="*/ 58655 h 602015"/>
                <a:gd name="connsiteX24" fmla="*/ 71661 w 471931"/>
                <a:gd name="connsiteY24" fmla="*/ 223016 h 602015"/>
                <a:gd name="connsiteX25" fmla="*/ 235643 w 471931"/>
                <a:gd name="connsiteY25" fmla="*/ 386733 h 602015"/>
                <a:gd name="connsiteX26" fmla="*/ 400270 w 471931"/>
                <a:gd name="connsiteY26" fmla="*/ 223016 h 602015"/>
                <a:gd name="connsiteX27" fmla="*/ 235643 w 471931"/>
                <a:gd name="connsiteY27" fmla="*/ 58655 h 602015"/>
                <a:gd name="connsiteX28" fmla="*/ 235643 w 471931"/>
                <a:gd name="connsiteY28" fmla="*/ 0 h 602015"/>
                <a:gd name="connsiteX29" fmla="*/ 471931 w 471931"/>
                <a:gd name="connsiteY29" fmla="*/ 235907 h 602015"/>
                <a:gd name="connsiteX30" fmla="*/ 235643 w 471931"/>
                <a:gd name="connsiteY30" fmla="*/ 602015 h 602015"/>
                <a:gd name="connsiteX31" fmla="*/ 0 w 471931"/>
                <a:gd name="connsiteY31" fmla="*/ 235907 h 602015"/>
                <a:gd name="connsiteX32" fmla="*/ 235643 w 471931"/>
                <a:gd name="connsiteY32" fmla="*/ 0 h 6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931" h="602015">
                  <a:moveTo>
                    <a:pt x="141382" y="110908"/>
                  </a:moveTo>
                  <a:lnTo>
                    <a:pt x="176895" y="110908"/>
                  </a:lnTo>
                  <a:lnTo>
                    <a:pt x="235654" y="218548"/>
                  </a:lnTo>
                  <a:lnTo>
                    <a:pt x="294413" y="110908"/>
                  </a:lnTo>
                  <a:lnTo>
                    <a:pt x="329926" y="110908"/>
                  </a:lnTo>
                  <a:lnTo>
                    <a:pt x="287956" y="181809"/>
                  </a:lnTo>
                  <a:lnTo>
                    <a:pt x="315721" y="181809"/>
                  </a:lnTo>
                  <a:lnTo>
                    <a:pt x="315721" y="203724"/>
                  </a:lnTo>
                  <a:lnTo>
                    <a:pt x="275042" y="203724"/>
                  </a:lnTo>
                  <a:lnTo>
                    <a:pt x="254379" y="238529"/>
                  </a:lnTo>
                  <a:lnTo>
                    <a:pt x="310555" y="238529"/>
                  </a:lnTo>
                  <a:lnTo>
                    <a:pt x="310555" y="259800"/>
                  </a:lnTo>
                  <a:lnTo>
                    <a:pt x="250505" y="259800"/>
                  </a:lnTo>
                  <a:lnTo>
                    <a:pt x="250505" y="335212"/>
                  </a:lnTo>
                  <a:lnTo>
                    <a:pt x="220157" y="335212"/>
                  </a:lnTo>
                  <a:lnTo>
                    <a:pt x="220157" y="259800"/>
                  </a:lnTo>
                  <a:lnTo>
                    <a:pt x="162690" y="259800"/>
                  </a:lnTo>
                  <a:lnTo>
                    <a:pt x="162690" y="238529"/>
                  </a:lnTo>
                  <a:lnTo>
                    <a:pt x="216929" y="238529"/>
                  </a:lnTo>
                  <a:lnTo>
                    <a:pt x="196266" y="203724"/>
                  </a:lnTo>
                  <a:lnTo>
                    <a:pt x="154942" y="203724"/>
                  </a:lnTo>
                  <a:lnTo>
                    <a:pt x="154942" y="181809"/>
                  </a:lnTo>
                  <a:lnTo>
                    <a:pt x="183352" y="181809"/>
                  </a:lnTo>
                  <a:close/>
                  <a:moveTo>
                    <a:pt x="235643" y="58655"/>
                  </a:moveTo>
                  <a:cubicBezTo>
                    <a:pt x="145259" y="58655"/>
                    <a:pt x="71661" y="132134"/>
                    <a:pt x="71661" y="223016"/>
                  </a:cubicBezTo>
                  <a:cubicBezTo>
                    <a:pt x="71661" y="313254"/>
                    <a:pt x="145259" y="386733"/>
                    <a:pt x="235643" y="386733"/>
                  </a:cubicBezTo>
                  <a:cubicBezTo>
                    <a:pt x="326672" y="386733"/>
                    <a:pt x="400270" y="313254"/>
                    <a:pt x="400270" y="223016"/>
                  </a:cubicBezTo>
                  <a:cubicBezTo>
                    <a:pt x="400270" y="132134"/>
                    <a:pt x="326672" y="58655"/>
                    <a:pt x="235643" y="58655"/>
                  </a:cubicBezTo>
                  <a:close/>
                  <a:moveTo>
                    <a:pt x="235643" y="0"/>
                  </a:moveTo>
                  <a:cubicBezTo>
                    <a:pt x="366053" y="0"/>
                    <a:pt x="471931" y="105707"/>
                    <a:pt x="471931" y="235907"/>
                  </a:cubicBezTo>
                  <a:cubicBezTo>
                    <a:pt x="471931" y="366108"/>
                    <a:pt x="235643" y="602015"/>
                    <a:pt x="235643" y="602015"/>
                  </a:cubicBezTo>
                  <a:cubicBezTo>
                    <a:pt x="235643" y="602015"/>
                    <a:pt x="0" y="366108"/>
                    <a:pt x="0" y="235907"/>
                  </a:cubicBezTo>
                  <a:cubicBezTo>
                    <a:pt x="0" y="105707"/>
                    <a:pt x="105232" y="0"/>
                    <a:pt x="2356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54" name="íṥľiďe"/>
            <p:cNvSpPr/>
            <p:nvPr/>
          </p:nvSpPr>
          <p:spPr>
            <a:xfrm>
              <a:off x="8733162" y="2794590"/>
              <a:ext cx="435012" cy="504825"/>
            </a:xfrm>
            <a:custGeom>
              <a:avLst/>
              <a:gdLst>
                <a:gd name="T0" fmla="*/ 105 w 450"/>
                <a:gd name="T1" fmla="*/ 204 h 523"/>
                <a:gd name="T2" fmla="*/ 116 w 450"/>
                <a:gd name="T3" fmla="*/ 223 h 523"/>
                <a:gd name="T4" fmla="*/ 236 w 450"/>
                <a:gd name="T5" fmla="*/ 328 h 523"/>
                <a:gd name="T6" fmla="*/ 354 w 450"/>
                <a:gd name="T7" fmla="*/ 222 h 523"/>
                <a:gd name="T8" fmla="*/ 364 w 450"/>
                <a:gd name="T9" fmla="*/ 203 h 523"/>
                <a:gd name="T10" fmla="*/ 367 w 450"/>
                <a:gd name="T11" fmla="*/ 198 h 523"/>
                <a:gd name="T12" fmla="*/ 362 w 450"/>
                <a:gd name="T13" fmla="*/ 160 h 523"/>
                <a:gd name="T14" fmla="*/ 362 w 450"/>
                <a:gd name="T15" fmla="*/ 158 h 523"/>
                <a:gd name="T16" fmla="*/ 234 w 450"/>
                <a:gd name="T17" fmla="*/ 0 h 523"/>
                <a:gd name="T18" fmla="*/ 108 w 450"/>
                <a:gd name="T19" fmla="*/ 159 h 523"/>
                <a:gd name="T20" fmla="*/ 108 w 450"/>
                <a:gd name="T21" fmla="*/ 161 h 523"/>
                <a:gd name="T22" fmla="*/ 103 w 450"/>
                <a:gd name="T23" fmla="*/ 198 h 523"/>
                <a:gd name="T24" fmla="*/ 105 w 450"/>
                <a:gd name="T25" fmla="*/ 204 h 523"/>
                <a:gd name="T26" fmla="*/ 351 w 450"/>
                <a:gd name="T27" fmla="*/ 190 h 523"/>
                <a:gd name="T28" fmla="*/ 348 w 450"/>
                <a:gd name="T29" fmla="*/ 197 h 523"/>
                <a:gd name="T30" fmla="*/ 342 w 450"/>
                <a:gd name="T31" fmla="*/ 210 h 523"/>
                <a:gd name="T32" fmla="*/ 338 w 450"/>
                <a:gd name="T33" fmla="*/ 215 h 523"/>
                <a:gd name="T34" fmla="*/ 236 w 450"/>
                <a:gd name="T35" fmla="*/ 310 h 523"/>
                <a:gd name="T36" fmla="*/ 131 w 450"/>
                <a:gd name="T37" fmla="*/ 215 h 523"/>
                <a:gd name="T38" fmla="*/ 127 w 450"/>
                <a:gd name="T39" fmla="*/ 210 h 523"/>
                <a:gd name="T40" fmla="*/ 121 w 450"/>
                <a:gd name="T41" fmla="*/ 197 h 523"/>
                <a:gd name="T42" fmla="*/ 118 w 450"/>
                <a:gd name="T43" fmla="*/ 191 h 523"/>
                <a:gd name="T44" fmla="*/ 119 w 450"/>
                <a:gd name="T45" fmla="*/ 174 h 523"/>
                <a:gd name="T46" fmla="*/ 119 w 450"/>
                <a:gd name="T47" fmla="*/ 174 h 523"/>
                <a:gd name="T48" fmla="*/ 124 w 450"/>
                <a:gd name="T49" fmla="*/ 170 h 523"/>
                <a:gd name="T50" fmla="*/ 144 w 450"/>
                <a:gd name="T51" fmla="*/ 173 h 523"/>
                <a:gd name="T52" fmla="*/ 149 w 450"/>
                <a:gd name="T53" fmla="*/ 170 h 523"/>
                <a:gd name="T54" fmla="*/ 162 w 450"/>
                <a:gd name="T55" fmla="*/ 141 h 523"/>
                <a:gd name="T56" fmla="*/ 275 w 450"/>
                <a:gd name="T57" fmla="*/ 156 h 523"/>
                <a:gd name="T58" fmla="*/ 308 w 450"/>
                <a:gd name="T59" fmla="*/ 153 h 523"/>
                <a:gd name="T60" fmla="*/ 316 w 450"/>
                <a:gd name="T61" fmla="*/ 172 h 523"/>
                <a:gd name="T62" fmla="*/ 320 w 450"/>
                <a:gd name="T63" fmla="*/ 175 h 523"/>
                <a:gd name="T64" fmla="*/ 321 w 450"/>
                <a:gd name="T65" fmla="*/ 175 h 523"/>
                <a:gd name="T66" fmla="*/ 345 w 450"/>
                <a:gd name="T67" fmla="*/ 168 h 523"/>
                <a:gd name="T68" fmla="*/ 350 w 450"/>
                <a:gd name="T69" fmla="*/ 173 h 523"/>
                <a:gd name="T70" fmla="*/ 350 w 450"/>
                <a:gd name="T71" fmla="*/ 173 h 523"/>
                <a:gd name="T72" fmla="*/ 351 w 450"/>
                <a:gd name="T73" fmla="*/ 190 h 523"/>
                <a:gd name="T74" fmla="*/ 450 w 450"/>
                <a:gd name="T75" fmla="*/ 513 h 523"/>
                <a:gd name="T76" fmla="*/ 441 w 450"/>
                <a:gd name="T77" fmla="*/ 522 h 523"/>
                <a:gd name="T78" fmla="*/ 30 w 450"/>
                <a:gd name="T79" fmla="*/ 523 h 523"/>
                <a:gd name="T80" fmla="*/ 21 w 450"/>
                <a:gd name="T81" fmla="*/ 515 h 523"/>
                <a:gd name="T82" fmla="*/ 50 w 450"/>
                <a:gd name="T83" fmla="*/ 376 h 523"/>
                <a:gd name="T84" fmla="*/ 62 w 450"/>
                <a:gd name="T85" fmla="*/ 394 h 523"/>
                <a:gd name="T86" fmla="*/ 63 w 450"/>
                <a:gd name="T87" fmla="*/ 395 h 523"/>
                <a:gd name="T88" fmla="*/ 64 w 450"/>
                <a:gd name="T89" fmla="*/ 396 h 523"/>
                <a:gd name="T90" fmla="*/ 108 w 450"/>
                <a:gd name="T91" fmla="*/ 413 h 523"/>
                <a:gd name="T92" fmla="*/ 176 w 450"/>
                <a:gd name="T93" fmla="*/ 375 h 523"/>
                <a:gd name="T94" fmla="*/ 183 w 450"/>
                <a:gd name="T95" fmla="*/ 359 h 523"/>
                <a:gd name="T96" fmla="*/ 179 w 450"/>
                <a:gd name="T97" fmla="*/ 343 h 523"/>
                <a:gd name="T98" fmla="*/ 235 w 450"/>
                <a:gd name="T99" fmla="*/ 352 h 523"/>
                <a:gd name="T100" fmla="*/ 343 w 450"/>
                <a:gd name="T101" fmla="*/ 311 h 523"/>
                <a:gd name="T102" fmla="*/ 354 w 450"/>
                <a:gd name="T103" fmla="*/ 309 h 523"/>
                <a:gd name="T104" fmla="*/ 450 w 450"/>
                <a:gd name="T105" fmla="*/ 513 h 523"/>
                <a:gd name="T106" fmla="*/ 76 w 450"/>
                <a:gd name="T107" fmla="*/ 384 h 523"/>
                <a:gd name="T108" fmla="*/ 1 w 450"/>
                <a:gd name="T109" fmla="*/ 205 h 523"/>
                <a:gd name="T110" fmla="*/ 71 w 450"/>
                <a:gd name="T111" fmla="*/ 158 h 523"/>
                <a:gd name="T112" fmla="*/ 86 w 450"/>
                <a:gd name="T113" fmla="*/ 213 h 523"/>
                <a:gd name="T114" fmla="*/ 55 w 450"/>
                <a:gd name="T115" fmla="*/ 224 h 523"/>
                <a:gd name="T116" fmla="*/ 105 w 450"/>
                <a:gd name="T117" fmla="*/ 332 h 523"/>
                <a:gd name="T118" fmla="*/ 132 w 450"/>
                <a:gd name="T119" fmla="*/ 315 h 523"/>
                <a:gd name="T120" fmla="*/ 164 w 450"/>
                <a:gd name="T121" fmla="*/ 362 h 523"/>
                <a:gd name="T122" fmla="*/ 76 w 450"/>
                <a:gd name="T123" fmla="*/ 38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523">
                  <a:moveTo>
                    <a:pt x="105" y="204"/>
                  </a:moveTo>
                  <a:cubicBezTo>
                    <a:pt x="109" y="213"/>
                    <a:pt x="112" y="219"/>
                    <a:pt x="116" y="223"/>
                  </a:cubicBezTo>
                  <a:cubicBezTo>
                    <a:pt x="135" y="285"/>
                    <a:pt x="184" y="328"/>
                    <a:pt x="236" y="328"/>
                  </a:cubicBezTo>
                  <a:cubicBezTo>
                    <a:pt x="287" y="327"/>
                    <a:pt x="336" y="284"/>
                    <a:pt x="354" y="222"/>
                  </a:cubicBezTo>
                  <a:cubicBezTo>
                    <a:pt x="358" y="218"/>
                    <a:pt x="361" y="212"/>
                    <a:pt x="364" y="203"/>
                  </a:cubicBezTo>
                  <a:cubicBezTo>
                    <a:pt x="365" y="201"/>
                    <a:pt x="366" y="199"/>
                    <a:pt x="367" y="198"/>
                  </a:cubicBezTo>
                  <a:cubicBezTo>
                    <a:pt x="374" y="183"/>
                    <a:pt x="371" y="167"/>
                    <a:pt x="362" y="160"/>
                  </a:cubicBezTo>
                  <a:lnTo>
                    <a:pt x="362" y="158"/>
                  </a:lnTo>
                  <a:cubicBezTo>
                    <a:pt x="361" y="82"/>
                    <a:pt x="351" y="0"/>
                    <a:pt x="234" y="0"/>
                  </a:cubicBezTo>
                  <a:cubicBezTo>
                    <a:pt x="117" y="0"/>
                    <a:pt x="107" y="79"/>
                    <a:pt x="108" y="159"/>
                  </a:cubicBezTo>
                  <a:cubicBezTo>
                    <a:pt x="108" y="160"/>
                    <a:pt x="108" y="160"/>
                    <a:pt x="108" y="161"/>
                  </a:cubicBezTo>
                  <a:cubicBezTo>
                    <a:pt x="98" y="168"/>
                    <a:pt x="95" y="184"/>
                    <a:pt x="103" y="198"/>
                  </a:cubicBezTo>
                  <a:cubicBezTo>
                    <a:pt x="103" y="200"/>
                    <a:pt x="104" y="202"/>
                    <a:pt x="105" y="204"/>
                  </a:cubicBezTo>
                  <a:close/>
                  <a:moveTo>
                    <a:pt x="351" y="190"/>
                  </a:moveTo>
                  <a:cubicBezTo>
                    <a:pt x="350" y="192"/>
                    <a:pt x="349" y="194"/>
                    <a:pt x="348" y="197"/>
                  </a:cubicBezTo>
                  <a:cubicBezTo>
                    <a:pt x="347" y="200"/>
                    <a:pt x="344" y="208"/>
                    <a:pt x="342" y="210"/>
                  </a:cubicBezTo>
                  <a:cubicBezTo>
                    <a:pt x="340" y="211"/>
                    <a:pt x="339" y="213"/>
                    <a:pt x="338" y="215"/>
                  </a:cubicBezTo>
                  <a:cubicBezTo>
                    <a:pt x="323" y="271"/>
                    <a:pt x="280" y="310"/>
                    <a:pt x="236" y="310"/>
                  </a:cubicBezTo>
                  <a:cubicBezTo>
                    <a:pt x="190" y="310"/>
                    <a:pt x="148" y="271"/>
                    <a:pt x="131" y="215"/>
                  </a:cubicBezTo>
                  <a:cubicBezTo>
                    <a:pt x="131" y="213"/>
                    <a:pt x="129" y="211"/>
                    <a:pt x="127" y="210"/>
                  </a:cubicBezTo>
                  <a:cubicBezTo>
                    <a:pt x="126" y="208"/>
                    <a:pt x="123" y="201"/>
                    <a:pt x="121" y="197"/>
                  </a:cubicBezTo>
                  <a:cubicBezTo>
                    <a:pt x="120" y="195"/>
                    <a:pt x="119" y="193"/>
                    <a:pt x="118" y="191"/>
                  </a:cubicBezTo>
                  <a:cubicBezTo>
                    <a:pt x="114" y="183"/>
                    <a:pt x="115" y="175"/>
                    <a:pt x="119" y="174"/>
                  </a:cubicBezTo>
                  <a:lnTo>
                    <a:pt x="119" y="174"/>
                  </a:lnTo>
                  <a:cubicBezTo>
                    <a:pt x="121" y="173"/>
                    <a:pt x="123" y="171"/>
                    <a:pt x="124" y="170"/>
                  </a:cubicBezTo>
                  <a:lnTo>
                    <a:pt x="144" y="173"/>
                  </a:lnTo>
                  <a:cubicBezTo>
                    <a:pt x="146" y="173"/>
                    <a:pt x="148" y="172"/>
                    <a:pt x="149" y="170"/>
                  </a:cubicBezTo>
                  <a:lnTo>
                    <a:pt x="162" y="141"/>
                  </a:lnTo>
                  <a:cubicBezTo>
                    <a:pt x="176" y="144"/>
                    <a:pt x="231" y="157"/>
                    <a:pt x="275" y="156"/>
                  </a:cubicBezTo>
                  <a:cubicBezTo>
                    <a:pt x="288" y="156"/>
                    <a:pt x="299" y="155"/>
                    <a:pt x="308" y="153"/>
                  </a:cubicBezTo>
                  <a:lnTo>
                    <a:pt x="316" y="172"/>
                  </a:lnTo>
                  <a:cubicBezTo>
                    <a:pt x="317" y="174"/>
                    <a:pt x="318" y="175"/>
                    <a:pt x="320" y="175"/>
                  </a:cubicBezTo>
                  <a:cubicBezTo>
                    <a:pt x="320" y="175"/>
                    <a:pt x="321" y="175"/>
                    <a:pt x="321" y="175"/>
                  </a:cubicBezTo>
                  <a:lnTo>
                    <a:pt x="345" y="168"/>
                  </a:lnTo>
                  <a:cubicBezTo>
                    <a:pt x="346" y="170"/>
                    <a:pt x="348" y="172"/>
                    <a:pt x="350" y="173"/>
                  </a:cubicBezTo>
                  <a:lnTo>
                    <a:pt x="350" y="173"/>
                  </a:lnTo>
                  <a:cubicBezTo>
                    <a:pt x="354" y="175"/>
                    <a:pt x="355" y="182"/>
                    <a:pt x="351" y="190"/>
                  </a:cubicBezTo>
                  <a:close/>
                  <a:moveTo>
                    <a:pt x="450" y="513"/>
                  </a:moveTo>
                  <a:cubicBezTo>
                    <a:pt x="450" y="518"/>
                    <a:pt x="446" y="522"/>
                    <a:pt x="441" y="522"/>
                  </a:cubicBezTo>
                  <a:lnTo>
                    <a:pt x="30" y="523"/>
                  </a:lnTo>
                  <a:cubicBezTo>
                    <a:pt x="25" y="523"/>
                    <a:pt x="22" y="519"/>
                    <a:pt x="21" y="515"/>
                  </a:cubicBezTo>
                  <a:cubicBezTo>
                    <a:pt x="21" y="459"/>
                    <a:pt x="31" y="412"/>
                    <a:pt x="50" y="376"/>
                  </a:cubicBezTo>
                  <a:cubicBezTo>
                    <a:pt x="54" y="382"/>
                    <a:pt x="58" y="388"/>
                    <a:pt x="62" y="394"/>
                  </a:cubicBezTo>
                  <a:lnTo>
                    <a:pt x="63" y="395"/>
                  </a:lnTo>
                  <a:lnTo>
                    <a:pt x="64" y="396"/>
                  </a:lnTo>
                  <a:cubicBezTo>
                    <a:pt x="65" y="397"/>
                    <a:pt x="81" y="413"/>
                    <a:pt x="108" y="413"/>
                  </a:cubicBezTo>
                  <a:cubicBezTo>
                    <a:pt x="132" y="413"/>
                    <a:pt x="155" y="400"/>
                    <a:pt x="176" y="375"/>
                  </a:cubicBezTo>
                  <a:cubicBezTo>
                    <a:pt x="180" y="371"/>
                    <a:pt x="182" y="365"/>
                    <a:pt x="183" y="359"/>
                  </a:cubicBezTo>
                  <a:cubicBezTo>
                    <a:pt x="183" y="354"/>
                    <a:pt x="182" y="349"/>
                    <a:pt x="179" y="343"/>
                  </a:cubicBezTo>
                  <a:cubicBezTo>
                    <a:pt x="197" y="349"/>
                    <a:pt x="216" y="352"/>
                    <a:pt x="235" y="352"/>
                  </a:cubicBezTo>
                  <a:cubicBezTo>
                    <a:pt x="279" y="352"/>
                    <a:pt x="319" y="337"/>
                    <a:pt x="343" y="311"/>
                  </a:cubicBezTo>
                  <a:cubicBezTo>
                    <a:pt x="345" y="308"/>
                    <a:pt x="350" y="307"/>
                    <a:pt x="354" y="309"/>
                  </a:cubicBezTo>
                  <a:cubicBezTo>
                    <a:pt x="415" y="347"/>
                    <a:pt x="450" y="420"/>
                    <a:pt x="450" y="513"/>
                  </a:cubicBezTo>
                  <a:close/>
                  <a:moveTo>
                    <a:pt x="76" y="384"/>
                  </a:moveTo>
                  <a:cubicBezTo>
                    <a:pt x="0" y="295"/>
                    <a:pt x="1" y="205"/>
                    <a:pt x="1" y="205"/>
                  </a:cubicBezTo>
                  <a:cubicBezTo>
                    <a:pt x="4" y="156"/>
                    <a:pt x="61" y="154"/>
                    <a:pt x="71" y="158"/>
                  </a:cubicBezTo>
                  <a:cubicBezTo>
                    <a:pt x="84" y="164"/>
                    <a:pt x="87" y="207"/>
                    <a:pt x="86" y="213"/>
                  </a:cubicBezTo>
                  <a:cubicBezTo>
                    <a:pt x="84" y="221"/>
                    <a:pt x="55" y="224"/>
                    <a:pt x="55" y="224"/>
                  </a:cubicBezTo>
                  <a:cubicBezTo>
                    <a:pt x="66" y="272"/>
                    <a:pt x="105" y="332"/>
                    <a:pt x="105" y="332"/>
                  </a:cubicBezTo>
                  <a:cubicBezTo>
                    <a:pt x="116" y="319"/>
                    <a:pt x="132" y="315"/>
                    <a:pt x="132" y="315"/>
                  </a:cubicBezTo>
                  <a:cubicBezTo>
                    <a:pt x="164" y="327"/>
                    <a:pt x="164" y="362"/>
                    <a:pt x="164" y="362"/>
                  </a:cubicBezTo>
                  <a:cubicBezTo>
                    <a:pt x="114" y="421"/>
                    <a:pt x="91" y="401"/>
                    <a:pt x="76" y="3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57" name="ï$lídê"/>
            <p:cNvGrpSpPr/>
            <p:nvPr/>
          </p:nvGrpSpPr>
          <p:grpSpPr>
            <a:xfrm>
              <a:off x="625475" y="4130877"/>
              <a:ext cx="2794751" cy="2375967"/>
              <a:chOff x="664823" y="4118177"/>
              <a:chExt cx="1623984" cy="2375967"/>
            </a:xfrm>
          </p:grpSpPr>
          <p:sp>
            <p:nvSpPr>
              <p:cNvPr id="58" name="íṥ1iďe"/>
              <p:cNvSpPr txBox="1"/>
              <p:nvPr/>
            </p:nvSpPr>
            <p:spPr>
              <a:xfrm>
                <a:off x="664823" y="4924985"/>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b="1">
                    <a:solidFill>
                      <a:schemeClr val="bg1"/>
                    </a:solidFill>
                    <a:sym typeface="+mn-ea"/>
                  </a:rPr>
                  <a:t>配置</a:t>
                </a:r>
                <a:r>
                  <a:rPr lang="en-US" altLang="zh-CN" b="1">
                    <a:solidFill>
                      <a:schemeClr val="bg1"/>
                    </a:solidFill>
                    <a:sym typeface="+mn-ea"/>
                  </a:rPr>
                  <a:t>repmgr.conf</a:t>
                </a:r>
                <a:r>
                  <a:rPr lang="zh-CN" altLang="en-US" b="1">
                    <a:solidFill>
                      <a:schemeClr val="bg1"/>
                    </a:solidFill>
                    <a:sym typeface="+mn-ea"/>
                  </a:rPr>
                  <a:t>文件</a:t>
                </a:r>
                <a:endParaRPr lang="zh-CN" altLang="en-US" b="1" dirty="0">
                  <a:solidFill>
                    <a:schemeClr val="bg1"/>
                  </a:solidFill>
                  <a:sym typeface="+mn-ea"/>
                </a:endParaRPr>
              </a:p>
            </p:txBody>
          </p:sp>
          <p:sp>
            <p:nvSpPr>
              <p:cNvPr id="59" name="íSḷîďe"/>
              <p:cNvSpPr/>
              <p:nvPr/>
            </p:nvSpPr>
            <p:spPr>
              <a:xfrm>
                <a:off x="692497"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01</a:t>
                </a:r>
                <a:endParaRPr lang="en-US" altLang="zh-CN" sz="2400" b="1" dirty="0">
                  <a:solidFill>
                    <a:schemeClr val="bg1"/>
                  </a:solidFill>
                </a:endParaRPr>
              </a:p>
            </p:txBody>
          </p:sp>
        </p:grpSp>
        <p:grpSp>
          <p:nvGrpSpPr>
            <p:cNvPr id="60" name="iŝļïḑê"/>
            <p:cNvGrpSpPr/>
            <p:nvPr/>
          </p:nvGrpSpPr>
          <p:grpSpPr>
            <a:xfrm>
              <a:off x="3372658" y="4130877"/>
              <a:ext cx="2794753" cy="2499157"/>
              <a:chOff x="2310513" y="4118177"/>
              <a:chExt cx="1623985" cy="2499157"/>
            </a:xfrm>
          </p:grpSpPr>
          <p:sp>
            <p:nvSpPr>
              <p:cNvPr id="61" name="iSľïḓe"/>
              <p:cNvSpPr txBox="1"/>
              <p:nvPr/>
            </p:nvSpPr>
            <p:spPr>
              <a:xfrm>
                <a:off x="2338188" y="5048175"/>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Font typeface="Arial" panose="020B0604020202020204" pitchFamily="34" charset="0"/>
                  <a:buNone/>
                </a:pPr>
                <a:r>
                  <a:rPr lang="en-US" altLang="zh-CN" b="1">
                    <a:solidFill>
                      <a:schemeClr val="bg1"/>
                    </a:solidFill>
                    <a:sym typeface="+mn-ea"/>
                  </a:rPr>
                  <a:t>clone standby</a:t>
                </a:r>
                <a:r>
                  <a:rPr lang="zh-CN" altLang="en-US" b="1">
                    <a:solidFill>
                      <a:schemeClr val="bg1"/>
                    </a:solidFill>
                    <a:sym typeface="+mn-ea"/>
                  </a:rPr>
                  <a:t>点</a:t>
                </a:r>
                <a:endParaRPr lang="zh-CN" altLang="en-US" b="1" dirty="0">
                  <a:solidFill>
                    <a:schemeClr val="bg1"/>
                  </a:solidFill>
                  <a:sym typeface="+mn-ea"/>
                </a:endParaRPr>
              </a:p>
            </p:txBody>
          </p:sp>
          <p:sp>
            <p:nvSpPr>
              <p:cNvPr id="62" name="îşľíḋé"/>
              <p:cNvSpPr/>
              <p:nvPr/>
            </p:nvSpPr>
            <p:spPr>
              <a:xfrm>
                <a:off x="2310513"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02</a:t>
                </a:r>
                <a:endParaRPr lang="en-US" altLang="zh-CN" sz="2400" b="1" dirty="0">
                  <a:solidFill>
                    <a:schemeClr val="bg1"/>
                  </a:solidFill>
                </a:endParaRPr>
              </a:p>
            </p:txBody>
          </p:sp>
        </p:grpSp>
        <p:grpSp>
          <p:nvGrpSpPr>
            <p:cNvPr id="63" name="ïṩļïḑe"/>
            <p:cNvGrpSpPr/>
            <p:nvPr/>
          </p:nvGrpSpPr>
          <p:grpSpPr>
            <a:xfrm>
              <a:off x="6072217" y="4130877"/>
              <a:ext cx="2747126" cy="2488362"/>
              <a:chOff x="3928529" y="4118177"/>
              <a:chExt cx="1596310" cy="2488362"/>
            </a:xfrm>
          </p:grpSpPr>
          <p:sp>
            <p:nvSpPr>
              <p:cNvPr id="64" name="iS1ïḍê"/>
              <p:cNvSpPr txBox="1"/>
              <p:nvPr/>
            </p:nvSpPr>
            <p:spPr>
              <a:xfrm>
                <a:off x="3928529" y="5037380"/>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Font typeface="Arial" panose="020B0604020202020204" pitchFamily="34" charset="0"/>
                  <a:buNone/>
                </a:pPr>
                <a:r>
                  <a:rPr lang="en-US" altLang="zh-CN" b="1">
                    <a:solidFill>
                      <a:schemeClr val="bg1"/>
                    </a:solidFill>
                    <a:sym typeface="+mn-ea"/>
                  </a:rPr>
                  <a:t>register standby</a:t>
                </a:r>
                <a:r>
                  <a:rPr lang="zh-CN" altLang="en-US" b="1">
                    <a:solidFill>
                      <a:schemeClr val="bg1"/>
                    </a:solidFill>
                    <a:sym typeface="+mn-ea"/>
                  </a:rPr>
                  <a:t>节点</a:t>
                </a:r>
                <a:endParaRPr lang="zh-CN" altLang="en-US" b="1" dirty="0">
                  <a:solidFill>
                    <a:schemeClr val="bg1"/>
                  </a:solidFill>
                  <a:sym typeface="+mn-ea"/>
                </a:endParaRPr>
              </a:p>
            </p:txBody>
          </p:sp>
          <p:sp>
            <p:nvSpPr>
              <p:cNvPr id="65" name="islîḍé"/>
              <p:cNvSpPr/>
              <p:nvPr/>
            </p:nvSpPr>
            <p:spPr>
              <a:xfrm>
                <a:off x="3928529"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03</a:t>
                </a:r>
                <a:endParaRPr lang="en-US" altLang="zh-CN" sz="2400" b="1" dirty="0">
                  <a:solidFill>
                    <a:schemeClr val="bg1"/>
                  </a:solidFill>
                </a:endParaRPr>
              </a:p>
            </p:txBody>
          </p:sp>
        </p:grpSp>
        <p:grpSp>
          <p:nvGrpSpPr>
            <p:cNvPr id="66" name="ïşļïďè"/>
            <p:cNvGrpSpPr/>
            <p:nvPr/>
          </p:nvGrpSpPr>
          <p:grpSpPr>
            <a:xfrm>
              <a:off x="8733039" y="4130877"/>
              <a:ext cx="2785861" cy="2446452"/>
              <a:chOff x="5524037" y="4118177"/>
              <a:chExt cx="1618818" cy="2446452"/>
            </a:xfrm>
          </p:grpSpPr>
          <p:sp>
            <p:nvSpPr>
              <p:cNvPr id="67" name="íṩ1îḋé"/>
              <p:cNvSpPr txBox="1"/>
              <p:nvPr/>
            </p:nvSpPr>
            <p:spPr>
              <a:xfrm>
                <a:off x="5524037" y="4995470"/>
                <a:ext cx="1596310" cy="156915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Font typeface="Arial" panose="020B0604020202020204" pitchFamily="34" charset="0"/>
                  <a:buNone/>
                </a:pPr>
                <a:r>
                  <a:rPr lang="zh-CN" altLang="en-US" b="1">
                    <a:solidFill>
                      <a:schemeClr val="bg1"/>
                    </a:solidFill>
                    <a:sym typeface="+mn-ea"/>
                  </a:rPr>
                  <a:t>启动</a:t>
                </a:r>
                <a:r>
                  <a:rPr lang="en-US" altLang="zh-CN" b="1">
                    <a:solidFill>
                      <a:schemeClr val="bg1"/>
                    </a:solidFill>
                    <a:sym typeface="+mn-ea"/>
                  </a:rPr>
                  <a:t>repmgrd</a:t>
                </a:r>
                <a:r>
                  <a:rPr lang="zh-CN" altLang="en-US" b="1">
                    <a:solidFill>
                      <a:schemeClr val="bg1"/>
                    </a:solidFill>
                    <a:sym typeface="+mn-ea"/>
                  </a:rPr>
                  <a:t>守护进程</a:t>
                </a:r>
                <a:endParaRPr lang="zh-CN" altLang="en-US" b="1" dirty="0">
                  <a:solidFill>
                    <a:schemeClr val="bg1"/>
                  </a:solidFill>
                  <a:sym typeface="+mn-ea"/>
                </a:endParaRPr>
              </a:p>
            </p:txBody>
          </p:sp>
          <p:sp>
            <p:nvSpPr>
              <p:cNvPr id="68" name="íşlïḓé"/>
              <p:cNvSpPr/>
              <p:nvPr/>
            </p:nvSpPr>
            <p:spPr>
              <a:xfrm>
                <a:off x="5546545" y="4118177"/>
                <a:ext cx="1596310" cy="446763"/>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sz="2400" b="1" dirty="0">
                    <a:solidFill>
                      <a:schemeClr val="bg1"/>
                    </a:solidFill>
                  </a:rPr>
                  <a:t>04</a:t>
                </a:r>
                <a:endParaRPr lang="en-US" altLang="zh-CN" sz="2400" b="1" dirty="0">
                  <a:solidFill>
                    <a:schemeClr val="bg1"/>
                  </a:solidFill>
                </a:endParaRPr>
              </a:p>
            </p:txBody>
          </p:sp>
        </p:grpSp>
        <p:cxnSp>
          <p:nvCxnSpPr>
            <p:cNvPr id="75" name="直接连接符 74"/>
            <p:cNvCxnSpPr/>
            <p:nvPr/>
          </p:nvCxnSpPr>
          <p:spPr>
            <a:xfrm>
              <a:off x="3396443" y="4199395"/>
              <a:ext cx="0" cy="194740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096002" y="4199395"/>
              <a:ext cx="0" cy="194740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795560" y="4199395"/>
              <a:ext cx="0" cy="194740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1" name="ïṩḻíḋê"/>
            <p:cNvSpPr txBox="1"/>
            <p:nvPr/>
          </p:nvSpPr>
          <p:spPr>
            <a:xfrm>
              <a:off x="673100" y="1243147"/>
              <a:ext cx="10845800" cy="661853"/>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3765" rtl="0" eaLnBrk="1" fontAlgn="auto" latinLnBrk="0" hangingPunct="1">
                <a:lnSpc>
                  <a:spcPct val="100000"/>
                </a:lnSpc>
                <a:spcBef>
                  <a:spcPts val="0"/>
                </a:spcBef>
                <a:spcAft>
                  <a:spcPts val="0"/>
                </a:spcAft>
                <a:buClrTx/>
                <a:buSzPct val="25000"/>
                <a:buFontTx/>
                <a:buNone/>
                <a:defRPr/>
              </a:pPr>
              <a:r>
                <a:rPr lang="zh-CN" altLang="en-US" sz="2800" noProof="0" dirty="0">
                  <a:ln>
                    <a:noFill/>
                  </a:ln>
                  <a:solidFill>
                    <a:schemeClr val="bg1"/>
                  </a:solidFill>
                  <a:effectLst/>
                  <a:uLnTx/>
                  <a:uFillTx/>
                  <a:sym typeface="+mn-ea"/>
                </a:rPr>
                <a:t>备节点部署过程</a:t>
              </a:r>
              <a:endParaRPr kumimoji="0" lang="zh-CN" altLang="en-US" sz="2800" i="0" u="none" strike="noStrike" kern="1200" cap="none" spc="0" normalizeH="0" baseline="0" noProof="0" dirty="0">
                <a:ln>
                  <a:noFill/>
                </a:ln>
                <a:solidFill>
                  <a:schemeClr val="bg1"/>
                </a:solidFill>
                <a:effectLst/>
                <a:uLnTx/>
                <a:uFillTx/>
                <a:sym typeface="+mn-ea"/>
              </a:endParaRPr>
            </a:p>
          </p:txBody>
        </p:sp>
      </p:grpSp>
      <p:sp>
        <p:nvSpPr>
          <p:cNvPr id="6" name="i$ḻïdé"/>
          <p:cNvSpPr/>
          <p:nvPr/>
        </p:nvSpPr>
        <p:spPr>
          <a:xfrm>
            <a:off x="1354136" y="4212114"/>
            <a:ext cx="480764" cy="476662"/>
          </a:xfrm>
          <a:custGeom>
            <a:avLst/>
            <a:gdLst>
              <a:gd name="connsiteX0" fmla="*/ 451760 w 595149"/>
              <a:gd name="connsiteY0" fmla="*/ 368884 h 590068"/>
              <a:gd name="connsiteX1" fmla="*/ 386520 w 595149"/>
              <a:gd name="connsiteY1" fmla="*/ 420784 h 590068"/>
              <a:gd name="connsiteX2" fmla="*/ 451760 w 595149"/>
              <a:gd name="connsiteY2" fmla="*/ 473032 h 590068"/>
              <a:gd name="connsiteX3" fmla="*/ 451760 w 595149"/>
              <a:gd name="connsiteY3" fmla="*/ 440290 h 590068"/>
              <a:gd name="connsiteX4" fmla="*/ 517000 w 595149"/>
              <a:gd name="connsiteY4" fmla="*/ 440290 h 590068"/>
              <a:gd name="connsiteX5" fmla="*/ 517000 w 595149"/>
              <a:gd name="connsiteY5" fmla="*/ 401278 h 590068"/>
              <a:gd name="connsiteX6" fmla="*/ 451760 w 595149"/>
              <a:gd name="connsiteY6" fmla="*/ 401278 h 590068"/>
              <a:gd name="connsiteX7" fmla="*/ 0 w 595149"/>
              <a:gd name="connsiteY7" fmla="*/ 361930 h 590068"/>
              <a:gd name="connsiteX8" fmla="*/ 226419 w 595149"/>
              <a:gd name="connsiteY8" fmla="*/ 452501 h 590068"/>
              <a:gd name="connsiteX9" fmla="*/ 282238 w 595149"/>
              <a:gd name="connsiteY9" fmla="*/ 449714 h 590068"/>
              <a:gd name="connsiteX10" fmla="*/ 282238 w 595149"/>
              <a:gd name="connsiteY10" fmla="*/ 512068 h 590068"/>
              <a:gd name="connsiteX11" fmla="*/ 286425 w 595149"/>
              <a:gd name="connsiteY11" fmla="*/ 539588 h 590068"/>
              <a:gd name="connsiteX12" fmla="*/ 226419 w 595149"/>
              <a:gd name="connsiteY12" fmla="*/ 543071 h 590068"/>
              <a:gd name="connsiteX13" fmla="*/ 0 w 595149"/>
              <a:gd name="connsiteY13" fmla="*/ 452501 h 590068"/>
              <a:gd name="connsiteX14" fmla="*/ 386520 w 595149"/>
              <a:gd name="connsiteY14" fmla="*/ 251848 h 590068"/>
              <a:gd name="connsiteX15" fmla="*/ 517000 w 595149"/>
              <a:gd name="connsiteY15" fmla="*/ 251848 h 590068"/>
              <a:gd name="connsiteX16" fmla="*/ 595149 w 595149"/>
              <a:gd name="connsiteY16" fmla="*/ 329872 h 590068"/>
              <a:gd name="connsiteX17" fmla="*/ 595149 w 595149"/>
              <a:gd name="connsiteY17" fmla="*/ 512044 h 590068"/>
              <a:gd name="connsiteX18" fmla="*/ 517000 w 595149"/>
              <a:gd name="connsiteY18" fmla="*/ 590068 h 590068"/>
              <a:gd name="connsiteX19" fmla="*/ 386520 w 595149"/>
              <a:gd name="connsiteY19" fmla="*/ 590068 h 590068"/>
              <a:gd name="connsiteX20" fmla="*/ 308371 w 595149"/>
              <a:gd name="connsiteY20" fmla="*/ 512044 h 590068"/>
              <a:gd name="connsiteX21" fmla="*/ 308371 w 595149"/>
              <a:gd name="connsiteY21" fmla="*/ 329872 h 590068"/>
              <a:gd name="connsiteX22" fmla="*/ 386520 w 595149"/>
              <a:gd name="connsiteY22" fmla="*/ 251848 h 590068"/>
              <a:gd name="connsiteX23" fmla="*/ 0 w 595149"/>
              <a:gd name="connsiteY23" fmla="*/ 226021 h 590068"/>
              <a:gd name="connsiteX24" fmla="*/ 226396 w 595149"/>
              <a:gd name="connsiteY24" fmla="*/ 316627 h 590068"/>
              <a:gd name="connsiteX25" fmla="*/ 283955 w 595149"/>
              <a:gd name="connsiteY25" fmla="*/ 313491 h 590068"/>
              <a:gd name="connsiteX26" fmla="*/ 282211 w 595149"/>
              <a:gd name="connsiteY26" fmla="*/ 329869 h 590068"/>
              <a:gd name="connsiteX27" fmla="*/ 282211 w 595149"/>
              <a:gd name="connsiteY27" fmla="*/ 404445 h 590068"/>
              <a:gd name="connsiteX28" fmla="*/ 226396 w 595149"/>
              <a:gd name="connsiteY28" fmla="*/ 407233 h 590068"/>
              <a:gd name="connsiteX29" fmla="*/ 0 w 595149"/>
              <a:gd name="connsiteY29" fmla="*/ 316627 h 590068"/>
              <a:gd name="connsiteX30" fmla="*/ 226411 w 595149"/>
              <a:gd name="connsiteY30" fmla="*/ 22639 h 590068"/>
              <a:gd name="connsiteX31" fmla="*/ 22676 w 595149"/>
              <a:gd name="connsiteY31" fmla="*/ 90557 h 590068"/>
              <a:gd name="connsiteX32" fmla="*/ 226411 w 595149"/>
              <a:gd name="connsiteY32" fmla="*/ 158475 h 590068"/>
              <a:gd name="connsiteX33" fmla="*/ 430495 w 595149"/>
              <a:gd name="connsiteY33" fmla="*/ 90557 h 590068"/>
              <a:gd name="connsiteX34" fmla="*/ 226411 w 595149"/>
              <a:gd name="connsiteY34" fmla="*/ 22639 h 590068"/>
              <a:gd name="connsiteX35" fmla="*/ 226411 w 595149"/>
              <a:gd name="connsiteY35" fmla="*/ 0 h 590068"/>
              <a:gd name="connsiteX36" fmla="*/ 453171 w 595149"/>
              <a:gd name="connsiteY36" fmla="*/ 90557 h 590068"/>
              <a:gd name="connsiteX37" fmla="*/ 453171 w 595149"/>
              <a:gd name="connsiteY37" fmla="*/ 181115 h 590068"/>
              <a:gd name="connsiteX38" fmla="*/ 423169 w 595149"/>
              <a:gd name="connsiteY38" fmla="*/ 225697 h 590068"/>
              <a:gd name="connsiteX39" fmla="*/ 386539 w 595149"/>
              <a:gd name="connsiteY39" fmla="*/ 225697 h 590068"/>
              <a:gd name="connsiteX40" fmla="*/ 304905 w 595149"/>
              <a:gd name="connsiteY40" fmla="*/ 265751 h 590068"/>
              <a:gd name="connsiteX41" fmla="*/ 226411 w 595149"/>
              <a:gd name="connsiteY41" fmla="*/ 271324 h 590068"/>
              <a:gd name="connsiteX42" fmla="*/ 0 w 595149"/>
              <a:gd name="connsiteY42" fmla="*/ 180767 h 590068"/>
              <a:gd name="connsiteX43" fmla="*/ 0 w 595149"/>
              <a:gd name="connsiteY43" fmla="*/ 90557 h 590068"/>
              <a:gd name="connsiteX44" fmla="*/ 226411 w 595149"/>
              <a:gd name="connsiteY44" fmla="*/ 0 h 5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5149" h="590068">
                <a:moveTo>
                  <a:pt x="451760" y="368884"/>
                </a:moveTo>
                <a:lnTo>
                  <a:pt x="386520" y="420784"/>
                </a:lnTo>
                <a:lnTo>
                  <a:pt x="451760" y="473032"/>
                </a:lnTo>
                <a:lnTo>
                  <a:pt x="451760" y="440290"/>
                </a:lnTo>
                <a:lnTo>
                  <a:pt x="517000" y="440290"/>
                </a:lnTo>
                <a:lnTo>
                  <a:pt x="517000" y="401278"/>
                </a:lnTo>
                <a:lnTo>
                  <a:pt x="451760" y="401278"/>
                </a:lnTo>
                <a:close/>
                <a:moveTo>
                  <a:pt x="0" y="361930"/>
                </a:moveTo>
                <a:cubicBezTo>
                  <a:pt x="0" y="412092"/>
                  <a:pt x="101522" y="452501"/>
                  <a:pt x="226419" y="452501"/>
                </a:cubicBezTo>
                <a:cubicBezTo>
                  <a:pt x="245955" y="452501"/>
                  <a:pt x="264446" y="451455"/>
                  <a:pt x="282238" y="449714"/>
                </a:cubicBezTo>
                <a:lnTo>
                  <a:pt x="282238" y="512068"/>
                </a:lnTo>
                <a:cubicBezTo>
                  <a:pt x="282238" y="521473"/>
                  <a:pt x="283983" y="530879"/>
                  <a:pt x="286425" y="539588"/>
                </a:cubicBezTo>
                <a:cubicBezTo>
                  <a:pt x="267237" y="541678"/>
                  <a:pt x="247351" y="543071"/>
                  <a:pt x="226419" y="543071"/>
                </a:cubicBezTo>
                <a:cubicBezTo>
                  <a:pt x="101522" y="543071"/>
                  <a:pt x="0" y="502314"/>
                  <a:pt x="0" y="452501"/>
                </a:cubicBezTo>
                <a:close/>
                <a:moveTo>
                  <a:pt x="386520" y="251848"/>
                </a:moveTo>
                <a:lnTo>
                  <a:pt x="517000" y="251848"/>
                </a:lnTo>
                <a:cubicBezTo>
                  <a:pt x="559913" y="251848"/>
                  <a:pt x="595149" y="287028"/>
                  <a:pt x="595149" y="329872"/>
                </a:cubicBezTo>
                <a:lnTo>
                  <a:pt x="595149" y="512044"/>
                </a:lnTo>
                <a:cubicBezTo>
                  <a:pt x="595149" y="554888"/>
                  <a:pt x="559913" y="590068"/>
                  <a:pt x="517000" y="590068"/>
                </a:cubicBezTo>
                <a:lnTo>
                  <a:pt x="386520" y="590068"/>
                </a:lnTo>
                <a:cubicBezTo>
                  <a:pt x="343608" y="590068"/>
                  <a:pt x="308371" y="554888"/>
                  <a:pt x="308371" y="512044"/>
                </a:cubicBezTo>
                <a:lnTo>
                  <a:pt x="308371" y="329872"/>
                </a:lnTo>
                <a:cubicBezTo>
                  <a:pt x="308371" y="287028"/>
                  <a:pt x="343608" y="251848"/>
                  <a:pt x="386520" y="251848"/>
                </a:cubicBezTo>
                <a:close/>
                <a:moveTo>
                  <a:pt x="0" y="226021"/>
                </a:moveTo>
                <a:cubicBezTo>
                  <a:pt x="0" y="276203"/>
                  <a:pt x="101512" y="316627"/>
                  <a:pt x="226396" y="316627"/>
                </a:cubicBezTo>
                <a:cubicBezTo>
                  <a:pt x="246280" y="316627"/>
                  <a:pt x="265466" y="315582"/>
                  <a:pt x="283955" y="313491"/>
                </a:cubicBezTo>
                <a:cubicBezTo>
                  <a:pt x="283257" y="319066"/>
                  <a:pt x="282211" y="324294"/>
                  <a:pt x="282211" y="329869"/>
                </a:cubicBezTo>
                <a:lnTo>
                  <a:pt x="282211" y="404445"/>
                </a:lnTo>
                <a:cubicBezTo>
                  <a:pt x="264420" y="406188"/>
                  <a:pt x="245931" y="407233"/>
                  <a:pt x="226396" y="407233"/>
                </a:cubicBezTo>
                <a:cubicBezTo>
                  <a:pt x="101512" y="407233"/>
                  <a:pt x="0" y="366809"/>
                  <a:pt x="0" y="316627"/>
                </a:cubicBezTo>
                <a:close/>
                <a:moveTo>
                  <a:pt x="226411" y="22639"/>
                </a:moveTo>
                <a:cubicBezTo>
                  <a:pt x="102216" y="22639"/>
                  <a:pt x="22676" y="62694"/>
                  <a:pt x="22676" y="90557"/>
                </a:cubicBezTo>
                <a:cubicBezTo>
                  <a:pt x="22676" y="118073"/>
                  <a:pt x="102216" y="158475"/>
                  <a:pt x="226411" y="158475"/>
                </a:cubicBezTo>
                <a:cubicBezTo>
                  <a:pt x="350955" y="158475"/>
                  <a:pt x="430495" y="118073"/>
                  <a:pt x="430495" y="90557"/>
                </a:cubicBezTo>
                <a:cubicBezTo>
                  <a:pt x="430495" y="62694"/>
                  <a:pt x="350955" y="22639"/>
                  <a:pt x="226411" y="22639"/>
                </a:cubicBezTo>
                <a:close/>
                <a:moveTo>
                  <a:pt x="226411" y="0"/>
                </a:moveTo>
                <a:cubicBezTo>
                  <a:pt x="351653" y="0"/>
                  <a:pt x="453171" y="40403"/>
                  <a:pt x="453171" y="90557"/>
                </a:cubicBezTo>
                <a:lnTo>
                  <a:pt x="453171" y="181115"/>
                </a:lnTo>
                <a:cubicBezTo>
                  <a:pt x="453171" y="197137"/>
                  <a:pt x="442008" y="212462"/>
                  <a:pt x="423169" y="225697"/>
                </a:cubicBezTo>
                <a:lnTo>
                  <a:pt x="386539" y="225697"/>
                </a:lnTo>
                <a:cubicBezTo>
                  <a:pt x="353397" y="225697"/>
                  <a:pt x="324093" y="241370"/>
                  <a:pt x="304905" y="265751"/>
                </a:cubicBezTo>
                <a:cubicBezTo>
                  <a:pt x="280484" y="269234"/>
                  <a:pt x="254320" y="271324"/>
                  <a:pt x="226411" y="271324"/>
                </a:cubicBezTo>
                <a:cubicBezTo>
                  <a:pt x="101518" y="271324"/>
                  <a:pt x="0" y="230921"/>
                  <a:pt x="0" y="180767"/>
                </a:cubicBezTo>
                <a:lnTo>
                  <a:pt x="0" y="90557"/>
                </a:lnTo>
                <a:cubicBezTo>
                  <a:pt x="0" y="40403"/>
                  <a:pt x="101518" y="0"/>
                  <a:pt x="2264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7" name="îşḷïḓe"/>
          <p:cNvSpPr/>
          <p:nvPr/>
        </p:nvSpPr>
        <p:spPr>
          <a:xfrm>
            <a:off x="3976936" y="4197910"/>
            <a:ext cx="504825" cy="491100"/>
          </a:xfrm>
          <a:custGeom>
            <a:avLst/>
            <a:gdLst>
              <a:gd name="connsiteX0" fmla="*/ 546621 w 607854"/>
              <a:gd name="connsiteY0" fmla="*/ 283775 h 591329"/>
              <a:gd name="connsiteX1" fmla="*/ 560180 w 607854"/>
              <a:gd name="connsiteY1" fmla="*/ 293053 h 591329"/>
              <a:gd name="connsiteX2" fmla="*/ 606170 w 607854"/>
              <a:gd name="connsiteY2" fmla="*/ 387769 h 591329"/>
              <a:gd name="connsiteX3" fmla="*/ 589877 w 607854"/>
              <a:gd name="connsiteY3" fmla="*/ 411547 h 591329"/>
              <a:gd name="connsiteX4" fmla="*/ 568950 w 607854"/>
              <a:gd name="connsiteY4" fmla="*/ 409856 h 591329"/>
              <a:gd name="connsiteX5" fmla="*/ 495953 w 607854"/>
              <a:gd name="connsiteY5" fmla="*/ 517407 h 591329"/>
              <a:gd name="connsiteX6" fmla="*/ 358780 w 607854"/>
              <a:gd name="connsiteY6" fmla="*/ 585907 h 591329"/>
              <a:gd name="connsiteX7" fmla="*/ 303074 w 607854"/>
              <a:gd name="connsiteY7" fmla="*/ 591329 h 591329"/>
              <a:gd name="connsiteX8" fmla="*/ 246470 w 607854"/>
              <a:gd name="connsiteY8" fmla="*/ 585708 h 591329"/>
              <a:gd name="connsiteX9" fmla="*/ 146518 w 607854"/>
              <a:gd name="connsiteY9" fmla="*/ 544916 h 591329"/>
              <a:gd name="connsiteX10" fmla="*/ 69486 w 607854"/>
              <a:gd name="connsiteY10" fmla="*/ 470496 h 591329"/>
              <a:gd name="connsiteX11" fmla="*/ 36002 w 607854"/>
              <a:gd name="connsiteY11" fmla="*/ 405677 h 591329"/>
              <a:gd name="connsiteX12" fmla="*/ 60716 w 607854"/>
              <a:gd name="connsiteY12" fmla="*/ 362796 h 591329"/>
              <a:gd name="connsiteX13" fmla="*/ 61414 w 607854"/>
              <a:gd name="connsiteY13" fmla="*/ 362647 h 591329"/>
              <a:gd name="connsiteX14" fmla="*/ 98684 w 607854"/>
              <a:gd name="connsiteY14" fmla="*/ 383988 h 591329"/>
              <a:gd name="connsiteX15" fmla="*/ 183240 w 607854"/>
              <a:gd name="connsiteY15" fmla="*/ 491041 h 591329"/>
              <a:gd name="connsiteX16" fmla="*/ 345626 w 607854"/>
              <a:gd name="connsiteY16" fmla="*/ 522431 h 591329"/>
              <a:gd name="connsiteX17" fmla="*/ 450561 w 607854"/>
              <a:gd name="connsiteY17" fmla="*/ 470049 h 591329"/>
              <a:gd name="connsiteX18" fmla="*/ 499392 w 607854"/>
              <a:gd name="connsiteY18" fmla="*/ 404384 h 591329"/>
              <a:gd name="connsiteX19" fmla="*/ 482799 w 607854"/>
              <a:gd name="connsiteY19" fmla="*/ 403041 h 591329"/>
              <a:gd name="connsiteX20" fmla="*/ 470592 w 607854"/>
              <a:gd name="connsiteY20" fmla="*/ 376924 h 591329"/>
              <a:gd name="connsiteX21" fmla="*/ 531679 w 607854"/>
              <a:gd name="connsiteY21" fmla="*/ 290764 h 591329"/>
              <a:gd name="connsiteX22" fmla="*/ 546621 w 607854"/>
              <a:gd name="connsiteY22" fmla="*/ 283775 h 591329"/>
              <a:gd name="connsiteX23" fmla="*/ 235317 w 607854"/>
              <a:gd name="connsiteY23" fmla="*/ 160668 h 591329"/>
              <a:gd name="connsiteX24" fmla="*/ 388572 w 607854"/>
              <a:gd name="connsiteY24" fmla="*/ 160668 h 591329"/>
              <a:gd name="connsiteX25" fmla="*/ 411839 w 607854"/>
              <a:gd name="connsiteY25" fmla="*/ 183904 h 591329"/>
              <a:gd name="connsiteX26" fmla="*/ 411839 w 607854"/>
              <a:gd name="connsiteY26" fmla="*/ 228337 h 591329"/>
              <a:gd name="connsiteX27" fmla="*/ 388572 w 607854"/>
              <a:gd name="connsiteY27" fmla="*/ 251573 h 591329"/>
              <a:gd name="connsiteX28" fmla="*/ 365354 w 607854"/>
              <a:gd name="connsiteY28" fmla="*/ 228337 h 591329"/>
              <a:gd name="connsiteX29" fmla="*/ 365354 w 607854"/>
              <a:gd name="connsiteY29" fmla="*/ 207140 h 591329"/>
              <a:gd name="connsiteX30" fmla="*/ 258584 w 607854"/>
              <a:gd name="connsiteY30" fmla="*/ 207140 h 591329"/>
              <a:gd name="connsiteX31" fmla="*/ 258584 w 607854"/>
              <a:gd name="connsiteY31" fmla="*/ 238686 h 591329"/>
              <a:gd name="connsiteX32" fmla="*/ 310051 w 607854"/>
              <a:gd name="connsiteY32" fmla="*/ 238686 h 591329"/>
              <a:gd name="connsiteX33" fmla="*/ 333318 w 607854"/>
              <a:gd name="connsiteY33" fmla="*/ 261922 h 591329"/>
              <a:gd name="connsiteX34" fmla="*/ 310051 w 607854"/>
              <a:gd name="connsiteY34" fmla="*/ 285159 h 591329"/>
              <a:gd name="connsiteX35" fmla="*/ 258584 w 607854"/>
              <a:gd name="connsiteY35" fmla="*/ 285159 h 591329"/>
              <a:gd name="connsiteX36" fmla="*/ 258584 w 607854"/>
              <a:gd name="connsiteY36" fmla="*/ 305758 h 591329"/>
              <a:gd name="connsiteX37" fmla="*/ 310051 w 607854"/>
              <a:gd name="connsiteY37" fmla="*/ 305758 h 591329"/>
              <a:gd name="connsiteX38" fmla="*/ 333318 w 607854"/>
              <a:gd name="connsiteY38" fmla="*/ 328995 h 591329"/>
              <a:gd name="connsiteX39" fmla="*/ 310051 w 607854"/>
              <a:gd name="connsiteY39" fmla="*/ 352231 h 591329"/>
              <a:gd name="connsiteX40" fmla="*/ 258584 w 607854"/>
              <a:gd name="connsiteY40" fmla="*/ 352231 h 591329"/>
              <a:gd name="connsiteX41" fmla="*/ 258584 w 607854"/>
              <a:gd name="connsiteY41" fmla="*/ 383876 h 591329"/>
              <a:gd name="connsiteX42" fmla="*/ 365354 w 607854"/>
              <a:gd name="connsiteY42" fmla="*/ 383876 h 591329"/>
              <a:gd name="connsiteX43" fmla="*/ 365354 w 607854"/>
              <a:gd name="connsiteY43" fmla="*/ 363377 h 591329"/>
              <a:gd name="connsiteX44" fmla="*/ 388572 w 607854"/>
              <a:gd name="connsiteY44" fmla="*/ 340140 h 591329"/>
              <a:gd name="connsiteX45" fmla="*/ 411839 w 607854"/>
              <a:gd name="connsiteY45" fmla="*/ 363377 h 591329"/>
              <a:gd name="connsiteX46" fmla="*/ 411839 w 607854"/>
              <a:gd name="connsiteY46" fmla="*/ 407063 h 591329"/>
              <a:gd name="connsiteX47" fmla="*/ 388572 w 607854"/>
              <a:gd name="connsiteY47" fmla="*/ 430299 h 591329"/>
              <a:gd name="connsiteX48" fmla="*/ 235317 w 607854"/>
              <a:gd name="connsiteY48" fmla="*/ 430299 h 591329"/>
              <a:gd name="connsiteX49" fmla="*/ 212100 w 607854"/>
              <a:gd name="connsiteY49" fmla="*/ 407063 h 591329"/>
              <a:gd name="connsiteX50" fmla="*/ 212100 w 607854"/>
              <a:gd name="connsiteY50" fmla="*/ 352231 h 591329"/>
              <a:gd name="connsiteX51" fmla="*/ 193864 w 607854"/>
              <a:gd name="connsiteY51" fmla="*/ 352231 h 591329"/>
              <a:gd name="connsiteX52" fmla="*/ 170647 w 607854"/>
              <a:gd name="connsiteY52" fmla="*/ 328995 h 591329"/>
              <a:gd name="connsiteX53" fmla="*/ 193864 w 607854"/>
              <a:gd name="connsiteY53" fmla="*/ 305758 h 591329"/>
              <a:gd name="connsiteX54" fmla="*/ 212100 w 607854"/>
              <a:gd name="connsiteY54" fmla="*/ 305758 h 591329"/>
              <a:gd name="connsiteX55" fmla="*/ 212100 w 607854"/>
              <a:gd name="connsiteY55" fmla="*/ 285159 h 591329"/>
              <a:gd name="connsiteX56" fmla="*/ 193864 w 607854"/>
              <a:gd name="connsiteY56" fmla="*/ 285159 h 591329"/>
              <a:gd name="connsiteX57" fmla="*/ 170647 w 607854"/>
              <a:gd name="connsiteY57" fmla="*/ 261922 h 591329"/>
              <a:gd name="connsiteX58" fmla="*/ 193864 w 607854"/>
              <a:gd name="connsiteY58" fmla="*/ 238686 h 591329"/>
              <a:gd name="connsiteX59" fmla="*/ 212100 w 607854"/>
              <a:gd name="connsiteY59" fmla="*/ 238686 h 591329"/>
              <a:gd name="connsiteX60" fmla="*/ 212100 w 607854"/>
              <a:gd name="connsiteY60" fmla="*/ 183904 h 591329"/>
              <a:gd name="connsiteX61" fmla="*/ 235317 w 607854"/>
              <a:gd name="connsiteY61" fmla="*/ 160668 h 591329"/>
              <a:gd name="connsiteX62" fmla="*/ 305392 w 607854"/>
              <a:gd name="connsiteY62" fmla="*/ 0 h 591329"/>
              <a:gd name="connsiteX63" fmla="*/ 361412 w 607854"/>
              <a:gd name="connsiteY63" fmla="*/ 5647 h 591329"/>
              <a:gd name="connsiteX64" fmla="*/ 461418 w 607854"/>
              <a:gd name="connsiteY64" fmla="*/ 46446 h 591329"/>
              <a:gd name="connsiteX65" fmla="*/ 538552 w 607854"/>
              <a:gd name="connsiteY65" fmla="*/ 120780 h 591329"/>
              <a:gd name="connsiteX66" fmla="*/ 571888 w 607854"/>
              <a:gd name="connsiteY66" fmla="*/ 185710 h 591329"/>
              <a:gd name="connsiteX67" fmla="*/ 547173 w 607854"/>
              <a:gd name="connsiteY67" fmla="*/ 228649 h 591329"/>
              <a:gd name="connsiteX68" fmla="*/ 546525 w 607854"/>
              <a:gd name="connsiteY68" fmla="*/ 228748 h 591329"/>
              <a:gd name="connsiteX69" fmla="*/ 509253 w 607854"/>
              <a:gd name="connsiteY69" fmla="*/ 207403 h 591329"/>
              <a:gd name="connsiteX70" fmla="*/ 424644 w 607854"/>
              <a:gd name="connsiteY70" fmla="*/ 100331 h 591329"/>
              <a:gd name="connsiteX71" fmla="*/ 262302 w 607854"/>
              <a:gd name="connsiteY71" fmla="*/ 68936 h 591329"/>
              <a:gd name="connsiteX72" fmla="*/ 157313 w 607854"/>
              <a:gd name="connsiteY72" fmla="*/ 121377 h 591329"/>
              <a:gd name="connsiteX73" fmla="*/ 108481 w 607854"/>
              <a:gd name="connsiteY73" fmla="*/ 187054 h 591329"/>
              <a:gd name="connsiteX74" fmla="*/ 125074 w 607854"/>
              <a:gd name="connsiteY74" fmla="*/ 188347 h 591329"/>
              <a:gd name="connsiteX75" fmla="*/ 137332 w 607854"/>
              <a:gd name="connsiteY75" fmla="*/ 214518 h 591329"/>
              <a:gd name="connsiteX76" fmla="*/ 76192 w 607854"/>
              <a:gd name="connsiteY76" fmla="*/ 300694 h 591329"/>
              <a:gd name="connsiteX77" fmla="*/ 47690 w 607854"/>
              <a:gd name="connsiteY77" fmla="*/ 298356 h 591329"/>
              <a:gd name="connsiteX78" fmla="*/ 1699 w 607854"/>
              <a:gd name="connsiteY78" fmla="*/ 203622 h 591329"/>
              <a:gd name="connsiteX79" fmla="*/ 17943 w 607854"/>
              <a:gd name="connsiteY79" fmla="*/ 179889 h 591329"/>
              <a:gd name="connsiteX80" fmla="*/ 38871 w 607854"/>
              <a:gd name="connsiteY80" fmla="*/ 181531 h 591329"/>
              <a:gd name="connsiteX81" fmla="*/ 111920 w 607854"/>
              <a:gd name="connsiteY81" fmla="*/ 74011 h 591329"/>
              <a:gd name="connsiteX82" fmla="*/ 249148 w 607854"/>
              <a:gd name="connsiteY82" fmla="*/ 5399 h 591329"/>
              <a:gd name="connsiteX83" fmla="*/ 305392 w 607854"/>
              <a:gd name="connsiteY83" fmla="*/ 0 h 5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7854" h="591329">
                <a:moveTo>
                  <a:pt x="546621" y="283775"/>
                </a:moveTo>
                <a:cubicBezTo>
                  <a:pt x="552145" y="284223"/>
                  <a:pt x="557439" y="287382"/>
                  <a:pt x="560180" y="293053"/>
                </a:cubicBezTo>
                <a:lnTo>
                  <a:pt x="606170" y="387769"/>
                </a:lnTo>
                <a:cubicBezTo>
                  <a:pt x="611751" y="399310"/>
                  <a:pt x="602732" y="412542"/>
                  <a:pt x="589877" y="411547"/>
                </a:cubicBezTo>
                <a:lnTo>
                  <a:pt x="568950" y="409856"/>
                </a:lnTo>
                <a:cubicBezTo>
                  <a:pt x="553703" y="450747"/>
                  <a:pt x="528690" y="487609"/>
                  <a:pt x="495953" y="517407"/>
                </a:cubicBezTo>
                <a:cubicBezTo>
                  <a:pt x="457686" y="552229"/>
                  <a:pt x="410251" y="575908"/>
                  <a:pt x="358780" y="585907"/>
                </a:cubicBezTo>
                <a:cubicBezTo>
                  <a:pt x="340245" y="589538"/>
                  <a:pt x="321609" y="591329"/>
                  <a:pt x="303074" y="591329"/>
                </a:cubicBezTo>
                <a:cubicBezTo>
                  <a:pt x="284140" y="591329"/>
                  <a:pt x="265205" y="589489"/>
                  <a:pt x="246470" y="585708"/>
                </a:cubicBezTo>
                <a:cubicBezTo>
                  <a:pt x="210695" y="578495"/>
                  <a:pt x="177062" y="564815"/>
                  <a:pt x="146518" y="544916"/>
                </a:cubicBezTo>
                <a:cubicBezTo>
                  <a:pt x="115924" y="525018"/>
                  <a:pt x="90014" y="499996"/>
                  <a:pt x="69486" y="470496"/>
                </a:cubicBezTo>
                <a:cubicBezTo>
                  <a:pt x="55434" y="450349"/>
                  <a:pt x="44273" y="428561"/>
                  <a:pt x="36002" y="405677"/>
                </a:cubicBezTo>
                <a:cubicBezTo>
                  <a:pt x="29375" y="386874"/>
                  <a:pt x="41134" y="366627"/>
                  <a:pt x="60716" y="362796"/>
                </a:cubicBezTo>
                <a:lnTo>
                  <a:pt x="61414" y="362647"/>
                </a:lnTo>
                <a:cubicBezTo>
                  <a:pt x="77408" y="359513"/>
                  <a:pt x="93303" y="368617"/>
                  <a:pt x="98684" y="383988"/>
                </a:cubicBezTo>
                <a:cubicBezTo>
                  <a:pt x="113881" y="427665"/>
                  <a:pt x="143229" y="465074"/>
                  <a:pt x="183240" y="491041"/>
                </a:cubicBezTo>
                <a:cubicBezTo>
                  <a:pt x="231323" y="522282"/>
                  <a:pt x="288923" y="533425"/>
                  <a:pt x="345626" y="522431"/>
                </a:cubicBezTo>
                <a:cubicBezTo>
                  <a:pt x="385089" y="514721"/>
                  <a:pt x="421363" y="496613"/>
                  <a:pt x="450561" y="470049"/>
                </a:cubicBezTo>
                <a:cubicBezTo>
                  <a:pt x="471090" y="451344"/>
                  <a:pt x="487632" y="429058"/>
                  <a:pt x="499392" y="404384"/>
                </a:cubicBezTo>
                <a:lnTo>
                  <a:pt x="482799" y="403041"/>
                </a:lnTo>
                <a:cubicBezTo>
                  <a:pt x="469994" y="401996"/>
                  <a:pt x="463118" y="387371"/>
                  <a:pt x="470592" y="376924"/>
                </a:cubicBezTo>
                <a:lnTo>
                  <a:pt x="531679" y="290764"/>
                </a:lnTo>
                <a:cubicBezTo>
                  <a:pt x="535341" y="285591"/>
                  <a:pt x="541096" y="283327"/>
                  <a:pt x="546621" y="283775"/>
                </a:cubicBezTo>
                <a:close/>
                <a:moveTo>
                  <a:pt x="235317" y="160668"/>
                </a:moveTo>
                <a:lnTo>
                  <a:pt x="388572" y="160668"/>
                </a:lnTo>
                <a:cubicBezTo>
                  <a:pt x="401426" y="160668"/>
                  <a:pt x="411839" y="171117"/>
                  <a:pt x="411839" y="183904"/>
                </a:cubicBezTo>
                <a:lnTo>
                  <a:pt x="411839" y="228337"/>
                </a:lnTo>
                <a:cubicBezTo>
                  <a:pt x="411839" y="241174"/>
                  <a:pt x="401426" y="251573"/>
                  <a:pt x="388572" y="251573"/>
                </a:cubicBezTo>
                <a:cubicBezTo>
                  <a:pt x="375718" y="251573"/>
                  <a:pt x="365354" y="241174"/>
                  <a:pt x="365354" y="228337"/>
                </a:cubicBezTo>
                <a:lnTo>
                  <a:pt x="365354" y="207140"/>
                </a:lnTo>
                <a:lnTo>
                  <a:pt x="258584" y="207140"/>
                </a:lnTo>
                <a:lnTo>
                  <a:pt x="258584" y="238686"/>
                </a:lnTo>
                <a:lnTo>
                  <a:pt x="310051" y="238686"/>
                </a:lnTo>
                <a:cubicBezTo>
                  <a:pt x="322905" y="238686"/>
                  <a:pt x="333318" y="249135"/>
                  <a:pt x="333318" y="261922"/>
                </a:cubicBezTo>
                <a:cubicBezTo>
                  <a:pt x="333318" y="274710"/>
                  <a:pt x="322905" y="285159"/>
                  <a:pt x="310051" y="285159"/>
                </a:cubicBezTo>
                <a:lnTo>
                  <a:pt x="258584" y="285159"/>
                </a:lnTo>
                <a:lnTo>
                  <a:pt x="258584" y="305758"/>
                </a:lnTo>
                <a:lnTo>
                  <a:pt x="310051" y="305758"/>
                </a:lnTo>
                <a:cubicBezTo>
                  <a:pt x="322905" y="305758"/>
                  <a:pt x="333318" y="316207"/>
                  <a:pt x="333318" y="328995"/>
                </a:cubicBezTo>
                <a:cubicBezTo>
                  <a:pt x="333318" y="341782"/>
                  <a:pt x="322905" y="352231"/>
                  <a:pt x="310051" y="352231"/>
                </a:cubicBezTo>
                <a:lnTo>
                  <a:pt x="258584" y="352231"/>
                </a:lnTo>
                <a:lnTo>
                  <a:pt x="258584" y="383876"/>
                </a:lnTo>
                <a:lnTo>
                  <a:pt x="365354" y="383876"/>
                </a:lnTo>
                <a:lnTo>
                  <a:pt x="365354" y="363377"/>
                </a:lnTo>
                <a:cubicBezTo>
                  <a:pt x="365354" y="350539"/>
                  <a:pt x="375767" y="340140"/>
                  <a:pt x="388572" y="340140"/>
                </a:cubicBezTo>
                <a:cubicBezTo>
                  <a:pt x="401426" y="340140"/>
                  <a:pt x="411839" y="350539"/>
                  <a:pt x="411839" y="363377"/>
                </a:cubicBezTo>
                <a:lnTo>
                  <a:pt x="411839" y="407063"/>
                </a:lnTo>
                <a:cubicBezTo>
                  <a:pt x="411839" y="419900"/>
                  <a:pt x="401426" y="430299"/>
                  <a:pt x="388572" y="430299"/>
                </a:cubicBezTo>
                <a:lnTo>
                  <a:pt x="235317" y="430299"/>
                </a:lnTo>
                <a:cubicBezTo>
                  <a:pt x="222512" y="430299"/>
                  <a:pt x="212100" y="419900"/>
                  <a:pt x="212100" y="407063"/>
                </a:cubicBezTo>
                <a:lnTo>
                  <a:pt x="212100" y="352231"/>
                </a:lnTo>
                <a:lnTo>
                  <a:pt x="193864" y="352231"/>
                </a:lnTo>
                <a:cubicBezTo>
                  <a:pt x="181060" y="352231"/>
                  <a:pt x="170647" y="341782"/>
                  <a:pt x="170647" y="328995"/>
                </a:cubicBezTo>
                <a:cubicBezTo>
                  <a:pt x="170647" y="316207"/>
                  <a:pt x="181060" y="305758"/>
                  <a:pt x="193864" y="305758"/>
                </a:cubicBezTo>
                <a:lnTo>
                  <a:pt x="212100" y="305758"/>
                </a:lnTo>
                <a:lnTo>
                  <a:pt x="212100" y="285159"/>
                </a:lnTo>
                <a:lnTo>
                  <a:pt x="193864" y="285159"/>
                </a:lnTo>
                <a:cubicBezTo>
                  <a:pt x="181060" y="285159"/>
                  <a:pt x="170647" y="274710"/>
                  <a:pt x="170647" y="261922"/>
                </a:cubicBezTo>
                <a:cubicBezTo>
                  <a:pt x="170647" y="249135"/>
                  <a:pt x="181060" y="238686"/>
                  <a:pt x="193864" y="238686"/>
                </a:cubicBezTo>
                <a:lnTo>
                  <a:pt x="212100" y="238686"/>
                </a:lnTo>
                <a:lnTo>
                  <a:pt x="212100" y="183904"/>
                </a:lnTo>
                <a:cubicBezTo>
                  <a:pt x="212100" y="171117"/>
                  <a:pt x="222512" y="160668"/>
                  <a:pt x="235317" y="160668"/>
                </a:cubicBezTo>
                <a:close/>
                <a:moveTo>
                  <a:pt x="305392" y="0"/>
                </a:moveTo>
                <a:cubicBezTo>
                  <a:pt x="324152" y="50"/>
                  <a:pt x="342875" y="1941"/>
                  <a:pt x="361412" y="5647"/>
                </a:cubicBezTo>
                <a:cubicBezTo>
                  <a:pt x="397238" y="12912"/>
                  <a:pt x="430823" y="26545"/>
                  <a:pt x="461418" y="46446"/>
                </a:cubicBezTo>
                <a:cubicBezTo>
                  <a:pt x="491963" y="66348"/>
                  <a:pt x="517874" y="91375"/>
                  <a:pt x="538552" y="120780"/>
                </a:cubicBezTo>
                <a:cubicBezTo>
                  <a:pt x="552604" y="140981"/>
                  <a:pt x="563766" y="162773"/>
                  <a:pt x="571888" y="185710"/>
                </a:cubicBezTo>
                <a:cubicBezTo>
                  <a:pt x="578515" y="204567"/>
                  <a:pt x="566755" y="224768"/>
                  <a:pt x="547173" y="228649"/>
                </a:cubicBezTo>
                <a:lnTo>
                  <a:pt x="546525" y="228748"/>
                </a:lnTo>
                <a:cubicBezTo>
                  <a:pt x="530480" y="231883"/>
                  <a:pt x="514635" y="222778"/>
                  <a:pt x="509253" y="207403"/>
                </a:cubicBezTo>
                <a:cubicBezTo>
                  <a:pt x="494006" y="163768"/>
                  <a:pt x="464657" y="126353"/>
                  <a:pt x="424644" y="100331"/>
                </a:cubicBezTo>
                <a:cubicBezTo>
                  <a:pt x="376560" y="69085"/>
                  <a:pt x="318958" y="57940"/>
                  <a:pt x="262302" y="68936"/>
                </a:cubicBezTo>
                <a:cubicBezTo>
                  <a:pt x="222838" y="76648"/>
                  <a:pt x="186563" y="94758"/>
                  <a:pt x="157313" y="121377"/>
                </a:cubicBezTo>
                <a:cubicBezTo>
                  <a:pt x="136784" y="140085"/>
                  <a:pt x="120241" y="162375"/>
                  <a:pt x="108481" y="187054"/>
                </a:cubicBezTo>
                <a:lnTo>
                  <a:pt x="125074" y="188347"/>
                </a:lnTo>
                <a:cubicBezTo>
                  <a:pt x="137930" y="189442"/>
                  <a:pt x="144757" y="204020"/>
                  <a:pt x="137332" y="214518"/>
                </a:cubicBezTo>
                <a:lnTo>
                  <a:pt x="76192" y="300694"/>
                </a:lnTo>
                <a:cubicBezTo>
                  <a:pt x="68868" y="311043"/>
                  <a:pt x="53221" y="309700"/>
                  <a:pt x="47690" y="298356"/>
                </a:cubicBezTo>
                <a:lnTo>
                  <a:pt x="1699" y="203622"/>
                </a:lnTo>
                <a:cubicBezTo>
                  <a:pt x="-3932" y="192079"/>
                  <a:pt x="5187" y="178894"/>
                  <a:pt x="17943" y="179889"/>
                </a:cubicBezTo>
                <a:lnTo>
                  <a:pt x="38871" y="181531"/>
                </a:lnTo>
                <a:cubicBezTo>
                  <a:pt x="54218" y="140682"/>
                  <a:pt x="79182" y="103764"/>
                  <a:pt x="111920" y="74011"/>
                </a:cubicBezTo>
                <a:cubicBezTo>
                  <a:pt x="150188" y="39182"/>
                  <a:pt x="197625" y="15499"/>
                  <a:pt x="249148" y="5399"/>
                </a:cubicBezTo>
                <a:cubicBezTo>
                  <a:pt x="267834" y="1742"/>
                  <a:pt x="286631" y="-49"/>
                  <a:pt x="30539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8" name="î$1ïḑè"/>
          <p:cNvSpPr/>
          <p:nvPr/>
        </p:nvSpPr>
        <p:spPr>
          <a:xfrm>
            <a:off x="6814958" y="4213272"/>
            <a:ext cx="395741" cy="504825"/>
          </a:xfrm>
          <a:custGeom>
            <a:avLst/>
            <a:gdLst>
              <a:gd name="connsiteX0" fmla="*/ 141382 w 471931"/>
              <a:gd name="connsiteY0" fmla="*/ 110908 h 602015"/>
              <a:gd name="connsiteX1" fmla="*/ 176895 w 471931"/>
              <a:gd name="connsiteY1" fmla="*/ 110908 h 602015"/>
              <a:gd name="connsiteX2" fmla="*/ 235654 w 471931"/>
              <a:gd name="connsiteY2" fmla="*/ 218548 h 602015"/>
              <a:gd name="connsiteX3" fmla="*/ 294413 w 471931"/>
              <a:gd name="connsiteY3" fmla="*/ 110908 h 602015"/>
              <a:gd name="connsiteX4" fmla="*/ 329926 w 471931"/>
              <a:gd name="connsiteY4" fmla="*/ 110908 h 602015"/>
              <a:gd name="connsiteX5" fmla="*/ 287956 w 471931"/>
              <a:gd name="connsiteY5" fmla="*/ 181809 h 602015"/>
              <a:gd name="connsiteX6" fmla="*/ 315721 w 471931"/>
              <a:gd name="connsiteY6" fmla="*/ 181809 h 602015"/>
              <a:gd name="connsiteX7" fmla="*/ 315721 w 471931"/>
              <a:gd name="connsiteY7" fmla="*/ 203724 h 602015"/>
              <a:gd name="connsiteX8" fmla="*/ 275042 w 471931"/>
              <a:gd name="connsiteY8" fmla="*/ 203724 h 602015"/>
              <a:gd name="connsiteX9" fmla="*/ 254379 w 471931"/>
              <a:gd name="connsiteY9" fmla="*/ 238529 h 602015"/>
              <a:gd name="connsiteX10" fmla="*/ 310555 w 471931"/>
              <a:gd name="connsiteY10" fmla="*/ 238529 h 602015"/>
              <a:gd name="connsiteX11" fmla="*/ 310555 w 471931"/>
              <a:gd name="connsiteY11" fmla="*/ 259800 h 602015"/>
              <a:gd name="connsiteX12" fmla="*/ 250505 w 471931"/>
              <a:gd name="connsiteY12" fmla="*/ 259800 h 602015"/>
              <a:gd name="connsiteX13" fmla="*/ 250505 w 471931"/>
              <a:gd name="connsiteY13" fmla="*/ 335212 h 602015"/>
              <a:gd name="connsiteX14" fmla="*/ 220157 w 471931"/>
              <a:gd name="connsiteY14" fmla="*/ 335212 h 602015"/>
              <a:gd name="connsiteX15" fmla="*/ 220157 w 471931"/>
              <a:gd name="connsiteY15" fmla="*/ 259800 h 602015"/>
              <a:gd name="connsiteX16" fmla="*/ 162690 w 471931"/>
              <a:gd name="connsiteY16" fmla="*/ 259800 h 602015"/>
              <a:gd name="connsiteX17" fmla="*/ 162690 w 471931"/>
              <a:gd name="connsiteY17" fmla="*/ 238529 h 602015"/>
              <a:gd name="connsiteX18" fmla="*/ 216929 w 471931"/>
              <a:gd name="connsiteY18" fmla="*/ 238529 h 602015"/>
              <a:gd name="connsiteX19" fmla="*/ 196266 w 471931"/>
              <a:gd name="connsiteY19" fmla="*/ 203724 h 602015"/>
              <a:gd name="connsiteX20" fmla="*/ 154942 w 471931"/>
              <a:gd name="connsiteY20" fmla="*/ 203724 h 602015"/>
              <a:gd name="connsiteX21" fmla="*/ 154942 w 471931"/>
              <a:gd name="connsiteY21" fmla="*/ 181809 h 602015"/>
              <a:gd name="connsiteX22" fmla="*/ 183352 w 471931"/>
              <a:gd name="connsiteY22" fmla="*/ 181809 h 602015"/>
              <a:gd name="connsiteX23" fmla="*/ 235643 w 471931"/>
              <a:gd name="connsiteY23" fmla="*/ 58655 h 602015"/>
              <a:gd name="connsiteX24" fmla="*/ 71661 w 471931"/>
              <a:gd name="connsiteY24" fmla="*/ 223016 h 602015"/>
              <a:gd name="connsiteX25" fmla="*/ 235643 w 471931"/>
              <a:gd name="connsiteY25" fmla="*/ 386733 h 602015"/>
              <a:gd name="connsiteX26" fmla="*/ 400270 w 471931"/>
              <a:gd name="connsiteY26" fmla="*/ 223016 h 602015"/>
              <a:gd name="connsiteX27" fmla="*/ 235643 w 471931"/>
              <a:gd name="connsiteY27" fmla="*/ 58655 h 602015"/>
              <a:gd name="connsiteX28" fmla="*/ 235643 w 471931"/>
              <a:gd name="connsiteY28" fmla="*/ 0 h 602015"/>
              <a:gd name="connsiteX29" fmla="*/ 471931 w 471931"/>
              <a:gd name="connsiteY29" fmla="*/ 235907 h 602015"/>
              <a:gd name="connsiteX30" fmla="*/ 235643 w 471931"/>
              <a:gd name="connsiteY30" fmla="*/ 602015 h 602015"/>
              <a:gd name="connsiteX31" fmla="*/ 0 w 471931"/>
              <a:gd name="connsiteY31" fmla="*/ 235907 h 602015"/>
              <a:gd name="connsiteX32" fmla="*/ 235643 w 471931"/>
              <a:gd name="connsiteY32" fmla="*/ 0 h 6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1931" h="602015">
                <a:moveTo>
                  <a:pt x="141382" y="110908"/>
                </a:moveTo>
                <a:lnTo>
                  <a:pt x="176895" y="110908"/>
                </a:lnTo>
                <a:lnTo>
                  <a:pt x="235654" y="218548"/>
                </a:lnTo>
                <a:lnTo>
                  <a:pt x="294413" y="110908"/>
                </a:lnTo>
                <a:lnTo>
                  <a:pt x="329926" y="110908"/>
                </a:lnTo>
                <a:lnTo>
                  <a:pt x="287956" y="181809"/>
                </a:lnTo>
                <a:lnTo>
                  <a:pt x="315721" y="181809"/>
                </a:lnTo>
                <a:lnTo>
                  <a:pt x="315721" y="203724"/>
                </a:lnTo>
                <a:lnTo>
                  <a:pt x="275042" y="203724"/>
                </a:lnTo>
                <a:lnTo>
                  <a:pt x="254379" y="238529"/>
                </a:lnTo>
                <a:lnTo>
                  <a:pt x="310555" y="238529"/>
                </a:lnTo>
                <a:lnTo>
                  <a:pt x="310555" y="259800"/>
                </a:lnTo>
                <a:lnTo>
                  <a:pt x="250505" y="259800"/>
                </a:lnTo>
                <a:lnTo>
                  <a:pt x="250505" y="335212"/>
                </a:lnTo>
                <a:lnTo>
                  <a:pt x="220157" y="335212"/>
                </a:lnTo>
                <a:lnTo>
                  <a:pt x="220157" y="259800"/>
                </a:lnTo>
                <a:lnTo>
                  <a:pt x="162690" y="259800"/>
                </a:lnTo>
                <a:lnTo>
                  <a:pt x="162690" y="238529"/>
                </a:lnTo>
                <a:lnTo>
                  <a:pt x="216929" y="238529"/>
                </a:lnTo>
                <a:lnTo>
                  <a:pt x="196266" y="203724"/>
                </a:lnTo>
                <a:lnTo>
                  <a:pt x="154942" y="203724"/>
                </a:lnTo>
                <a:lnTo>
                  <a:pt x="154942" y="181809"/>
                </a:lnTo>
                <a:lnTo>
                  <a:pt x="183352" y="181809"/>
                </a:lnTo>
                <a:close/>
                <a:moveTo>
                  <a:pt x="235643" y="58655"/>
                </a:moveTo>
                <a:cubicBezTo>
                  <a:pt x="145259" y="58655"/>
                  <a:pt x="71661" y="132134"/>
                  <a:pt x="71661" y="223016"/>
                </a:cubicBezTo>
                <a:cubicBezTo>
                  <a:pt x="71661" y="313254"/>
                  <a:pt x="145259" y="386733"/>
                  <a:pt x="235643" y="386733"/>
                </a:cubicBezTo>
                <a:cubicBezTo>
                  <a:pt x="326672" y="386733"/>
                  <a:pt x="400270" y="313254"/>
                  <a:pt x="400270" y="223016"/>
                </a:cubicBezTo>
                <a:cubicBezTo>
                  <a:pt x="400270" y="132134"/>
                  <a:pt x="326672" y="58655"/>
                  <a:pt x="235643" y="58655"/>
                </a:cubicBezTo>
                <a:close/>
                <a:moveTo>
                  <a:pt x="235643" y="0"/>
                </a:moveTo>
                <a:cubicBezTo>
                  <a:pt x="366053" y="0"/>
                  <a:pt x="471931" y="105707"/>
                  <a:pt x="471931" y="235907"/>
                </a:cubicBezTo>
                <a:cubicBezTo>
                  <a:pt x="471931" y="366108"/>
                  <a:pt x="235643" y="602015"/>
                  <a:pt x="235643" y="602015"/>
                </a:cubicBezTo>
                <a:cubicBezTo>
                  <a:pt x="235643" y="602015"/>
                  <a:pt x="0" y="366108"/>
                  <a:pt x="0" y="235907"/>
                </a:cubicBezTo>
                <a:cubicBezTo>
                  <a:pt x="0" y="105707"/>
                  <a:pt x="105232" y="0"/>
                  <a:pt x="2356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9" name="íṥľiďe"/>
          <p:cNvSpPr/>
          <p:nvPr/>
        </p:nvSpPr>
        <p:spPr>
          <a:xfrm>
            <a:off x="9497702" y="4241847"/>
            <a:ext cx="435012" cy="504825"/>
          </a:xfrm>
          <a:custGeom>
            <a:avLst/>
            <a:gdLst>
              <a:gd name="T0" fmla="*/ 105 w 450"/>
              <a:gd name="T1" fmla="*/ 204 h 523"/>
              <a:gd name="T2" fmla="*/ 116 w 450"/>
              <a:gd name="T3" fmla="*/ 223 h 523"/>
              <a:gd name="T4" fmla="*/ 236 w 450"/>
              <a:gd name="T5" fmla="*/ 328 h 523"/>
              <a:gd name="T6" fmla="*/ 354 w 450"/>
              <a:gd name="T7" fmla="*/ 222 h 523"/>
              <a:gd name="T8" fmla="*/ 364 w 450"/>
              <a:gd name="T9" fmla="*/ 203 h 523"/>
              <a:gd name="T10" fmla="*/ 367 w 450"/>
              <a:gd name="T11" fmla="*/ 198 h 523"/>
              <a:gd name="T12" fmla="*/ 362 w 450"/>
              <a:gd name="T13" fmla="*/ 160 h 523"/>
              <a:gd name="T14" fmla="*/ 362 w 450"/>
              <a:gd name="T15" fmla="*/ 158 h 523"/>
              <a:gd name="T16" fmla="*/ 234 w 450"/>
              <a:gd name="T17" fmla="*/ 0 h 523"/>
              <a:gd name="T18" fmla="*/ 108 w 450"/>
              <a:gd name="T19" fmla="*/ 159 h 523"/>
              <a:gd name="T20" fmla="*/ 108 w 450"/>
              <a:gd name="T21" fmla="*/ 161 h 523"/>
              <a:gd name="T22" fmla="*/ 103 w 450"/>
              <a:gd name="T23" fmla="*/ 198 h 523"/>
              <a:gd name="T24" fmla="*/ 105 w 450"/>
              <a:gd name="T25" fmla="*/ 204 h 523"/>
              <a:gd name="T26" fmla="*/ 351 w 450"/>
              <a:gd name="T27" fmla="*/ 190 h 523"/>
              <a:gd name="T28" fmla="*/ 348 w 450"/>
              <a:gd name="T29" fmla="*/ 197 h 523"/>
              <a:gd name="T30" fmla="*/ 342 w 450"/>
              <a:gd name="T31" fmla="*/ 210 h 523"/>
              <a:gd name="T32" fmla="*/ 338 w 450"/>
              <a:gd name="T33" fmla="*/ 215 h 523"/>
              <a:gd name="T34" fmla="*/ 236 w 450"/>
              <a:gd name="T35" fmla="*/ 310 h 523"/>
              <a:gd name="T36" fmla="*/ 131 w 450"/>
              <a:gd name="T37" fmla="*/ 215 h 523"/>
              <a:gd name="T38" fmla="*/ 127 w 450"/>
              <a:gd name="T39" fmla="*/ 210 h 523"/>
              <a:gd name="T40" fmla="*/ 121 w 450"/>
              <a:gd name="T41" fmla="*/ 197 h 523"/>
              <a:gd name="T42" fmla="*/ 118 w 450"/>
              <a:gd name="T43" fmla="*/ 191 h 523"/>
              <a:gd name="T44" fmla="*/ 119 w 450"/>
              <a:gd name="T45" fmla="*/ 174 h 523"/>
              <a:gd name="T46" fmla="*/ 119 w 450"/>
              <a:gd name="T47" fmla="*/ 174 h 523"/>
              <a:gd name="T48" fmla="*/ 124 w 450"/>
              <a:gd name="T49" fmla="*/ 170 h 523"/>
              <a:gd name="T50" fmla="*/ 144 w 450"/>
              <a:gd name="T51" fmla="*/ 173 h 523"/>
              <a:gd name="T52" fmla="*/ 149 w 450"/>
              <a:gd name="T53" fmla="*/ 170 h 523"/>
              <a:gd name="T54" fmla="*/ 162 w 450"/>
              <a:gd name="T55" fmla="*/ 141 h 523"/>
              <a:gd name="T56" fmla="*/ 275 w 450"/>
              <a:gd name="T57" fmla="*/ 156 h 523"/>
              <a:gd name="T58" fmla="*/ 308 w 450"/>
              <a:gd name="T59" fmla="*/ 153 h 523"/>
              <a:gd name="T60" fmla="*/ 316 w 450"/>
              <a:gd name="T61" fmla="*/ 172 h 523"/>
              <a:gd name="T62" fmla="*/ 320 w 450"/>
              <a:gd name="T63" fmla="*/ 175 h 523"/>
              <a:gd name="T64" fmla="*/ 321 w 450"/>
              <a:gd name="T65" fmla="*/ 175 h 523"/>
              <a:gd name="T66" fmla="*/ 345 w 450"/>
              <a:gd name="T67" fmla="*/ 168 h 523"/>
              <a:gd name="T68" fmla="*/ 350 w 450"/>
              <a:gd name="T69" fmla="*/ 173 h 523"/>
              <a:gd name="T70" fmla="*/ 350 w 450"/>
              <a:gd name="T71" fmla="*/ 173 h 523"/>
              <a:gd name="T72" fmla="*/ 351 w 450"/>
              <a:gd name="T73" fmla="*/ 190 h 523"/>
              <a:gd name="T74" fmla="*/ 450 w 450"/>
              <a:gd name="T75" fmla="*/ 513 h 523"/>
              <a:gd name="T76" fmla="*/ 441 w 450"/>
              <a:gd name="T77" fmla="*/ 522 h 523"/>
              <a:gd name="T78" fmla="*/ 30 w 450"/>
              <a:gd name="T79" fmla="*/ 523 h 523"/>
              <a:gd name="T80" fmla="*/ 21 w 450"/>
              <a:gd name="T81" fmla="*/ 515 h 523"/>
              <a:gd name="T82" fmla="*/ 50 w 450"/>
              <a:gd name="T83" fmla="*/ 376 h 523"/>
              <a:gd name="T84" fmla="*/ 62 w 450"/>
              <a:gd name="T85" fmla="*/ 394 h 523"/>
              <a:gd name="T86" fmla="*/ 63 w 450"/>
              <a:gd name="T87" fmla="*/ 395 h 523"/>
              <a:gd name="T88" fmla="*/ 64 w 450"/>
              <a:gd name="T89" fmla="*/ 396 h 523"/>
              <a:gd name="T90" fmla="*/ 108 w 450"/>
              <a:gd name="T91" fmla="*/ 413 h 523"/>
              <a:gd name="T92" fmla="*/ 176 w 450"/>
              <a:gd name="T93" fmla="*/ 375 h 523"/>
              <a:gd name="T94" fmla="*/ 183 w 450"/>
              <a:gd name="T95" fmla="*/ 359 h 523"/>
              <a:gd name="T96" fmla="*/ 179 w 450"/>
              <a:gd name="T97" fmla="*/ 343 h 523"/>
              <a:gd name="T98" fmla="*/ 235 w 450"/>
              <a:gd name="T99" fmla="*/ 352 h 523"/>
              <a:gd name="T100" fmla="*/ 343 w 450"/>
              <a:gd name="T101" fmla="*/ 311 h 523"/>
              <a:gd name="T102" fmla="*/ 354 w 450"/>
              <a:gd name="T103" fmla="*/ 309 h 523"/>
              <a:gd name="T104" fmla="*/ 450 w 450"/>
              <a:gd name="T105" fmla="*/ 513 h 523"/>
              <a:gd name="T106" fmla="*/ 76 w 450"/>
              <a:gd name="T107" fmla="*/ 384 h 523"/>
              <a:gd name="T108" fmla="*/ 1 w 450"/>
              <a:gd name="T109" fmla="*/ 205 h 523"/>
              <a:gd name="T110" fmla="*/ 71 w 450"/>
              <a:gd name="T111" fmla="*/ 158 h 523"/>
              <a:gd name="T112" fmla="*/ 86 w 450"/>
              <a:gd name="T113" fmla="*/ 213 h 523"/>
              <a:gd name="T114" fmla="*/ 55 w 450"/>
              <a:gd name="T115" fmla="*/ 224 h 523"/>
              <a:gd name="T116" fmla="*/ 105 w 450"/>
              <a:gd name="T117" fmla="*/ 332 h 523"/>
              <a:gd name="T118" fmla="*/ 132 w 450"/>
              <a:gd name="T119" fmla="*/ 315 h 523"/>
              <a:gd name="T120" fmla="*/ 164 w 450"/>
              <a:gd name="T121" fmla="*/ 362 h 523"/>
              <a:gd name="T122" fmla="*/ 76 w 450"/>
              <a:gd name="T123" fmla="*/ 38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523">
                <a:moveTo>
                  <a:pt x="105" y="204"/>
                </a:moveTo>
                <a:cubicBezTo>
                  <a:pt x="109" y="213"/>
                  <a:pt x="112" y="219"/>
                  <a:pt x="116" y="223"/>
                </a:cubicBezTo>
                <a:cubicBezTo>
                  <a:pt x="135" y="285"/>
                  <a:pt x="184" y="328"/>
                  <a:pt x="236" y="328"/>
                </a:cubicBezTo>
                <a:cubicBezTo>
                  <a:pt x="287" y="327"/>
                  <a:pt x="336" y="284"/>
                  <a:pt x="354" y="222"/>
                </a:cubicBezTo>
                <a:cubicBezTo>
                  <a:pt x="358" y="218"/>
                  <a:pt x="361" y="212"/>
                  <a:pt x="364" y="203"/>
                </a:cubicBezTo>
                <a:cubicBezTo>
                  <a:pt x="365" y="201"/>
                  <a:pt x="366" y="199"/>
                  <a:pt x="367" y="198"/>
                </a:cubicBezTo>
                <a:cubicBezTo>
                  <a:pt x="374" y="183"/>
                  <a:pt x="371" y="167"/>
                  <a:pt x="362" y="160"/>
                </a:cubicBezTo>
                <a:lnTo>
                  <a:pt x="362" y="158"/>
                </a:lnTo>
                <a:cubicBezTo>
                  <a:pt x="361" y="82"/>
                  <a:pt x="351" y="0"/>
                  <a:pt x="234" y="0"/>
                </a:cubicBezTo>
                <a:cubicBezTo>
                  <a:pt x="117" y="0"/>
                  <a:pt x="107" y="79"/>
                  <a:pt x="108" y="159"/>
                </a:cubicBezTo>
                <a:cubicBezTo>
                  <a:pt x="108" y="160"/>
                  <a:pt x="108" y="160"/>
                  <a:pt x="108" y="161"/>
                </a:cubicBezTo>
                <a:cubicBezTo>
                  <a:pt x="98" y="168"/>
                  <a:pt x="95" y="184"/>
                  <a:pt x="103" y="198"/>
                </a:cubicBezTo>
                <a:cubicBezTo>
                  <a:pt x="103" y="200"/>
                  <a:pt x="104" y="202"/>
                  <a:pt x="105" y="204"/>
                </a:cubicBezTo>
                <a:close/>
                <a:moveTo>
                  <a:pt x="351" y="190"/>
                </a:moveTo>
                <a:cubicBezTo>
                  <a:pt x="350" y="192"/>
                  <a:pt x="349" y="194"/>
                  <a:pt x="348" y="197"/>
                </a:cubicBezTo>
                <a:cubicBezTo>
                  <a:pt x="347" y="200"/>
                  <a:pt x="344" y="208"/>
                  <a:pt x="342" y="210"/>
                </a:cubicBezTo>
                <a:cubicBezTo>
                  <a:pt x="340" y="211"/>
                  <a:pt x="339" y="213"/>
                  <a:pt x="338" y="215"/>
                </a:cubicBezTo>
                <a:cubicBezTo>
                  <a:pt x="323" y="271"/>
                  <a:pt x="280" y="310"/>
                  <a:pt x="236" y="310"/>
                </a:cubicBezTo>
                <a:cubicBezTo>
                  <a:pt x="190" y="310"/>
                  <a:pt x="148" y="271"/>
                  <a:pt x="131" y="215"/>
                </a:cubicBezTo>
                <a:cubicBezTo>
                  <a:pt x="131" y="213"/>
                  <a:pt x="129" y="211"/>
                  <a:pt x="127" y="210"/>
                </a:cubicBezTo>
                <a:cubicBezTo>
                  <a:pt x="126" y="208"/>
                  <a:pt x="123" y="201"/>
                  <a:pt x="121" y="197"/>
                </a:cubicBezTo>
                <a:cubicBezTo>
                  <a:pt x="120" y="195"/>
                  <a:pt x="119" y="193"/>
                  <a:pt x="118" y="191"/>
                </a:cubicBezTo>
                <a:cubicBezTo>
                  <a:pt x="114" y="183"/>
                  <a:pt x="115" y="175"/>
                  <a:pt x="119" y="174"/>
                </a:cubicBezTo>
                <a:lnTo>
                  <a:pt x="119" y="174"/>
                </a:lnTo>
                <a:cubicBezTo>
                  <a:pt x="121" y="173"/>
                  <a:pt x="123" y="171"/>
                  <a:pt x="124" y="170"/>
                </a:cubicBezTo>
                <a:lnTo>
                  <a:pt x="144" y="173"/>
                </a:lnTo>
                <a:cubicBezTo>
                  <a:pt x="146" y="173"/>
                  <a:pt x="148" y="172"/>
                  <a:pt x="149" y="170"/>
                </a:cubicBezTo>
                <a:lnTo>
                  <a:pt x="162" y="141"/>
                </a:lnTo>
                <a:cubicBezTo>
                  <a:pt x="176" y="144"/>
                  <a:pt x="231" y="157"/>
                  <a:pt x="275" y="156"/>
                </a:cubicBezTo>
                <a:cubicBezTo>
                  <a:pt x="288" y="156"/>
                  <a:pt x="299" y="155"/>
                  <a:pt x="308" y="153"/>
                </a:cubicBezTo>
                <a:lnTo>
                  <a:pt x="316" y="172"/>
                </a:lnTo>
                <a:cubicBezTo>
                  <a:pt x="317" y="174"/>
                  <a:pt x="318" y="175"/>
                  <a:pt x="320" y="175"/>
                </a:cubicBezTo>
                <a:cubicBezTo>
                  <a:pt x="320" y="175"/>
                  <a:pt x="321" y="175"/>
                  <a:pt x="321" y="175"/>
                </a:cubicBezTo>
                <a:lnTo>
                  <a:pt x="345" y="168"/>
                </a:lnTo>
                <a:cubicBezTo>
                  <a:pt x="346" y="170"/>
                  <a:pt x="348" y="172"/>
                  <a:pt x="350" y="173"/>
                </a:cubicBezTo>
                <a:lnTo>
                  <a:pt x="350" y="173"/>
                </a:lnTo>
                <a:cubicBezTo>
                  <a:pt x="354" y="175"/>
                  <a:pt x="355" y="182"/>
                  <a:pt x="351" y="190"/>
                </a:cubicBezTo>
                <a:close/>
                <a:moveTo>
                  <a:pt x="450" y="513"/>
                </a:moveTo>
                <a:cubicBezTo>
                  <a:pt x="450" y="518"/>
                  <a:pt x="446" y="522"/>
                  <a:pt x="441" y="522"/>
                </a:cubicBezTo>
                <a:lnTo>
                  <a:pt x="30" y="523"/>
                </a:lnTo>
                <a:cubicBezTo>
                  <a:pt x="25" y="523"/>
                  <a:pt x="22" y="519"/>
                  <a:pt x="21" y="515"/>
                </a:cubicBezTo>
                <a:cubicBezTo>
                  <a:pt x="21" y="459"/>
                  <a:pt x="31" y="412"/>
                  <a:pt x="50" y="376"/>
                </a:cubicBezTo>
                <a:cubicBezTo>
                  <a:pt x="54" y="382"/>
                  <a:pt x="58" y="388"/>
                  <a:pt x="62" y="394"/>
                </a:cubicBezTo>
                <a:lnTo>
                  <a:pt x="63" y="395"/>
                </a:lnTo>
                <a:lnTo>
                  <a:pt x="64" y="396"/>
                </a:lnTo>
                <a:cubicBezTo>
                  <a:pt x="65" y="397"/>
                  <a:pt x="81" y="413"/>
                  <a:pt x="108" y="413"/>
                </a:cubicBezTo>
                <a:cubicBezTo>
                  <a:pt x="132" y="413"/>
                  <a:pt x="155" y="400"/>
                  <a:pt x="176" y="375"/>
                </a:cubicBezTo>
                <a:cubicBezTo>
                  <a:pt x="180" y="371"/>
                  <a:pt x="182" y="365"/>
                  <a:pt x="183" y="359"/>
                </a:cubicBezTo>
                <a:cubicBezTo>
                  <a:pt x="183" y="354"/>
                  <a:pt x="182" y="349"/>
                  <a:pt x="179" y="343"/>
                </a:cubicBezTo>
                <a:cubicBezTo>
                  <a:pt x="197" y="349"/>
                  <a:pt x="216" y="352"/>
                  <a:pt x="235" y="352"/>
                </a:cubicBezTo>
                <a:cubicBezTo>
                  <a:pt x="279" y="352"/>
                  <a:pt x="319" y="337"/>
                  <a:pt x="343" y="311"/>
                </a:cubicBezTo>
                <a:cubicBezTo>
                  <a:pt x="345" y="308"/>
                  <a:pt x="350" y="307"/>
                  <a:pt x="354" y="309"/>
                </a:cubicBezTo>
                <a:cubicBezTo>
                  <a:pt x="415" y="347"/>
                  <a:pt x="450" y="420"/>
                  <a:pt x="450" y="513"/>
                </a:cubicBezTo>
                <a:close/>
                <a:moveTo>
                  <a:pt x="76" y="384"/>
                </a:moveTo>
                <a:cubicBezTo>
                  <a:pt x="0" y="295"/>
                  <a:pt x="1" y="205"/>
                  <a:pt x="1" y="205"/>
                </a:cubicBezTo>
                <a:cubicBezTo>
                  <a:pt x="4" y="156"/>
                  <a:pt x="61" y="154"/>
                  <a:pt x="71" y="158"/>
                </a:cubicBezTo>
                <a:cubicBezTo>
                  <a:pt x="84" y="164"/>
                  <a:pt x="87" y="207"/>
                  <a:pt x="86" y="213"/>
                </a:cubicBezTo>
                <a:cubicBezTo>
                  <a:pt x="84" y="221"/>
                  <a:pt x="55" y="224"/>
                  <a:pt x="55" y="224"/>
                </a:cubicBezTo>
                <a:cubicBezTo>
                  <a:pt x="66" y="272"/>
                  <a:pt x="105" y="332"/>
                  <a:pt x="105" y="332"/>
                </a:cubicBezTo>
                <a:cubicBezTo>
                  <a:pt x="116" y="319"/>
                  <a:pt x="132" y="315"/>
                  <a:pt x="132" y="315"/>
                </a:cubicBezTo>
                <a:cubicBezTo>
                  <a:pt x="164" y="327"/>
                  <a:pt x="164" y="362"/>
                  <a:pt x="164" y="362"/>
                </a:cubicBezTo>
                <a:cubicBezTo>
                  <a:pt x="114" y="421"/>
                  <a:pt x="91" y="401"/>
                  <a:pt x="76" y="38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pic>
        <p:nvPicPr>
          <p:cNvPr id="10" name="图片 9"/>
          <p:cNvPicPr>
            <a:picLocks noChangeAspect="1"/>
          </p:cNvPicPr>
          <p:nvPr/>
        </p:nvPicPr>
        <p:blipFill>
          <a:blip r:embed="rId1"/>
          <a:stretch>
            <a:fillRect/>
          </a:stretch>
        </p:blipFill>
        <p:spPr>
          <a:xfrm>
            <a:off x="1353820" y="2829560"/>
            <a:ext cx="9467850" cy="313372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71575" y="572770"/>
            <a:ext cx="4585970" cy="583565"/>
          </a:xfrm>
          <a:prstGeom prst="rect">
            <a:avLst/>
          </a:prstGeom>
          <a:noFill/>
        </p:spPr>
        <p:txBody>
          <a:bodyPr wrap="square" rtlCol="0">
            <a:spAutoFit/>
          </a:bodyPr>
          <a:p>
            <a:r>
              <a:rPr lang="en-US" altLang="zh-CN" sz="3200" b="1">
                <a:solidFill>
                  <a:schemeClr val="bg1"/>
                </a:solidFill>
                <a:latin typeface="+mj-lt"/>
                <a:cs typeface="+mj-lt"/>
                <a:sym typeface="+mn-ea"/>
              </a:rPr>
              <a:t>Auto Failover</a:t>
            </a:r>
            <a:endParaRPr lang="en-US" altLang="zh-CN" sz="3200" b="1">
              <a:solidFill>
                <a:schemeClr val="bg1"/>
              </a:solidFill>
              <a:latin typeface="+mj-lt"/>
              <a:cs typeface="+mj-lt"/>
            </a:endParaRPr>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6" name="database_151078"/>
          <p:cNvSpPr>
            <a:spLocks noChangeAspect="1"/>
          </p:cNvSpPr>
          <p:nvPr/>
        </p:nvSpPr>
        <p:spPr bwMode="auto">
          <a:xfrm>
            <a:off x="7950200" y="155702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15" name="cardiogram_245422"/>
          <p:cNvSpPr>
            <a:spLocks noChangeAspect="1"/>
          </p:cNvSpPr>
          <p:nvPr/>
        </p:nvSpPr>
        <p:spPr bwMode="auto">
          <a:xfrm>
            <a:off x="6616700" y="169481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16" name="直接箭头连接符 15"/>
          <p:cNvCxnSpPr/>
          <p:nvPr/>
        </p:nvCxnSpPr>
        <p:spPr>
          <a:xfrm flipH="1">
            <a:off x="7486650" y="2458720"/>
            <a:ext cx="699770" cy="12617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8975725" y="2458720"/>
            <a:ext cx="647065" cy="12706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714490" y="4173220"/>
            <a:ext cx="267970" cy="1905"/>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10085705" y="4175125"/>
            <a:ext cx="280670" cy="9525"/>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21" name="database_151078"/>
          <p:cNvSpPr>
            <a:spLocks noChangeAspect="1"/>
          </p:cNvSpPr>
          <p:nvPr/>
        </p:nvSpPr>
        <p:spPr bwMode="auto">
          <a:xfrm>
            <a:off x="8834120" y="381000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sp>
        <p:nvSpPr>
          <p:cNvPr id="22" name="database_151078"/>
          <p:cNvSpPr>
            <a:spLocks noChangeAspect="1"/>
          </p:cNvSpPr>
          <p:nvPr/>
        </p:nvSpPr>
        <p:spPr bwMode="auto">
          <a:xfrm>
            <a:off x="7052310" y="3810000"/>
            <a:ext cx="1285875" cy="728345"/>
          </a:xfrm>
          <a:custGeom>
            <a:avLst/>
            <a:gdLst>
              <a:gd name="connsiteX0" fmla="*/ 0 w 555954"/>
              <a:gd name="connsiteY0" fmla="*/ 414864 h 588607"/>
              <a:gd name="connsiteX1" fmla="*/ 253710 w 555954"/>
              <a:gd name="connsiteY1" fmla="*/ 467215 h 588607"/>
              <a:gd name="connsiteX2" fmla="*/ 259786 w 555954"/>
              <a:gd name="connsiteY2" fmla="*/ 467215 h 588607"/>
              <a:gd name="connsiteX3" fmla="*/ 246873 w 555954"/>
              <a:gd name="connsiteY3" fmla="*/ 514254 h 588607"/>
              <a:gd name="connsiteX4" fmla="*/ 281815 w 555954"/>
              <a:gd name="connsiteY4" fmla="*/ 587848 h 588607"/>
              <a:gd name="connsiteX5" fmla="*/ 253710 w 555954"/>
              <a:gd name="connsiteY5" fmla="*/ 588607 h 588607"/>
              <a:gd name="connsiteX6" fmla="*/ 1519 w 555954"/>
              <a:gd name="connsiteY6" fmla="*/ 502115 h 588607"/>
              <a:gd name="connsiteX7" fmla="*/ 0 w 555954"/>
              <a:gd name="connsiteY7" fmla="*/ 497563 h 588607"/>
              <a:gd name="connsiteX8" fmla="*/ 434473 w 555954"/>
              <a:gd name="connsiteY8" fmla="*/ 406586 h 588607"/>
              <a:gd name="connsiteX9" fmla="*/ 382844 w 555954"/>
              <a:gd name="connsiteY9" fmla="*/ 437680 h 588607"/>
              <a:gd name="connsiteX10" fmla="*/ 378288 w 555954"/>
              <a:gd name="connsiteY10" fmla="*/ 444505 h 588607"/>
              <a:gd name="connsiteX11" fmla="*/ 370696 w 555954"/>
              <a:gd name="connsiteY11" fmla="*/ 442230 h 588607"/>
              <a:gd name="connsiteX12" fmla="*/ 360066 w 555954"/>
              <a:gd name="connsiteY12" fmla="*/ 439955 h 588607"/>
              <a:gd name="connsiteX13" fmla="*/ 327418 w 555954"/>
              <a:gd name="connsiteY13" fmla="*/ 467256 h 588607"/>
              <a:gd name="connsiteX14" fmla="*/ 326659 w 555954"/>
              <a:gd name="connsiteY14" fmla="*/ 472565 h 588607"/>
              <a:gd name="connsiteX15" fmla="*/ 322103 w 555954"/>
              <a:gd name="connsiteY15" fmla="*/ 474082 h 588607"/>
              <a:gd name="connsiteX16" fmla="*/ 297807 w 555954"/>
              <a:gd name="connsiteY16" fmla="*/ 514276 h 588607"/>
              <a:gd name="connsiteX17" fmla="*/ 340325 w 555954"/>
              <a:gd name="connsiteY17" fmla="*/ 558262 h 588607"/>
              <a:gd name="connsiteX18" fmla="*/ 450417 w 555954"/>
              <a:gd name="connsiteY18" fmla="*/ 558262 h 588607"/>
              <a:gd name="connsiteX19" fmla="*/ 452695 w 555954"/>
              <a:gd name="connsiteY19" fmla="*/ 558262 h 588607"/>
              <a:gd name="connsiteX20" fmla="*/ 496732 w 555954"/>
              <a:gd name="connsiteY20" fmla="*/ 558262 h 588607"/>
              <a:gd name="connsiteX21" fmla="*/ 535454 w 555954"/>
              <a:gd name="connsiteY21" fmla="*/ 518068 h 588607"/>
              <a:gd name="connsiteX22" fmla="*/ 503565 w 555954"/>
              <a:gd name="connsiteY22" fmla="*/ 478632 h 588607"/>
              <a:gd name="connsiteX23" fmla="*/ 495214 w 555954"/>
              <a:gd name="connsiteY23" fmla="*/ 477115 h 588607"/>
              <a:gd name="connsiteX24" fmla="*/ 495214 w 555954"/>
              <a:gd name="connsiteY24" fmla="*/ 468773 h 588607"/>
              <a:gd name="connsiteX25" fmla="*/ 434473 w 555954"/>
              <a:gd name="connsiteY25" fmla="*/ 406586 h 588607"/>
              <a:gd name="connsiteX26" fmla="*/ 434473 w 555954"/>
              <a:gd name="connsiteY26" fmla="*/ 386110 h 588607"/>
              <a:gd name="connsiteX27" fmla="*/ 514954 w 555954"/>
              <a:gd name="connsiteY27" fmla="*/ 460431 h 588607"/>
              <a:gd name="connsiteX28" fmla="*/ 555954 w 555954"/>
              <a:gd name="connsiteY28" fmla="*/ 518068 h 588607"/>
              <a:gd name="connsiteX29" fmla="*/ 496732 w 555954"/>
              <a:gd name="connsiteY29" fmla="*/ 578738 h 588607"/>
              <a:gd name="connsiteX30" fmla="*/ 452695 w 555954"/>
              <a:gd name="connsiteY30" fmla="*/ 578738 h 588607"/>
              <a:gd name="connsiteX31" fmla="*/ 451177 w 555954"/>
              <a:gd name="connsiteY31" fmla="*/ 578738 h 588607"/>
              <a:gd name="connsiteX32" fmla="*/ 448899 w 555954"/>
              <a:gd name="connsiteY32" fmla="*/ 578738 h 588607"/>
              <a:gd name="connsiteX33" fmla="*/ 340325 w 555954"/>
              <a:gd name="connsiteY33" fmla="*/ 578738 h 588607"/>
              <a:gd name="connsiteX34" fmla="*/ 277307 w 555954"/>
              <a:gd name="connsiteY34" fmla="*/ 514276 h 588607"/>
              <a:gd name="connsiteX35" fmla="*/ 309196 w 555954"/>
              <a:gd name="connsiteY35" fmla="*/ 458914 h 588607"/>
              <a:gd name="connsiteX36" fmla="*/ 360066 w 555954"/>
              <a:gd name="connsiteY36" fmla="*/ 420237 h 588607"/>
              <a:gd name="connsiteX37" fmla="*/ 369177 w 555954"/>
              <a:gd name="connsiteY37" fmla="*/ 420995 h 588607"/>
              <a:gd name="connsiteX38" fmla="*/ 434473 w 555954"/>
              <a:gd name="connsiteY38" fmla="*/ 386110 h 588607"/>
              <a:gd name="connsiteX39" fmla="*/ 0 w 555954"/>
              <a:gd name="connsiteY39" fmla="*/ 282911 h 588607"/>
              <a:gd name="connsiteX40" fmla="*/ 50889 w 555954"/>
              <a:gd name="connsiteY40" fmla="*/ 307192 h 588607"/>
              <a:gd name="connsiteX41" fmla="*/ 227101 w 555954"/>
              <a:gd name="connsiteY41" fmla="*/ 334508 h 588607"/>
              <a:gd name="connsiteX42" fmla="*/ 253684 w 555954"/>
              <a:gd name="connsiteY42" fmla="*/ 334508 h 588607"/>
              <a:gd name="connsiteX43" fmla="*/ 279508 w 555954"/>
              <a:gd name="connsiteY43" fmla="*/ 334508 h 588607"/>
              <a:gd name="connsiteX44" fmla="*/ 455720 w 555954"/>
              <a:gd name="connsiteY44" fmla="*/ 307192 h 588607"/>
              <a:gd name="connsiteX45" fmla="*/ 506609 w 555954"/>
              <a:gd name="connsiteY45" fmla="*/ 282911 h 588607"/>
              <a:gd name="connsiteX46" fmla="*/ 506609 w 555954"/>
              <a:gd name="connsiteY46" fmla="*/ 354995 h 588607"/>
              <a:gd name="connsiteX47" fmla="*/ 506609 w 555954"/>
              <a:gd name="connsiteY47" fmla="*/ 360307 h 588607"/>
              <a:gd name="connsiteX48" fmla="*/ 506609 w 555954"/>
              <a:gd name="connsiteY48" fmla="*/ 364859 h 588607"/>
              <a:gd name="connsiteX49" fmla="*/ 506609 w 555954"/>
              <a:gd name="connsiteY49" fmla="*/ 378518 h 588607"/>
              <a:gd name="connsiteX50" fmla="*/ 503571 w 555954"/>
              <a:gd name="connsiteY50" fmla="*/ 380794 h 588607"/>
              <a:gd name="connsiteX51" fmla="*/ 434453 w 555954"/>
              <a:gd name="connsiteY51" fmla="*/ 355754 h 588607"/>
              <a:gd name="connsiteX52" fmla="*/ 355462 w 555954"/>
              <a:gd name="connsiteY52" fmla="*/ 389899 h 588607"/>
              <a:gd name="connsiteX53" fmla="*/ 285585 w 555954"/>
              <a:gd name="connsiteY53" fmla="*/ 435426 h 588607"/>
              <a:gd name="connsiteX54" fmla="*/ 253684 w 555954"/>
              <a:gd name="connsiteY54" fmla="*/ 436185 h 588607"/>
              <a:gd name="connsiteX55" fmla="*/ 0 w 555954"/>
              <a:gd name="connsiteY55" fmla="*/ 378518 h 588607"/>
              <a:gd name="connsiteX56" fmla="*/ 0 w 555954"/>
              <a:gd name="connsiteY56" fmla="*/ 364859 h 588607"/>
              <a:gd name="connsiteX57" fmla="*/ 0 w 555954"/>
              <a:gd name="connsiteY57" fmla="*/ 360307 h 588607"/>
              <a:gd name="connsiteX58" fmla="*/ 0 w 555954"/>
              <a:gd name="connsiteY58" fmla="*/ 354995 h 588607"/>
              <a:gd name="connsiteX59" fmla="*/ 0 w 555954"/>
              <a:gd name="connsiteY59" fmla="*/ 150959 h 588607"/>
              <a:gd name="connsiteX60" fmla="*/ 253684 w 555954"/>
              <a:gd name="connsiteY60" fmla="*/ 202524 h 588607"/>
              <a:gd name="connsiteX61" fmla="*/ 506609 w 555954"/>
              <a:gd name="connsiteY61" fmla="*/ 150959 h 588607"/>
              <a:gd name="connsiteX62" fmla="*/ 506609 w 555954"/>
              <a:gd name="connsiteY62" fmla="*/ 222240 h 588607"/>
              <a:gd name="connsiteX63" fmla="*/ 506609 w 555954"/>
              <a:gd name="connsiteY63" fmla="*/ 227549 h 588607"/>
              <a:gd name="connsiteX64" fmla="*/ 506609 w 555954"/>
              <a:gd name="connsiteY64" fmla="*/ 232857 h 588607"/>
              <a:gd name="connsiteX65" fmla="*/ 506609 w 555954"/>
              <a:gd name="connsiteY65" fmla="*/ 245748 h 588607"/>
              <a:gd name="connsiteX66" fmla="*/ 281028 w 555954"/>
              <a:gd name="connsiteY66" fmla="*/ 302622 h 588607"/>
              <a:gd name="connsiteX67" fmla="*/ 277230 w 555954"/>
              <a:gd name="connsiteY67" fmla="*/ 303380 h 588607"/>
              <a:gd name="connsiteX68" fmla="*/ 267356 w 555954"/>
              <a:gd name="connsiteY68" fmla="*/ 303380 h 588607"/>
              <a:gd name="connsiteX69" fmla="*/ 253684 w 555954"/>
              <a:gd name="connsiteY69" fmla="*/ 303380 h 588607"/>
              <a:gd name="connsiteX70" fmla="*/ 239253 w 555954"/>
              <a:gd name="connsiteY70" fmla="*/ 303380 h 588607"/>
              <a:gd name="connsiteX71" fmla="*/ 229379 w 555954"/>
              <a:gd name="connsiteY71" fmla="*/ 303380 h 588607"/>
              <a:gd name="connsiteX72" fmla="*/ 225582 w 555954"/>
              <a:gd name="connsiteY72" fmla="*/ 302622 h 588607"/>
              <a:gd name="connsiteX73" fmla="*/ 0 w 555954"/>
              <a:gd name="connsiteY73" fmla="*/ 245748 h 588607"/>
              <a:gd name="connsiteX74" fmla="*/ 0 w 555954"/>
              <a:gd name="connsiteY74" fmla="*/ 232857 h 588607"/>
              <a:gd name="connsiteX75" fmla="*/ 0 w 555954"/>
              <a:gd name="connsiteY75" fmla="*/ 227549 h 588607"/>
              <a:gd name="connsiteX76" fmla="*/ 0 w 555954"/>
              <a:gd name="connsiteY76" fmla="*/ 222240 h 588607"/>
              <a:gd name="connsiteX77" fmla="*/ 253684 w 555954"/>
              <a:gd name="connsiteY77" fmla="*/ 0 h 588607"/>
              <a:gd name="connsiteX78" fmla="*/ 505090 w 555954"/>
              <a:gd name="connsiteY78" fmla="*/ 86459 h 588607"/>
              <a:gd name="connsiteX79" fmla="*/ 506609 w 555954"/>
              <a:gd name="connsiteY79" fmla="*/ 91009 h 588607"/>
              <a:gd name="connsiteX80" fmla="*/ 506609 w 555954"/>
              <a:gd name="connsiteY80" fmla="*/ 96318 h 588607"/>
              <a:gd name="connsiteX81" fmla="*/ 506609 w 555954"/>
              <a:gd name="connsiteY81" fmla="*/ 114520 h 588607"/>
              <a:gd name="connsiteX82" fmla="*/ 253684 w 555954"/>
              <a:gd name="connsiteY82" fmla="*/ 172159 h 588607"/>
              <a:gd name="connsiteX83" fmla="*/ 0 w 555954"/>
              <a:gd name="connsiteY83" fmla="*/ 114520 h 588607"/>
              <a:gd name="connsiteX84" fmla="*/ 0 w 555954"/>
              <a:gd name="connsiteY84" fmla="*/ 96318 h 588607"/>
              <a:gd name="connsiteX85" fmla="*/ 0 w 555954"/>
              <a:gd name="connsiteY85" fmla="*/ 91009 h 588607"/>
              <a:gd name="connsiteX86" fmla="*/ 1519 w 555954"/>
              <a:gd name="connsiteY86" fmla="*/ 85700 h 588607"/>
              <a:gd name="connsiteX87" fmla="*/ 253684 w 555954"/>
              <a:gd name="connsiteY87" fmla="*/ 0 h 5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55954" h="588607">
                <a:moveTo>
                  <a:pt x="0" y="414864"/>
                </a:moveTo>
                <a:cubicBezTo>
                  <a:pt x="41779" y="443695"/>
                  <a:pt x="128374" y="467215"/>
                  <a:pt x="253710" y="467215"/>
                </a:cubicBezTo>
                <a:cubicBezTo>
                  <a:pt x="255229" y="467215"/>
                  <a:pt x="257508" y="467215"/>
                  <a:pt x="259786" y="467215"/>
                </a:cubicBezTo>
                <a:cubicBezTo>
                  <a:pt x="251431" y="481630"/>
                  <a:pt x="246873" y="497563"/>
                  <a:pt x="246873" y="514254"/>
                </a:cubicBezTo>
                <a:cubicBezTo>
                  <a:pt x="246873" y="543844"/>
                  <a:pt x="260546" y="570398"/>
                  <a:pt x="281815" y="587848"/>
                </a:cubicBezTo>
                <a:cubicBezTo>
                  <a:pt x="272700" y="588607"/>
                  <a:pt x="262825" y="588607"/>
                  <a:pt x="253710" y="588607"/>
                </a:cubicBezTo>
                <a:cubicBezTo>
                  <a:pt x="120778" y="588607"/>
                  <a:pt x="13673" y="551431"/>
                  <a:pt x="1519" y="502115"/>
                </a:cubicBezTo>
                <a:cubicBezTo>
                  <a:pt x="760" y="500597"/>
                  <a:pt x="0" y="499080"/>
                  <a:pt x="0" y="497563"/>
                </a:cubicBezTo>
                <a:close/>
                <a:moveTo>
                  <a:pt x="434473" y="406586"/>
                </a:moveTo>
                <a:cubicBezTo>
                  <a:pt x="413214" y="406586"/>
                  <a:pt x="393473" y="417962"/>
                  <a:pt x="382844" y="437680"/>
                </a:cubicBezTo>
                <a:lnTo>
                  <a:pt x="378288" y="444505"/>
                </a:lnTo>
                <a:lnTo>
                  <a:pt x="370696" y="442230"/>
                </a:lnTo>
                <a:cubicBezTo>
                  <a:pt x="366899" y="440713"/>
                  <a:pt x="363862" y="439955"/>
                  <a:pt x="360066" y="439955"/>
                </a:cubicBezTo>
                <a:cubicBezTo>
                  <a:pt x="344881" y="439955"/>
                  <a:pt x="330455" y="451331"/>
                  <a:pt x="327418" y="467256"/>
                </a:cubicBezTo>
                <a:lnTo>
                  <a:pt x="326659" y="472565"/>
                </a:lnTo>
                <a:lnTo>
                  <a:pt x="322103" y="474082"/>
                </a:lnTo>
                <a:cubicBezTo>
                  <a:pt x="306918" y="481666"/>
                  <a:pt x="297807" y="497592"/>
                  <a:pt x="297807" y="514276"/>
                </a:cubicBezTo>
                <a:cubicBezTo>
                  <a:pt x="297807" y="538544"/>
                  <a:pt x="316788" y="558262"/>
                  <a:pt x="340325" y="558262"/>
                </a:cubicBezTo>
                <a:lnTo>
                  <a:pt x="450417" y="558262"/>
                </a:lnTo>
                <a:lnTo>
                  <a:pt x="452695" y="558262"/>
                </a:lnTo>
                <a:lnTo>
                  <a:pt x="496732" y="558262"/>
                </a:lnTo>
                <a:cubicBezTo>
                  <a:pt x="517991" y="558262"/>
                  <a:pt x="535454" y="540061"/>
                  <a:pt x="535454" y="518068"/>
                </a:cubicBezTo>
                <a:cubicBezTo>
                  <a:pt x="535454" y="498350"/>
                  <a:pt x="521788" y="481666"/>
                  <a:pt x="503565" y="478632"/>
                </a:cubicBezTo>
                <a:lnTo>
                  <a:pt x="495214" y="477115"/>
                </a:lnTo>
                <a:lnTo>
                  <a:pt x="495214" y="468773"/>
                </a:lnTo>
                <a:cubicBezTo>
                  <a:pt x="495214" y="434646"/>
                  <a:pt x="467880" y="406586"/>
                  <a:pt x="434473" y="406586"/>
                </a:cubicBezTo>
                <a:close/>
                <a:moveTo>
                  <a:pt x="434473" y="386110"/>
                </a:moveTo>
                <a:cubicBezTo>
                  <a:pt x="476232" y="386110"/>
                  <a:pt x="511158" y="418720"/>
                  <a:pt x="514954" y="460431"/>
                </a:cubicBezTo>
                <a:cubicBezTo>
                  <a:pt x="539250" y="468773"/>
                  <a:pt x="555954" y="491525"/>
                  <a:pt x="555954" y="518068"/>
                </a:cubicBezTo>
                <a:cubicBezTo>
                  <a:pt x="555954" y="551436"/>
                  <a:pt x="529380" y="578738"/>
                  <a:pt x="496732" y="578738"/>
                </a:cubicBezTo>
                <a:lnTo>
                  <a:pt x="452695" y="578738"/>
                </a:lnTo>
                <a:cubicBezTo>
                  <a:pt x="451936" y="578738"/>
                  <a:pt x="451936" y="578738"/>
                  <a:pt x="451177" y="578738"/>
                </a:cubicBezTo>
                <a:cubicBezTo>
                  <a:pt x="450417" y="578738"/>
                  <a:pt x="449658" y="578738"/>
                  <a:pt x="448899" y="578738"/>
                </a:cubicBezTo>
                <a:lnTo>
                  <a:pt x="340325" y="578738"/>
                </a:lnTo>
                <a:cubicBezTo>
                  <a:pt x="305400" y="578738"/>
                  <a:pt x="277307" y="549920"/>
                  <a:pt x="277307" y="514276"/>
                </a:cubicBezTo>
                <a:cubicBezTo>
                  <a:pt x="277307" y="491525"/>
                  <a:pt x="289455" y="470290"/>
                  <a:pt x="309196" y="458914"/>
                </a:cubicBezTo>
                <a:cubicBezTo>
                  <a:pt x="316029" y="436163"/>
                  <a:pt x="336529" y="420237"/>
                  <a:pt x="360066" y="420237"/>
                </a:cubicBezTo>
                <a:cubicBezTo>
                  <a:pt x="363103" y="420237"/>
                  <a:pt x="366140" y="420237"/>
                  <a:pt x="369177" y="420995"/>
                </a:cubicBezTo>
                <a:cubicBezTo>
                  <a:pt x="384362" y="399761"/>
                  <a:pt x="408658" y="386110"/>
                  <a:pt x="434473" y="386110"/>
                </a:cubicBezTo>
                <a:close/>
                <a:moveTo>
                  <a:pt x="0" y="282911"/>
                </a:moveTo>
                <a:cubicBezTo>
                  <a:pt x="13672" y="292016"/>
                  <a:pt x="30381" y="300363"/>
                  <a:pt x="50889" y="307192"/>
                </a:cubicBezTo>
                <a:cubicBezTo>
                  <a:pt x="93423" y="321609"/>
                  <a:pt x="152666" y="332232"/>
                  <a:pt x="227101" y="334508"/>
                </a:cubicBezTo>
                <a:cubicBezTo>
                  <a:pt x="235456" y="334508"/>
                  <a:pt x="244570" y="334508"/>
                  <a:pt x="253684" y="334508"/>
                </a:cubicBezTo>
                <a:cubicBezTo>
                  <a:pt x="262039" y="334508"/>
                  <a:pt x="271154" y="334508"/>
                  <a:pt x="279508" y="334508"/>
                </a:cubicBezTo>
                <a:cubicBezTo>
                  <a:pt x="353943" y="332232"/>
                  <a:pt x="413186" y="322368"/>
                  <a:pt x="455720" y="307192"/>
                </a:cubicBezTo>
                <a:cubicBezTo>
                  <a:pt x="476228" y="300363"/>
                  <a:pt x="492937" y="292016"/>
                  <a:pt x="506609" y="282911"/>
                </a:cubicBezTo>
                <a:lnTo>
                  <a:pt x="506609" y="354995"/>
                </a:lnTo>
                <a:lnTo>
                  <a:pt x="506609" y="360307"/>
                </a:lnTo>
                <a:lnTo>
                  <a:pt x="506609" y="364859"/>
                </a:lnTo>
                <a:lnTo>
                  <a:pt x="506609" y="378518"/>
                </a:lnTo>
                <a:cubicBezTo>
                  <a:pt x="505850" y="379276"/>
                  <a:pt x="504330" y="380035"/>
                  <a:pt x="503571" y="380794"/>
                </a:cubicBezTo>
                <a:cubicBezTo>
                  <a:pt x="484583" y="365618"/>
                  <a:pt x="460278" y="355754"/>
                  <a:pt x="434453" y="355754"/>
                </a:cubicBezTo>
                <a:cubicBezTo>
                  <a:pt x="404832" y="355754"/>
                  <a:pt x="376729" y="368653"/>
                  <a:pt x="355462" y="389899"/>
                </a:cubicBezTo>
                <a:cubicBezTo>
                  <a:pt x="325840" y="391417"/>
                  <a:pt x="300016" y="408869"/>
                  <a:pt x="285585" y="435426"/>
                </a:cubicBezTo>
                <a:cubicBezTo>
                  <a:pt x="274951" y="435426"/>
                  <a:pt x="264318" y="436185"/>
                  <a:pt x="253684" y="436185"/>
                </a:cubicBezTo>
                <a:cubicBezTo>
                  <a:pt x="126083" y="436185"/>
                  <a:pt x="28862" y="408110"/>
                  <a:pt x="0" y="378518"/>
                </a:cubicBezTo>
                <a:lnTo>
                  <a:pt x="0" y="364859"/>
                </a:lnTo>
                <a:lnTo>
                  <a:pt x="0" y="360307"/>
                </a:lnTo>
                <a:lnTo>
                  <a:pt x="0" y="354995"/>
                </a:lnTo>
                <a:close/>
                <a:moveTo>
                  <a:pt x="0" y="150959"/>
                </a:moveTo>
                <a:cubicBezTo>
                  <a:pt x="49370" y="184325"/>
                  <a:pt x="153426" y="202524"/>
                  <a:pt x="253684" y="202524"/>
                </a:cubicBezTo>
                <a:cubicBezTo>
                  <a:pt x="353183" y="202524"/>
                  <a:pt x="457239" y="184325"/>
                  <a:pt x="506609" y="150959"/>
                </a:cubicBezTo>
                <a:lnTo>
                  <a:pt x="506609" y="222240"/>
                </a:lnTo>
                <a:lnTo>
                  <a:pt x="506609" y="227549"/>
                </a:lnTo>
                <a:lnTo>
                  <a:pt x="506609" y="232857"/>
                </a:lnTo>
                <a:lnTo>
                  <a:pt x="506609" y="245748"/>
                </a:lnTo>
                <a:cubicBezTo>
                  <a:pt x="480025" y="273806"/>
                  <a:pt x="394958" y="299588"/>
                  <a:pt x="281028" y="302622"/>
                </a:cubicBezTo>
                <a:cubicBezTo>
                  <a:pt x="279508" y="302622"/>
                  <a:pt x="278749" y="303380"/>
                  <a:pt x="277230" y="303380"/>
                </a:cubicBezTo>
                <a:cubicBezTo>
                  <a:pt x="274192" y="303380"/>
                  <a:pt x="271154" y="303380"/>
                  <a:pt x="267356" y="303380"/>
                </a:cubicBezTo>
                <a:cubicBezTo>
                  <a:pt x="262799" y="303380"/>
                  <a:pt x="258242" y="303380"/>
                  <a:pt x="253684" y="303380"/>
                </a:cubicBezTo>
                <a:cubicBezTo>
                  <a:pt x="248368" y="303380"/>
                  <a:pt x="243810" y="303380"/>
                  <a:pt x="239253" y="303380"/>
                </a:cubicBezTo>
                <a:cubicBezTo>
                  <a:pt x="236215" y="303380"/>
                  <a:pt x="232417" y="303380"/>
                  <a:pt x="229379" y="303380"/>
                </a:cubicBezTo>
                <a:cubicBezTo>
                  <a:pt x="228620" y="302622"/>
                  <a:pt x="227101" y="302622"/>
                  <a:pt x="225582" y="302622"/>
                </a:cubicBezTo>
                <a:cubicBezTo>
                  <a:pt x="111652" y="299588"/>
                  <a:pt x="27343" y="273806"/>
                  <a:pt x="0" y="245748"/>
                </a:cubicBezTo>
                <a:lnTo>
                  <a:pt x="0" y="232857"/>
                </a:lnTo>
                <a:lnTo>
                  <a:pt x="0" y="227549"/>
                </a:lnTo>
                <a:lnTo>
                  <a:pt x="0" y="222240"/>
                </a:lnTo>
                <a:close/>
                <a:moveTo>
                  <a:pt x="253684" y="0"/>
                </a:moveTo>
                <a:cubicBezTo>
                  <a:pt x="406351" y="0"/>
                  <a:pt x="493697" y="43229"/>
                  <a:pt x="505090" y="86459"/>
                </a:cubicBezTo>
                <a:cubicBezTo>
                  <a:pt x="505850" y="87976"/>
                  <a:pt x="506609" y="89492"/>
                  <a:pt x="506609" y="91009"/>
                </a:cubicBezTo>
                <a:lnTo>
                  <a:pt x="506609" y="96318"/>
                </a:lnTo>
                <a:lnTo>
                  <a:pt x="506609" y="114520"/>
                </a:lnTo>
                <a:cubicBezTo>
                  <a:pt x="477747" y="144098"/>
                  <a:pt x="382046" y="172159"/>
                  <a:pt x="253684" y="172159"/>
                </a:cubicBezTo>
                <a:cubicBezTo>
                  <a:pt x="125323" y="172159"/>
                  <a:pt x="28862" y="144098"/>
                  <a:pt x="0" y="114520"/>
                </a:cubicBezTo>
                <a:lnTo>
                  <a:pt x="0" y="96318"/>
                </a:lnTo>
                <a:lnTo>
                  <a:pt x="0" y="91009"/>
                </a:lnTo>
                <a:cubicBezTo>
                  <a:pt x="0" y="89492"/>
                  <a:pt x="760" y="87217"/>
                  <a:pt x="1519" y="85700"/>
                </a:cubicBezTo>
                <a:cubicBezTo>
                  <a:pt x="13672" y="42471"/>
                  <a:pt x="101018" y="0"/>
                  <a:pt x="253684" y="0"/>
                </a:cubicBezTo>
                <a:close/>
              </a:path>
            </a:pathLst>
          </a:custGeom>
          <a:solidFill>
            <a:schemeClr val="accent1"/>
          </a:solidFill>
          <a:ln>
            <a:noFill/>
          </a:ln>
        </p:spPr>
      </p:sp>
      <p:cxnSp>
        <p:nvCxnSpPr>
          <p:cNvPr id="23" name="直接箭头连接符 22"/>
          <p:cNvCxnSpPr/>
          <p:nvPr/>
        </p:nvCxnSpPr>
        <p:spPr>
          <a:xfrm flipV="1">
            <a:off x="6587490" y="2146300"/>
            <a:ext cx="1199515" cy="1767205"/>
          </a:xfrm>
          <a:prstGeom prst="straightConnector1">
            <a:avLst/>
          </a:prstGeom>
          <a:ln w="12700">
            <a:solidFill>
              <a:srgbClr val="9E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198995" y="1908810"/>
            <a:ext cx="655955" cy="6350"/>
          </a:xfrm>
          <a:prstGeom prst="straightConnector1">
            <a:avLst/>
          </a:prstGeom>
          <a:ln w="12700">
            <a:solidFill>
              <a:srgbClr val="A20000"/>
            </a:solidFill>
            <a:tailEnd type="arrow"/>
          </a:ln>
        </p:spPr>
        <p:style>
          <a:lnRef idx="1">
            <a:schemeClr val="accent1"/>
          </a:lnRef>
          <a:fillRef idx="0">
            <a:schemeClr val="accent1"/>
          </a:fillRef>
          <a:effectRef idx="0">
            <a:schemeClr val="accent1"/>
          </a:effectRef>
          <a:fontRef idx="minor">
            <a:schemeClr val="tx1"/>
          </a:fontRef>
        </p:style>
      </p:cxnSp>
      <p:sp>
        <p:nvSpPr>
          <p:cNvPr id="25" name="cardiogram_245422"/>
          <p:cNvSpPr>
            <a:spLocks noChangeAspect="1"/>
          </p:cNvSpPr>
          <p:nvPr/>
        </p:nvSpPr>
        <p:spPr bwMode="auto">
          <a:xfrm>
            <a:off x="10433685" y="3966210"/>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sp>
        <p:nvSpPr>
          <p:cNvPr id="26" name="cardiogram_245422"/>
          <p:cNvSpPr>
            <a:spLocks noChangeAspect="1"/>
          </p:cNvSpPr>
          <p:nvPr/>
        </p:nvSpPr>
        <p:spPr bwMode="auto">
          <a:xfrm>
            <a:off x="6213475" y="3960495"/>
            <a:ext cx="462915" cy="4279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621" h="560784">
                <a:moveTo>
                  <a:pt x="198659" y="105869"/>
                </a:moveTo>
                <a:cubicBezTo>
                  <a:pt x="205334" y="106403"/>
                  <a:pt x="210853" y="111112"/>
                  <a:pt x="212277" y="117688"/>
                </a:cubicBezTo>
                <a:lnTo>
                  <a:pt x="260072" y="332291"/>
                </a:lnTo>
                <a:lnTo>
                  <a:pt x="304397" y="177404"/>
                </a:lnTo>
                <a:cubicBezTo>
                  <a:pt x="306177" y="171006"/>
                  <a:pt x="311962" y="166562"/>
                  <a:pt x="318637" y="166385"/>
                </a:cubicBezTo>
                <a:cubicBezTo>
                  <a:pt x="325224" y="165496"/>
                  <a:pt x="331276" y="170472"/>
                  <a:pt x="333412" y="176782"/>
                </a:cubicBezTo>
                <a:lnTo>
                  <a:pt x="360292" y="257380"/>
                </a:lnTo>
                <a:lnTo>
                  <a:pt x="470924" y="257380"/>
                </a:lnTo>
                <a:cubicBezTo>
                  <a:pt x="479291" y="257380"/>
                  <a:pt x="486055" y="264222"/>
                  <a:pt x="486055" y="272575"/>
                </a:cubicBezTo>
                <a:cubicBezTo>
                  <a:pt x="486055" y="280928"/>
                  <a:pt x="479291" y="287771"/>
                  <a:pt x="470924" y="287771"/>
                </a:cubicBezTo>
                <a:lnTo>
                  <a:pt x="349344" y="287771"/>
                </a:lnTo>
                <a:cubicBezTo>
                  <a:pt x="342847" y="287771"/>
                  <a:pt x="337061" y="283594"/>
                  <a:pt x="334925" y="277374"/>
                </a:cubicBezTo>
                <a:lnTo>
                  <a:pt x="320150" y="232943"/>
                </a:lnTo>
                <a:lnTo>
                  <a:pt x="272800" y="398138"/>
                </a:lnTo>
                <a:cubicBezTo>
                  <a:pt x="270931" y="404625"/>
                  <a:pt x="264967" y="409068"/>
                  <a:pt x="258203" y="409068"/>
                </a:cubicBezTo>
                <a:lnTo>
                  <a:pt x="257758" y="409068"/>
                </a:lnTo>
                <a:cubicBezTo>
                  <a:pt x="250816" y="408890"/>
                  <a:pt x="244941" y="404003"/>
                  <a:pt x="243428" y="397249"/>
                </a:cubicBezTo>
                <a:lnTo>
                  <a:pt x="193319" y="172161"/>
                </a:lnTo>
                <a:lnTo>
                  <a:pt x="150774" y="278263"/>
                </a:lnTo>
                <a:cubicBezTo>
                  <a:pt x="148549" y="284039"/>
                  <a:pt x="142942" y="287771"/>
                  <a:pt x="136712" y="287771"/>
                </a:cubicBezTo>
                <a:lnTo>
                  <a:pt x="15220" y="287771"/>
                </a:lnTo>
                <a:cubicBezTo>
                  <a:pt x="6765" y="287771"/>
                  <a:pt x="0" y="280928"/>
                  <a:pt x="0" y="272575"/>
                </a:cubicBezTo>
                <a:cubicBezTo>
                  <a:pt x="0" y="264222"/>
                  <a:pt x="6765" y="257380"/>
                  <a:pt x="15220" y="257380"/>
                </a:cubicBezTo>
                <a:lnTo>
                  <a:pt x="126387" y="257380"/>
                </a:lnTo>
                <a:lnTo>
                  <a:pt x="183350" y="115289"/>
                </a:lnTo>
                <a:cubicBezTo>
                  <a:pt x="185842" y="109068"/>
                  <a:pt x="192073" y="105425"/>
                  <a:pt x="198659" y="105869"/>
                </a:cubicBezTo>
                <a:close/>
                <a:moveTo>
                  <a:pt x="182297" y="0"/>
                </a:moveTo>
                <a:cubicBezTo>
                  <a:pt x="225906" y="0"/>
                  <a:pt x="269248" y="16264"/>
                  <a:pt x="303780" y="47369"/>
                </a:cubicBezTo>
                <a:cubicBezTo>
                  <a:pt x="338400" y="16264"/>
                  <a:pt x="381654" y="0"/>
                  <a:pt x="425352" y="0"/>
                </a:cubicBezTo>
                <a:cubicBezTo>
                  <a:pt x="471987" y="0"/>
                  <a:pt x="518623" y="17775"/>
                  <a:pt x="554222" y="53323"/>
                </a:cubicBezTo>
                <a:cubicBezTo>
                  <a:pt x="625421" y="124421"/>
                  <a:pt x="625421" y="239689"/>
                  <a:pt x="554222" y="310786"/>
                </a:cubicBezTo>
                <a:lnTo>
                  <a:pt x="303780" y="560784"/>
                </a:lnTo>
                <a:lnTo>
                  <a:pt x="60813" y="318074"/>
                </a:lnTo>
                <a:lnTo>
                  <a:pt x="103711" y="318074"/>
                </a:lnTo>
                <a:lnTo>
                  <a:pt x="303780" y="517859"/>
                </a:lnTo>
                <a:lnTo>
                  <a:pt x="532774" y="289279"/>
                </a:lnTo>
                <a:cubicBezTo>
                  <a:pt x="591958" y="230179"/>
                  <a:pt x="591958" y="133931"/>
                  <a:pt x="532774" y="74831"/>
                </a:cubicBezTo>
                <a:cubicBezTo>
                  <a:pt x="504027" y="46125"/>
                  <a:pt x="465935" y="30394"/>
                  <a:pt x="425352" y="30394"/>
                </a:cubicBezTo>
                <a:cubicBezTo>
                  <a:pt x="388329" y="30394"/>
                  <a:pt x="353619" y="44081"/>
                  <a:pt x="326029" y="68165"/>
                </a:cubicBezTo>
                <a:lnTo>
                  <a:pt x="303780" y="88872"/>
                </a:lnTo>
                <a:lnTo>
                  <a:pt x="281619" y="68165"/>
                </a:lnTo>
                <a:cubicBezTo>
                  <a:pt x="253941" y="44081"/>
                  <a:pt x="219320" y="30394"/>
                  <a:pt x="182297" y="30394"/>
                </a:cubicBezTo>
                <a:cubicBezTo>
                  <a:pt x="141713" y="30394"/>
                  <a:pt x="103533" y="46125"/>
                  <a:pt x="74875" y="74831"/>
                </a:cubicBezTo>
                <a:cubicBezTo>
                  <a:pt x="33669" y="115978"/>
                  <a:pt x="21832" y="174990"/>
                  <a:pt x="38030" y="227069"/>
                </a:cubicBezTo>
                <a:lnTo>
                  <a:pt x="6435" y="227069"/>
                </a:lnTo>
                <a:cubicBezTo>
                  <a:pt x="-8962" y="166902"/>
                  <a:pt x="6257" y="100515"/>
                  <a:pt x="53426" y="53323"/>
                </a:cubicBezTo>
                <a:cubicBezTo>
                  <a:pt x="89026" y="17775"/>
                  <a:pt x="135661" y="0"/>
                  <a:pt x="182297" y="0"/>
                </a:cubicBezTo>
                <a:close/>
              </a:path>
            </a:pathLst>
          </a:custGeom>
          <a:solidFill>
            <a:schemeClr val="accent1"/>
          </a:solidFill>
          <a:ln>
            <a:noFill/>
          </a:ln>
        </p:spPr>
      </p:sp>
      <p:cxnSp>
        <p:nvCxnSpPr>
          <p:cNvPr id="27" name="直接箭头连接符 26"/>
          <p:cNvCxnSpPr/>
          <p:nvPr/>
        </p:nvCxnSpPr>
        <p:spPr>
          <a:xfrm flipH="1" flipV="1">
            <a:off x="9404985" y="2141855"/>
            <a:ext cx="1028700" cy="1771650"/>
          </a:xfrm>
          <a:prstGeom prst="straightConnector1">
            <a:avLst/>
          </a:prstGeom>
          <a:ln w="12700">
            <a:solidFill>
              <a:srgbClr val="A40000"/>
            </a:solidFill>
            <a:tailEnd type="arrow"/>
          </a:ln>
        </p:spPr>
        <p:style>
          <a:lnRef idx="1">
            <a:schemeClr val="accent1"/>
          </a:lnRef>
          <a:fillRef idx="0">
            <a:schemeClr val="accent1"/>
          </a:fillRef>
          <a:effectRef idx="0">
            <a:schemeClr val="accent1"/>
          </a:effectRef>
          <a:fontRef idx="minor">
            <a:schemeClr val="tx1"/>
          </a:fontRef>
        </p:style>
      </p:cxnSp>
      <p:sp>
        <p:nvSpPr>
          <p:cNvPr id="30" name="flash-bolt_15142"/>
          <p:cNvSpPr>
            <a:spLocks noChangeAspect="1"/>
          </p:cNvSpPr>
          <p:nvPr/>
        </p:nvSpPr>
        <p:spPr bwMode="auto">
          <a:xfrm>
            <a:off x="8487509" y="1682750"/>
            <a:ext cx="210623" cy="440055"/>
          </a:xfrm>
          <a:custGeom>
            <a:avLst/>
            <a:gdLst>
              <a:gd name="T0" fmla="*/ 180 w 379"/>
              <a:gd name="T1" fmla="*/ 33 h 793"/>
              <a:gd name="T2" fmla="*/ 7 w 379"/>
              <a:gd name="T3" fmla="*/ 377 h 793"/>
              <a:gd name="T4" fmla="*/ 19 w 379"/>
              <a:gd name="T5" fmla="*/ 422 h 793"/>
              <a:gd name="T6" fmla="*/ 120 w 379"/>
              <a:gd name="T7" fmla="*/ 450 h 793"/>
              <a:gd name="T8" fmla="*/ 6 w 379"/>
              <a:gd name="T9" fmla="*/ 746 h 793"/>
              <a:gd name="T10" fmla="*/ 21 w 379"/>
              <a:gd name="T11" fmla="*/ 783 h 793"/>
              <a:gd name="T12" fmla="*/ 61 w 379"/>
              <a:gd name="T13" fmla="*/ 779 h 793"/>
              <a:gd name="T14" fmla="*/ 63 w 379"/>
              <a:gd name="T15" fmla="*/ 777 h 793"/>
              <a:gd name="T16" fmla="*/ 63 w 379"/>
              <a:gd name="T17" fmla="*/ 777 h 793"/>
              <a:gd name="T18" fmla="*/ 368 w 379"/>
              <a:gd name="T19" fmla="*/ 324 h 793"/>
              <a:gd name="T20" fmla="*/ 340 w 379"/>
              <a:gd name="T21" fmla="*/ 274 h 793"/>
              <a:gd name="T22" fmla="*/ 230 w 379"/>
              <a:gd name="T23" fmla="*/ 274 h 793"/>
              <a:gd name="T24" fmla="*/ 246 w 379"/>
              <a:gd name="T25" fmla="*/ 42 h 793"/>
              <a:gd name="T26" fmla="*/ 180 w 379"/>
              <a:gd name="T27" fmla="*/ 33 h 793"/>
              <a:gd name="T28" fmla="*/ 285 w 379"/>
              <a:gd name="T29" fmla="*/ 341 h 793"/>
              <a:gd name="T30" fmla="*/ 150 w 379"/>
              <a:gd name="T31" fmla="*/ 560 h 793"/>
              <a:gd name="T32" fmla="*/ 196 w 379"/>
              <a:gd name="T33" fmla="*/ 429 h 793"/>
              <a:gd name="T34" fmla="*/ 164 w 379"/>
              <a:gd name="T35" fmla="*/ 387 h 793"/>
              <a:gd name="T36" fmla="*/ 82 w 379"/>
              <a:gd name="T37" fmla="*/ 376 h 793"/>
              <a:gd name="T38" fmla="*/ 169 w 379"/>
              <a:gd name="T39" fmla="*/ 214 h 793"/>
              <a:gd name="T40" fmla="*/ 160 w 379"/>
              <a:gd name="T41" fmla="*/ 301 h 793"/>
              <a:gd name="T42" fmla="*/ 185 w 379"/>
              <a:gd name="T43" fmla="*/ 333 h 793"/>
              <a:gd name="T44" fmla="*/ 285 w 379"/>
              <a:gd name="T45" fmla="*/ 34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 h="793">
                <a:moveTo>
                  <a:pt x="180" y="33"/>
                </a:moveTo>
                <a:cubicBezTo>
                  <a:pt x="135" y="153"/>
                  <a:pt x="64" y="262"/>
                  <a:pt x="7" y="377"/>
                </a:cubicBezTo>
                <a:cubicBezTo>
                  <a:pt x="0" y="392"/>
                  <a:pt x="2" y="414"/>
                  <a:pt x="19" y="422"/>
                </a:cubicBezTo>
                <a:cubicBezTo>
                  <a:pt x="53" y="438"/>
                  <a:pt x="86" y="445"/>
                  <a:pt x="120" y="450"/>
                </a:cubicBezTo>
                <a:cubicBezTo>
                  <a:pt x="87" y="550"/>
                  <a:pt x="37" y="645"/>
                  <a:pt x="6" y="746"/>
                </a:cubicBezTo>
                <a:cubicBezTo>
                  <a:pt x="1" y="763"/>
                  <a:pt x="9" y="776"/>
                  <a:pt x="21" y="783"/>
                </a:cubicBezTo>
                <a:cubicBezTo>
                  <a:pt x="32" y="792"/>
                  <a:pt x="49" y="793"/>
                  <a:pt x="61" y="779"/>
                </a:cubicBezTo>
                <a:cubicBezTo>
                  <a:pt x="62" y="778"/>
                  <a:pt x="63" y="777"/>
                  <a:pt x="63" y="777"/>
                </a:cubicBezTo>
                <a:cubicBezTo>
                  <a:pt x="63" y="777"/>
                  <a:pt x="63" y="777"/>
                  <a:pt x="63" y="777"/>
                </a:cubicBezTo>
                <a:cubicBezTo>
                  <a:pt x="183" y="639"/>
                  <a:pt x="288" y="489"/>
                  <a:pt x="368" y="324"/>
                </a:cubicBezTo>
                <a:cubicBezTo>
                  <a:pt x="379" y="302"/>
                  <a:pt x="366" y="275"/>
                  <a:pt x="340" y="274"/>
                </a:cubicBezTo>
                <a:cubicBezTo>
                  <a:pt x="303" y="273"/>
                  <a:pt x="266" y="278"/>
                  <a:pt x="230" y="274"/>
                </a:cubicBezTo>
                <a:cubicBezTo>
                  <a:pt x="238" y="197"/>
                  <a:pt x="242" y="119"/>
                  <a:pt x="246" y="42"/>
                </a:cubicBezTo>
                <a:cubicBezTo>
                  <a:pt x="248" y="2"/>
                  <a:pt x="193" y="0"/>
                  <a:pt x="180" y="33"/>
                </a:cubicBezTo>
                <a:close/>
                <a:moveTo>
                  <a:pt x="285" y="341"/>
                </a:moveTo>
                <a:cubicBezTo>
                  <a:pt x="245" y="417"/>
                  <a:pt x="199" y="490"/>
                  <a:pt x="150" y="560"/>
                </a:cubicBezTo>
                <a:cubicBezTo>
                  <a:pt x="167" y="517"/>
                  <a:pt x="184" y="474"/>
                  <a:pt x="196" y="429"/>
                </a:cubicBezTo>
                <a:cubicBezTo>
                  <a:pt x="203" y="407"/>
                  <a:pt x="185" y="389"/>
                  <a:pt x="164" y="387"/>
                </a:cubicBezTo>
                <a:cubicBezTo>
                  <a:pt x="136" y="385"/>
                  <a:pt x="109" y="383"/>
                  <a:pt x="82" y="376"/>
                </a:cubicBezTo>
                <a:cubicBezTo>
                  <a:pt x="110" y="321"/>
                  <a:pt x="140" y="268"/>
                  <a:pt x="169" y="214"/>
                </a:cubicBezTo>
                <a:cubicBezTo>
                  <a:pt x="167" y="243"/>
                  <a:pt x="164" y="272"/>
                  <a:pt x="160" y="301"/>
                </a:cubicBezTo>
                <a:cubicBezTo>
                  <a:pt x="158" y="315"/>
                  <a:pt x="172" y="330"/>
                  <a:pt x="185" y="333"/>
                </a:cubicBezTo>
                <a:cubicBezTo>
                  <a:pt x="218" y="342"/>
                  <a:pt x="251" y="342"/>
                  <a:pt x="285" y="341"/>
                </a:cubicBezTo>
                <a:close/>
              </a:path>
            </a:pathLst>
          </a:custGeom>
          <a:gradFill>
            <a:gsLst>
              <a:gs pos="0">
                <a:srgbClr val="E30000"/>
              </a:gs>
              <a:gs pos="100000">
                <a:srgbClr val="760303"/>
              </a:gs>
            </a:gsLst>
            <a:lin ang="5400000" scaled="0"/>
          </a:gradFill>
          <a:ln>
            <a:noFill/>
          </a:ln>
        </p:spPr>
      </p:sp>
      <p:sp>
        <p:nvSpPr>
          <p:cNvPr id="32" name="update-arrow_390"/>
          <p:cNvSpPr>
            <a:spLocks noChangeAspect="1"/>
          </p:cNvSpPr>
          <p:nvPr/>
        </p:nvSpPr>
        <p:spPr bwMode="auto">
          <a:xfrm>
            <a:off x="7335520" y="1739900"/>
            <a:ext cx="342900" cy="322580"/>
          </a:xfrm>
          <a:custGeom>
            <a:avLst/>
            <a:gdLst>
              <a:gd name="T0" fmla="*/ 319 w 373"/>
              <a:gd name="T1" fmla="*/ 186 h 351"/>
              <a:gd name="T2" fmla="*/ 265 w 373"/>
              <a:gd name="T3" fmla="*/ 132 h 351"/>
              <a:gd name="T4" fmla="*/ 297 w 373"/>
              <a:gd name="T5" fmla="*/ 132 h 351"/>
              <a:gd name="T6" fmla="*/ 296 w 373"/>
              <a:gd name="T7" fmla="*/ 129 h 351"/>
              <a:gd name="T8" fmla="*/ 176 w 373"/>
              <a:gd name="T9" fmla="*/ 48 h 351"/>
              <a:gd name="T10" fmla="*/ 48 w 373"/>
              <a:gd name="T11" fmla="*/ 176 h 351"/>
              <a:gd name="T12" fmla="*/ 176 w 373"/>
              <a:gd name="T13" fmla="*/ 305 h 351"/>
              <a:gd name="T14" fmla="*/ 293 w 373"/>
              <a:gd name="T15" fmla="*/ 232 h 351"/>
              <a:gd name="T16" fmla="*/ 345 w 373"/>
              <a:gd name="T17" fmla="*/ 232 h 351"/>
              <a:gd name="T18" fmla="*/ 175 w 373"/>
              <a:gd name="T19" fmla="*/ 351 h 351"/>
              <a:gd name="T20" fmla="*/ 0 w 373"/>
              <a:gd name="T21" fmla="*/ 175 h 351"/>
              <a:gd name="T22" fmla="*/ 175 w 373"/>
              <a:gd name="T23" fmla="*/ 0 h 351"/>
              <a:gd name="T24" fmla="*/ 345 w 373"/>
              <a:gd name="T25" fmla="*/ 130 h 351"/>
              <a:gd name="T26" fmla="*/ 345 w 373"/>
              <a:gd name="T27" fmla="*/ 132 h 351"/>
              <a:gd name="T28" fmla="*/ 373 w 373"/>
              <a:gd name="T29" fmla="*/ 132 h 351"/>
              <a:gd name="T30" fmla="*/ 319 w 373"/>
              <a:gd name="T31" fmla="*/ 1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3" h="351">
                <a:moveTo>
                  <a:pt x="319" y="186"/>
                </a:moveTo>
                <a:lnTo>
                  <a:pt x="265" y="132"/>
                </a:lnTo>
                <a:lnTo>
                  <a:pt x="297" y="132"/>
                </a:lnTo>
                <a:lnTo>
                  <a:pt x="296" y="129"/>
                </a:lnTo>
                <a:cubicBezTo>
                  <a:pt x="277" y="82"/>
                  <a:pt x="231" y="48"/>
                  <a:pt x="176" y="48"/>
                </a:cubicBezTo>
                <a:cubicBezTo>
                  <a:pt x="106" y="48"/>
                  <a:pt x="48" y="105"/>
                  <a:pt x="48" y="176"/>
                </a:cubicBezTo>
                <a:cubicBezTo>
                  <a:pt x="48" y="247"/>
                  <a:pt x="106" y="305"/>
                  <a:pt x="176" y="305"/>
                </a:cubicBezTo>
                <a:cubicBezTo>
                  <a:pt x="228" y="305"/>
                  <a:pt x="273" y="276"/>
                  <a:pt x="293" y="232"/>
                </a:cubicBezTo>
                <a:lnTo>
                  <a:pt x="345" y="232"/>
                </a:lnTo>
                <a:cubicBezTo>
                  <a:pt x="345" y="232"/>
                  <a:pt x="304" y="351"/>
                  <a:pt x="175" y="351"/>
                </a:cubicBezTo>
                <a:cubicBezTo>
                  <a:pt x="79" y="351"/>
                  <a:pt x="0" y="272"/>
                  <a:pt x="0" y="175"/>
                </a:cubicBezTo>
                <a:cubicBezTo>
                  <a:pt x="0" y="79"/>
                  <a:pt x="79" y="0"/>
                  <a:pt x="175" y="0"/>
                </a:cubicBezTo>
                <a:cubicBezTo>
                  <a:pt x="257" y="0"/>
                  <a:pt x="325" y="55"/>
                  <a:pt x="345" y="130"/>
                </a:cubicBezTo>
                <a:lnTo>
                  <a:pt x="345" y="132"/>
                </a:lnTo>
                <a:lnTo>
                  <a:pt x="373" y="132"/>
                </a:lnTo>
                <a:lnTo>
                  <a:pt x="319" y="186"/>
                </a:lnTo>
                <a:close/>
              </a:path>
            </a:pathLst>
          </a:custGeom>
          <a:solidFill>
            <a:srgbClr val="00B050"/>
          </a:solidFill>
          <a:ln>
            <a:noFill/>
          </a:ln>
        </p:spPr>
      </p:sp>
      <p:sp>
        <p:nvSpPr>
          <p:cNvPr id="33" name="update-arrow_390"/>
          <p:cNvSpPr>
            <a:spLocks noChangeAspect="1"/>
          </p:cNvSpPr>
          <p:nvPr/>
        </p:nvSpPr>
        <p:spPr bwMode="auto">
          <a:xfrm>
            <a:off x="7079615" y="2805430"/>
            <a:ext cx="342900" cy="322580"/>
          </a:xfrm>
          <a:custGeom>
            <a:avLst/>
            <a:gdLst>
              <a:gd name="T0" fmla="*/ 319 w 373"/>
              <a:gd name="T1" fmla="*/ 186 h 351"/>
              <a:gd name="T2" fmla="*/ 265 w 373"/>
              <a:gd name="T3" fmla="*/ 132 h 351"/>
              <a:gd name="T4" fmla="*/ 297 w 373"/>
              <a:gd name="T5" fmla="*/ 132 h 351"/>
              <a:gd name="T6" fmla="*/ 296 w 373"/>
              <a:gd name="T7" fmla="*/ 129 h 351"/>
              <a:gd name="T8" fmla="*/ 176 w 373"/>
              <a:gd name="T9" fmla="*/ 48 h 351"/>
              <a:gd name="T10" fmla="*/ 48 w 373"/>
              <a:gd name="T11" fmla="*/ 176 h 351"/>
              <a:gd name="T12" fmla="*/ 176 w 373"/>
              <a:gd name="T13" fmla="*/ 305 h 351"/>
              <a:gd name="T14" fmla="*/ 293 w 373"/>
              <a:gd name="T15" fmla="*/ 232 h 351"/>
              <a:gd name="T16" fmla="*/ 345 w 373"/>
              <a:gd name="T17" fmla="*/ 232 h 351"/>
              <a:gd name="T18" fmla="*/ 175 w 373"/>
              <a:gd name="T19" fmla="*/ 351 h 351"/>
              <a:gd name="T20" fmla="*/ 0 w 373"/>
              <a:gd name="T21" fmla="*/ 175 h 351"/>
              <a:gd name="T22" fmla="*/ 175 w 373"/>
              <a:gd name="T23" fmla="*/ 0 h 351"/>
              <a:gd name="T24" fmla="*/ 345 w 373"/>
              <a:gd name="T25" fmla="*/ 130 h 351"/>
              <a:gd name="T26" fmla="*/ 345 w 373"/>
              <a:gd name="T27" fmla="*/ 132 h 351"/>
              <a:gd name="T28" fmla="*/ 373 w 373"/>
              <a:gd name="T29" fmla="*/ 132 h 351"/>
              <a:gd name="T30" fmla="*/ 319 w 373"/>
              <a:gd name="T31" fmla="*/ 1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3" h="351">
                <a:moveTo>
                  <a:pt x="319" y="186"/>
                </a:moveTo>
                <a:lnTo>
                  <a:pt x="265" y="132"/>
                </a:lnTo>
                <a:lnTo>
                  <a:pt x="297" y="132"/>
                </a:lnTo>
                <a:lnTo>
                  <a:pt x="296" y="129"/>
                </a:lnTo>
                <a:cubicBezTo>
                  <a:pt x="277" y="82"/>
                  <a:pt x="231" y="48"/>
                  <a:pt x="176" y="48"/>
                </a:cubicBezTo>
                <a:cubicBezTo>
                  <a:pt x="106" y="48"/>
                  <a:pt x="48" y="105"/>
                  <a:pt x="48" y="176"/>
                </a:cubicBezTo>
                <a:cubicBezTo>
                  <a:pt x="48" y="247"/>
                  <a:pt x="106" y="305"/>
                  <a:pt x="176" y="305"/>
                </a:cubicBezTo>
                <a:cubicBezTo>
                  <a:pt x="228" y="305"/>
                  <a:pt x="273" y="276"/>
                  <a:pt x="293" y="232"/>
                </a:cubicBezTo>
                <a:lnTo>
                  <a:pt x="345" y="232"/>
                </a:lnTo>
                <a:cubicBezTo>
                  <a:pt x="345" y="232"/>
                  <a:pt x="304" y="351"/>
                  <a:pt x="175" y="351"/>
                </a:cubicBezTo>
                <a:cubicBezTo>
                  <a:pt x="79" y="351"/>
                  <a:pt x="0" y="272"/>
                  <a:pt x="0" y="175"/>
                </a:cubicBezTo>
                <a:cubicBezTo>
                  <a:pt x="0" y="79"/>
                  <a:pt x="79" y="0"/>
                  <a:pt x="175" y="0"/>
                </a:cubicBezTo>
                <a:cubicBezTo>
                  <a:pt x="257" y="0"/>
                  <a:pt x="325" y="55"/>
                  <a:pt x="345" y="130"/>
                </a:cubicBezTo>
                <a:lnTo>
                  <a:pt x="345" y="132"/>
                </a:lnTo>
                <a:lnTo>
                  <a:pt x="373" y="132"/>
                </a:lnTo>
                <a:lnTo>
                  <a:pt x="319" y="186"/>
                </a:lnTo>
                <a:close/>
              </a:path>
            </a:pathLst>
          </a:custGeom>
          <a:solidFill>
            <a:srgbClr val="00B050"/>
          </a:solidFill>
          <a:ln>
            <a:noFill/>
          </a:ln>
        </p:spPr>
      </p:sp>
      <p:sp>
        <p:nvSpPr>
          <p:cNvPr id="34" name="update-arrow_390"/>
          <p:cNvSpPr>
            <a:spLocks noChangeAspect="1"/>
          </p:cNvSpPr>
          <p:nvPr/>
        </p:nvSpPr>
        <p:spPr bwMode="auto">
          <a:xfrm>
            <a:off x="9777095" y="2868930"/>
            <a:ext cx="342900" cy="322580"/>
          </a:xfrm>
          <a:custGeom>
            <a:avLst/>
            <a:gdLst>
              <a:gd name="T0" fmla="*/ 319 w 373"/>
              <a:gd name="T1" fmla="*/ 186 h 351"/>
              <a:gd name="T2" fmla="*/ 265 w 373"/>
              <a:gd name="T3" fmla="*/ 132 h 351"/>
              <a:gd name="T4" fmla="*/ 297 w 373"/>
              <a:gd name="T5" fmla="*/ 132 h 351"/>
              <a:gd name="T6" fmla="*/ 296 w 373"/>
              <a:gd name="T7" fmla="*/ 129 h 351"/>
              <a:gd name="T8" fmla="*/ 176 w 373"/>
              <a:gd name="T9" fmla="*/ 48 h 351"/>
              <a:gd name="T10" fmla="*/ 48 w 373"/>
              <a:gd name="T11" fmla="*/ 176 h 351"/>
              <a:gd name="T12" fmla="*/ 176 w 373"/>
              <a:gd name="T13" fmla="*/ 305 h 351"/>
              <a:gd name="T14" fmla="*/ 293 w 373"/>
              <a:gd name="T15" fmla="*/ 232 h 351"/>
              <a:gd name="T16" fmla="*/ 345 w 373"/>
              <a:gd name="T17" fmla="*/ 232 h 351"/>
              <a:gd name="T18" fmla="*/ 175 w 373"/>
              <a:gd name="T19" fmla="*/ 351 h 351"/>
              <a:gd name="T20" fmla="*/ 0 w 373"/>
              <a:gd name="T21" fmla="*/ 175 h 351"/>
              <a:gd name="T22" fmla="*/ 175 w 373"/>
              <a:gd name="T23" fmla="*/ 0 h 351"/>
              <a:gd name="T24" fmla="*/ 345 w 373"/>
              <a:gd name="T25" fmla="*/ 130 h 351"/>
              <a:gd name="T26" fmla="*/ 345 w 373"/>
              <a:gd name="T27" fmla="*/ 132 h 351"/>
              <a:gd name="T28" fmla="*/ 373 w 373"/>
              <a:gd name="T29" fmla="*/ 132 h 351"/>
              <a:gd name="T30" fmla="*/ 319 w 373"/>
              <a:gd name="T31" fmla="*/ 1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3" h="351">
                <a:moveTo>
                  <a:pt x="319" y="186"/>
                </a:moveTo>
                <a:lnTo>
                  <a:pt x="265" y="132"/>
                </a:lnTo>
                <a:lnTo>
                  <a:pt x="297" y="132"/>
                </a:lnTo>
                <a:lnTo>
                  <a:pt x="296" y="129"/>
                </a:lnTo>
                <a:cubicBezTo>
                  <a:pt x="277" y="82"/>
                  <a:pt x="231" y="48"/>
                  <a:pt x="176" y="48"/>
                </a:cubicBezTo>
                <a:cubicBezTo>
                  <a:pt x="106" y="48"/>
                  <a:pt x="48" y="105"/>
                  <a:pt x="48" y="176"/>
                </a:cubicBezTo>
                <a:cubicBezTo>
                  <a:pt x="48" y="247"/>
                  <a:pt x="106" y="305"/>
                  <a:pt x="176" y="305"/>
                </a:cubicBezTo>
                <a:cubicBezTo>
                  <a:pt x="228" y="305"/>
                  <a:pt x="273" y="276"/>
                  <a:pt x="293" y="232"/>
                </a:cubicBezTo>
                <a:lnTo>
                  <a:pt x="345" y="232"/>
                </a:lnTo>
                <a:cubicBezTo>
                  <a:pt x="345" y="232"/>
                  <a:pt x="304" y="351"/>
                  <a:pt x="175" y="351"/>
                </a:cubicBezTo>
                <a:cubicBezTo>
                  <a:pt x="79" y="351"/>
                  <a:pt x="0" y="272"/>
                  <a:pt x="0" y="175"/>
                </a:cubicBezTo>
                <a:cubicBezTo>
                  <a:pt x="0" y="79"/>
                  <a:pt x="79" y="0"/>
                  <a:pt x="175" y="0"/>
                </a:cubicBezTo>
                <a:cubicBezTo>
                  <a:pt x="257" y="0"/>
                  <a:pt x="325" y="55"/>
                  <a:pt x="345" y="130"/>
                </a:cubicBezTo>
                <a:lnTo>
                  <a:pt x="345" y="132"/>
                </a:lnTo>
                <a:lnTo>
                  <a:pt x="373" y="132"/>
                </a:lnTo>
                <a:lnTo>
                  <a:pt x="319" y="186"/>
                </a:lnTo>
                <a:close/>
              </a:path>
            </a:pathLst>
          </a:custGeom>
          <a:solidFill>
            <a:srgbClr val="00B050"/>
          </a:solidFill>
          <a:ln>
            <a:noFill/>
          </a:ln>
        </p:spPr>
      </p:sp>
      <p:cxnSp>
        <p:nvCxnSpPr>
          <p:cNvPr id="35" name="直接连接符 34"/>
          <p:cNvCxnSpPr/>
          <p:nvPr/>
        </p:nvCxnSpPr>
        <p:spPr>
          <a:xfrm flipV="1">
            <a:off x="744855" y="2165985"/>
            <a:ext cx="4514215" cy="63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44855" y="3921760"/>
            <a:ext cx="44678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44855" y="3035300"/>
            <a:ext cx="4504690" cy="381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763270" y="4804410"/>
            <a:ext cx="4394200" cy="190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63270" y="1697355"/>
            <a:ext cx="4394200"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主节点服务出现故障</a:t>
            </a:r>
            <a:endParaRPr lang="zh-CN" altLang="en-US" sz="1400">
              <a:solidFill>
                <a:schemeClr val="bg1"/>
              </a:solidFill>
            </a:endParaRPr>
          </a:p>
        </p:txBody>
      </p:sp>
      <p:sp>
        <p:nvSpPr>
          <p:cNvPr id="40" name="文本框 39"/>
          <p:cNvSpPr txBox="1"/>
          <p:nvPr/>
        </p:nvSpPr>
        <p:spPr>
          <a:xfrm>
            <a:off x="763270" y="2524760"/>
            <a:ext cx="4625975"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主、备节点监控进程都会尝试连接数据库</a:t>
            </a:r>
            <a:endParaRPr lang="zh-CN" altLang="en-US" sz="1400">
              <a:solidFill>
                <a:schemeClr val="bg1"/>
              </a:solidFill>
            </a:endParaRPr>
          </a:p>
        </p:txBody>
      </p:sp>
      <p:sp>
        <p:nvSpPr>
          <p:cNvPr id="41" name="文本框 40"/>
          <p:cNvSpPr txBox="1"/>
          <p:nvPr/>
        </p:nvSpPr>
        <p:spPr>
          <a:xfrm>
            <a:off x="763270" y="3417570"/>
            <a:ext cx="4184015" cy="306705"/>
          </a:xfrm>
          <a:prstGeom prst="rect">
            <a:avLst/>
          </a:prstGeom>
          <a:noFill/>
        </p:spPr>
        <p:txBody>
          <a:bodyPr wrap="square" rtlCol="0">
            <a:spAutoFit/>
          </a:bodyPr>
          <a:p>
            <a:pPr indent="0">
              <a:buFont typeface="Arial" panose="020B0604020202020204" pitchFamily="34" charset="0"/>
              <a:buNone/>
            </a:pPr>
            <a:r>
              <a:rPr lang="en-US" altLang="zh-CN" sz="1400">
                <a:solidFill>
                  <a:schemeClr val="bg1"/>
                </a:solidFill>
              </a:rPr>
              <a:t>        </a:t>
            </a:r>
            <a:r>
              <a:rPr lang="zh-CN" altLang="en-US" sz="1400">
                <a:solidFill>
                  <a:schemeClr val="bg1"/>
                </a:solidFill>
              </a:rPr>
              <a:t>超过尝试连接次数后，主节点呈【降级】状态</a:t>
            </a:r>
            <a:endParaRPr lang="zh-CN" altLang="en-US" sz="1400">
              <a:solidFill>
                <a:schemeClr val="bg1"/>
              </a:solidFill>
            </a:endParaRPr>
          </a:p>
        </p:txBody>
      </p:sp>
      <p:sp>
        <p:nvSpPr>
          <p:cNvPr id="42" name="ïṩḷîḑé"/>
          <p:cNvSpPr/>
          <p:nvPr/>
        </p:nvSpPr>
        <p:spPr>
          <a:xfrm>
            <a:off x="5568315" y="1287780"/>
            <a:ext cx="89535" cy="4300220"/>
          </a:xfrm>
          <a:prstGeom prst="rect">
            <a:avLst/>
          </a:prstGeom>
          <a:solidFill>
            <a:schemeClr val="accent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p>
            <a:pPr algn="ctr" defTabSz="914400"/>
            <a:endParaRPr lang="zh-CN" altLang="en-US" sz="2000" b="1" i="1">
              <a:solidFill>
                <a:schemeClr val="tx1"/>
              </a:solidFill>
            </a:endParaRPr>
          </a:p>
        </p:txBody>
      </p:sp>
      <p:sp>
        <p:nvSpPr>
          <p:cNvPr id="43" name="文本框 42"/>
          <p:cNvSpPr txBox="1"/>
          <p:nvPr/>
        </p:nvSpPr>
        <p:spPr>
          <a:xfrm>
            <a:off x="763270" y="4255770"/>
            <a:ext cx="4184015" cy="306705"/>
          </a:xfrm>
          <a:prstGeom prst="rect">
            <a:avLst/>
          </a:prstGeom>
          <a:noFill/>
        </p:spPr>
        <p:txBody>
          <a:bodyPr wrap="square" rtlCol="0">
            <a:spAutoFit/>
          </a:bodyPr>
          <a:p>
            <a:pPr lvl="1" indent="0">
              <a:buFont typeface="Arial" panose="020B0604020202020204" pitchFamily="34" charset="0"/>
              <a:buNone/>
            </a:pPr>
            <a:r>
              <a:rPr lang="zh-CN" altLang="en-US" sz="1400">
                <a:solidFill>
                  <a:schemeClr val="bg1"/>
                </a:solidFill>
              </a:rPr>
              <a:t>备节点间开始选举一个升备节点为候选者</a:t>
            </a:r>
            <a:endParaRPr lang="zh-CN" altLang="en-US" sz="1400">
              <a:solidFill>
                <a:schemeClr val="bg1"/>
              </a:solidFill>
            </a:endParaRPr>
          </a:p>
        </p:txBody>
      </p:sp>
      <p:sp>
        <p:nvSpPr>
          <p:cNvPr id="44" name="işḷïḍê"/>
          <p:cNvSpPr txBox="1"/>
          <p:nvPr/>
        </p:nvSpPr>
        <p:spPr>
          <a:xfrm>
            <a:off x="669925" y="4241800"/>
            <a:ext cx="395605" cy="382270"/>
          </a:xfrm>
          <a:prstGeom prst="rect">
            <a:avLst/>
          </a:prstGeom>
          <a:solidFill>
            <a:schemeClr val="accent4"/>
          </a:solidFill>
        </p:spPr>
        <p:txBody>
          <a:bodyPr wrap="square" lIns="91440" tIns="45720" rIns="91440" bIns="45720" rtlCol="0" anchor="ctr">
            <a:normAutofit fontScale="60000"/>
          </a:bodyPr>
          <a:p>
            <a:pPr algn="ctr"/>
            <a:r>
              <a:rPr lang="en-US" sz="3200" b="1" i="1" dirty="0">
                <a:solidFill>
                  <a:schemeClr val="bg1"/>
                </a:solidFill>
              </a:rPr>
              <a:t>4</a:t>
            </a:r>
            <a:endParaRPr lang="en-US" sz="3200" b="1" i="1" dirty="0">
              <a:solidFill>
                <a:schemeClr val="bg1"/>
              </a:solidFill>
            </a:endParaRPr>
          </a:p>
        </p:txBody>
      </p:sp>
      <p:sp>
        <p:nvSpPr>
          <p:cNvPr id="45" name="işḷïḍê"/>
          <p:cNvSpPr txBox="1"/>
          <p:nvPr/>
        </p:nvSpPr>
        <p:spPr>
          <a:xfrm>
            <a:off x="669925" y="3379470"/>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3</a:t>
            </a:r>
            <a:endParaRPr lang="en-US" altLang="zh-CN" sz="3200" b="1" i="1" dirty="0">
              <a:solidFill>
                <a:schemeClr val="bg1"/>
              </a:solidFill>
            </a:endParaRPr>
          </a:p>
        </p:txBody>
      </p:sp>
      <p:sp>
        <p:nvSpPr>
          <p:cNvPr id="46" name="işḷïḍê"/>
          <p:cNvSpPr txBox="1"/>
          <p:nvPr/>
        </p:nvSpPr>
        <p:spPr>
          <a:xfrm>
            <a:off x="669925" y="2486660"/>
            <a:ext cx="395605" cy="382270"/>
          </a:xfrm>
          <a:prstGeom prst="rect">
            <a:avLst/>
          </a:prstGeom>
          <a:solidFill>
            <a:schemeClr val="accent4"/>
          </a:solidFill>
        </p:spPr>
        <p:txBody>
          <a:bodyPr wrap="square" lIns="91440" tIns="45720" rIns="91440" bIns="45720" rtlCol="0" anchor="ctr">
            <a:normAutofit fontScale="60000"/>
          </a:bodyPr>
          <a:p>
            <a:pPr algn="ctr"/>
            <a:r>
              <a:rPr lang="en-US" sz="3200" b="1" i="1" dirty="0">
                <a:solidFill>
                  <a:schemeClr val="bg1"/>
                </a:solidFill>
              </a:rPr>
              <a:t>2</a:t>
            </a:r>
            <a:endParaRPr lang="en-US" sz="3200" b="1" i="1" dirty="0">
              <a:solidFill>
                <a:schemeClr val="bg1"/>
              </a:solidFill>
            </a:endParaRPr>
          </a:p>
        </p:txBody>
      </p:sp>
      <p:sp>
        <p:nvSpPr>
          <p:cNvPr id="47" name="işḷïḍê"/>
          <p:cNvSpPr txBox="1"/>
          <p:nvPr/>
        </p:nvSpPr>
        <p:spPr>
          <a:xfrm>
            <a:off x="669925" y="1621790"/>
            <a:ext cx="395605" cy="382270"/>
          </a:xfrm>
          <a:prstGeom prst="rect">
            <a:avLst/>
          </a:prstGeom>
          <a:solidFill>
            <a:schemeClr val="accent4"/>
          </a:solidFill>
        </p:spPr>
        <p:txBody>
          <a:bodyPr wrap="square" lIns="91440" tIns="45720" rIns="91440" bIns="45720" rtlCol="0" anchor="ctr">
            <a:normAutofit fontScale="60000"/>
          </a:bodyPr>
          <a:p>
            <a:pPr algn="ctr"/>
            <a:r>
              <a:rPr lang="en-US" altLang="zh-CN" sz="3200" b="1" i="1" dirty="0">
                <a:solidFill>
                  <a:schemeClr val="bg1"/>
                </a:solidFill>
              </a:rPr>
              <a:t>1</a:t>
            </a:r>
            <a:endParaRPr lang="zh-CN" altLang="en-US" sz="3200" b="1" i="1" dirty="0">
              <a:solidFill>
                <a:schemeClr val="bg1"/>
              </a:solidFill>
            </a:endParaRPr>
          </a:p>
        </p:txBody>
      </p:sp>
      <p:sp>
        <p:nvSpPr>
          <p:cNvPr id="48" name="文本框 47"/>
          <p:cNvSpPr txBox="1"/>
          <p:nvPr/>
        </p:nvSpPr>
        <p:spPr>
          <a:xfrm>
            <a:off x="8192135" y="1511300"/>
            <a:ext cx="836930" cy="275590"/>
          </a:xfrm>
          <a:prstGeom prst="rect">
            <a:avLst/>
          </a:prstGeom>
          <a:noFill/>
        </p:spPr>
        <p:txBody>
          <a:bodyPr wrap="square" rtlCol="0">
            <a:spAutoFit/>
          </a:bodyPr>
          <a:p>
            <a:r>
              <a:rPr lang="en-US" altLang="zh-CN" sz="1200">
                <a:solidFill>
                  <a:schemeClr val="bg1"/>
                </a:solidFill>
              </a:rPr>
              <a:t>Primary</a:t>
            </a:r>
            <a:endParaRPr lang="en-US" altLang="zh-CN" sz="1200">
              <a:solidFill>
                <a:schemeClr val="bg1"/>
              </a:solidFill>
            </a:endParaRPr>
          </a:p>
        </p:txBody>
      </p:sp>
      <p:sp>
        <p:nvSpPr>
          <p:cNvPr id="49" name="文本框 48"/>
          <p:cNvSpPr txBox="1"/>
          <p:nvPr/>
        </p:nvSpPr>
        <p:spPr>
          <a:xfrm>
            <a:off x="7275195" y="378333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0" name="文本框 49"/>
          <p:cNvSpPr txBox="1"/>
          <p:nvPr/>
        </p:nvSpPr>
        <p:spPr>
          <a:xfrm>
            <a:off x="9076690" y="3774440"/>
            <a:ext cx="836930" cy="275590"/>
          </a:xfrm>
          <a:prstGeom prst="rect">
            <a:avLst/>
          </a:prstGeom>
          <a:noFill/>
        </p:spPr>
        <p:txBody>
          <a:bodyPr wrap="square" rtlCol="0">
            <a:spAutoFit/>
          </a:bodyPr>
          <a:p>
            <a:r>
              <a:rPr lang="en-US" altLang="zh-CN" sz="1200">
                <a:solidFill>
                  <a:schemeClr val="bg1"/>
                </a:solidFill>
              </a:rPr>
              <a:t>Standby</a:t>
            </a:r>
            <a:endParaRPr lang="en-US" altLang="zh-CN" sz="1200">
              <a:solidFill>
                <a:schemeClr val="bg1"/>
              </a:solidFill>
            </a:endParaRPr>
          </a:p>
        </p:txBody>
      </p:sp>
      <p:sp>
        <p:nvSpPr>
          <p:cNvPr id="51" name="wrong-access_73876"/>
          <p:cNvSpPr>
            <a:spLocks noChangeAspect="1"/>
          </p:cNvSpPr>
          <p:nvPr/>
        </p:nvSpPr>
        <p:spPr bwMode="auto">
          <a:xfrm>
            <a:off x="8404860" y="1760855"/>
            <a:ext cx="320675" cy="320675"/>
          </a:xfrm>
          <a:custGeom>
            <a:avLst/>
            <a:gdLst>
              <a:gd name="T0" fmla="*/ 2533 w 5067"/>
              <a:gd name="T1" fmla="*/ 0 h 5067"/>
              <a:gd name="T2" fmla="*/ 0 w 5067"/>
              <a:gd name="T3" fmla="*/ 2533 h 5067"/>
              <a:gd name="T4" fmla="*/ 2533 w 5067"/>
              <a:gd name="T5" fmla="*/ 5067 h 5067"/>
              <a:gd name="T6" fmla="*/ 5067 w 5067"/>
              <a:gd name="T7" fmla="*/ 2533 h 5067"/>
              <a:gd name="T8" fmla="*/ 2533 w 5067"/>
              <a:gd name="T9" fmla="*/ 0 h 5067"/>
              <a:gd name="T10" fmla="*/ 2533 w 5067"/>
              <a:gd name="T11" fmla="*/ 856 h 5067"/>
              <a:gd name="T12" fmla="*/ 3377 w 5067"/>
              <a:gd name="T13" fmla="*/ 1084 h 5067"/>
              <a:gd name="T14" fmla="*/ 1084 w 5067"/>
              <a:gd name="T15" fmla="*/ 3377 h 5067"/>
              <a:gd name="T16" fmla="*/ 856 w 5067"/>
              <a:gd name="T17" fmla="*/ 2533 h 5067"/>
              <a:gd name="T18" fmla="*/ 2533 w 5067"/>
              <a:gd name="T19" fmla="*/ 856 h 5067"/>
              <a:gd name="T20" fmla="*/ 2533 w 5067"/>
              <a:gd name="T21" fmla="*/ 4210 h 5067"/>
              <a:gd name="T22" fmla="*/ 1690 w 5067"/>
              <a:gd name="T23" fmla="*/ 3982 h 5067"/>
              <a:gd name="T24" fmla="*/ 3982 w 5067"/>
              <a:gd name="T25" fmla="*/ 1690 h 5067"/>
              <a:gd name="T26" fmla="*/ 4210 w 5067"/>
              <a:gd name="T27" fmla="*/ 2533 h 5067"/>
              <a:gd name="T28" fmla="*/ 2533 w 5067"/>
              <a:gd name="T29" fmla="*/ 4210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7" h="5067">
                <a:moveTo>
                  <a:pt x="2533" y="0"/>
                </a:moveTo>
                <a:cubicBezTo>
                  <a:pt x="1136" y="0"/>
                  <a:pt x="0" y="1136"/>
                  <a:pt x="0" y="2533"/>
                </a:cubicBezTo>
                <a:cubicBezTo>
                  <a:pt x="0" y="3930"/>
                  <a:pt x="1136" y="5067"/>
                  <a:pt x="2533" y="5067"/>
                </a:cubicBezTo>
                <a:cubicBezTo>
                  <a:pt x="3930" y="5067"/>
                  <a:pt x="5067" y="3930"/>
                  <a:pt x="5067" y="2533"/>
                </a:cubicBezTo>
                <a:cubicBezTo>
                  <a:pt x="5067" y="1136"/>
                  <a:pt x="3930" y="0"/>
                  <a:pt x="2533" y="0"/>
                </a:cubicBezTo>
                <a:close/>
                <a:moveTo>
                  <a:pt x="2533" y="856"/>
                </a:moveTo>
                <a:cubicBezTo>
                  <a:pt x="2841" y="856"/>
                  <a:pt x="3129" y="939"/>
                  <a:pt x="3377" y="1084"/>
                </a:cubicBezTo>
                <a:lnTo>
                  <a:pt x="1084" y="3377"/>
                </a:lnTo>
                <a:cubicBezTo>
                  <a:pt x="939" y="3129"/>
                  <a:pt x="856" y="2841"/>
                  <a:pt x="856" y="2533"/>
                </a:cubicBezTo>
                <a:cubicBezTo>
                  <a:pt x="856" y="1609"/>
                  <a:pt x="1609" y="856"/>
                  <a:pt x="2533" y="856"/>
                </a:cubicBezTo>
                <a:close/>
                <a:moveTo>
                  <a:pt x="2533" y="4210"/>
                </a:moveTo>
                <a:cubicBezTo>
                  <a:pt x="2226" y="4210"/>
                  <a:pt x="1938" y="4127"/>
                  <a:pt x="1690" y="3982"/>
                </a:cubicBezTo>
                <a:lnTo>
                  <a:pt x="3982" y="1690"/>
                </a:lnTo>
                <a:cubicBezTo>
                  <a:pt x="4127" y="1938"/>
                  <a:pt x="4210" y="2226"/>
                  <a:pt x="4210" y="2533"/>
                </a:cubicBezTo>
                <a:cubicBezTo>
                  <a:pt x="4210" y="3458"/>
                  <a:pt x="3458" y="4210"/>
                  <a:pt x="2533" y="4210"/>
                </a:cubicBezTo>
                <a:close/>
              </a:path>
            </a:pathLst>
          </a:custGeom>
          <a:solidFill>
            <a:srgbClr val="FF0000"/>
          </a:solidFill>
          <a:ln>
            <a:noFill/>
          </a:ln>
        </p:spPr>
      </p:sp>
      <p:sp>
        <p:nvSpPr>
          <p:cNvPr id="52" name="victory_231483"/>
          <p:cNvSpPr>
            <a:spLocks noChangeAspect="1"/>
          </p:cNvSpPr>
          <p:nvPr/>
        </p:nvSpPr>
        <p:spPr bwMode="auto">
          <a:xfrm>
            <a:off x="7896860" y="4166870"/>
            <a:ext cx="280670" cy="484505"/>
          </a:xfrm>
          <a:custGeom>
            <a:avLst/>
            <a:gdLst>
              <a:gd name="T0" fmla="*/ 3817 w 3963"/>
              <a:gd name="T1" fmla="*/ 3304 h 6827"/>
              <a:gd name="T2" fmla="*/ 3828 w 3963"/>
              <a:gd name="T3" fmla="*/ 3201 h 6827"/>
              <a:gd name="T4" fmla="*/ 3818 w 3963"/>
              <a:gd name="T5" fmla="*/ 3095 h 6827"/>
              <a:gd name="T6" fmla="*/ 3785 w 3963"/>
              <a:gd name="T7" fmla="*/ 2987 h 6827"/>
              <a:gd name="T8" fmla="*/ 3773 w 3963"/>
              <a:gd name="T9" fmla="*/ 2956 h 6827"/>
              <a:gd name="T10" fmla="*/ 3718 w 3963"/>
              <a:gd name="T11" fmla="*/ 2868 h 6827"/>
              <a:gd name="T12" fmla="*/ 3647 w 3963"/>
              <a:gd name="T13" fmla="*/ 2792 h 6827"/>
              <a:gd name="T14" fmla="*/ 3563 w 3963"/>
              <a:gd name="T15" fmla="*/ 2731 h 6827"/>
              <a:gd name="T16" fmla="*/ 3370 w 3963"/>
              <a:gd name="T17" fmla="*/ 2664 h 6827"/>
              <a:gd name="T18" fmla="*/ 3272 w 3963"/>
              <a:gd name="T19" fmla="*/ 2659 h 6827"/>
              <a:gd name="T20" fmla="*/ 3173 w 3963"/>
              <a:gd name="T21" fmla="*/ 2673 h 6827"/>
              <a:gd name="T22" fmla="*/ 3119 w 3963"/>
              <a:gd name="T23" fmla="*/ 2687 h 6827"/>
              <a:gd name="T24" fmla="*/ 3114 w 3963"/>
              <a:gd name="T25" fmla="*/ 2638 h 6827"/>
              <a:gd name="T26" fmla="*/ 3096 w 3963"/>
              <a:gd name="T27" fmla="*/ 2544 h 6827"/>
              <a:gd name="T28" fmla="*/ 3064 w 3963"/>
              <a:gd name="T29" fmla="*/ 2457 h 6827"/>
              <a:gd name="T30" fmla="*/ 3000 w 3963"/>
              <a:gd name="T31" fmla="*/ 2360 h 6827"/>
              <a:gd name="T32" fmla="*/ 2930 w 3963"/>
              <a:gd name="T33" fmla="*/ 2288 h 6827"/>
              <a:gd name="T34" fmla="*/ 2851 w 3963"/>
              <a:gd name="T35" fmla="*/ 2232 h 6827"/>
              <a:gd name="T36" fmla="*/ 2742 w 3963"/>
              <a:gd name="T37" fmla="*/ 2184 h 6827"/>
              <a:gd name="T38" fmla="*/ 2597 w 3963"/>
              <a:gd name="T39" fmla="*/ 2159 h 6827"/>
              <a:gd name="T40" fmla="*/ 2490 w 3963"/>
              <a:gd name="T41" fmla="*/ 2164 h 6827"/>
              <a:gd name="T42" fmla="*/ 2389 w 3963"/>
              <a:gd name="T43" fmla="*/ 2191 h 6827"/>
              <a:gd name="T44" fmla="*/ 2623 w 3963"/>
              <a:gd name="T45" fmla="*/ 726 h 6827"/>
              <a:gd name="T46" fmla="*/ 2114 w 3963"/>
              <a:gd name="T47" fmla="*/ 0 h 6827"/>
              <a:gd name="T48" fmla="*/ 1324 w 3963"/>
              <a:gd name="T49" fmla="*/ 2127 h 6827"/>
              <a:gd name="T50" fmla="*/ 557 w 3963"/>
              <a:gd name="T51" fmla="*/ 120 h 6827"/>
              <a:gd name="T52" fmla="*/ 26 w 3963"/>
              <a:gd name="T53" fmla="*/ 834 h 6827"/>
              <a:gd name="T54" fmla="*/ 519 w 3963"/>
              <a:gd name="T55" fmla="*/ 3892 h 6827"/>
              <a:gd name="T56" fmla="*/ 11 w 3963"/>
              <a:gd name="T57" fmla="*/ 4896 h 6827"/>
              <a:gd name="T58" fmla="*/ 489 w 3963"/>
              <a:gd name="T59" fmla="*/ 5922 h 6827"/>
              <a:gd name="T60" fmla="*/ 967 w 3963"/>
              <a:gd name="T61" fmla="*/ 6827 h 6827"/>
              <a:gd name="T62" fmla="*/ 3603 w 3963"/>
              <a:gd name="T63" fmla="*/ 6349 h 6827"/>
              <a:gd name="T64" fmla="*/ 3963 w 3963"/>
              <a:gd name="T65" fmla="*/ 4431 h 6827"/>
              <a:gd name="T66" fmla="*/ 1905 w 3963"/>
              <a:gd name="T67" fmla="*/ 2998 h 6827"/>
              <a:gd name="T68" fmla="*/ 733 w 3963"/>
              <a:gd name="T69" fmla="*/ 3735 h 6827"/>
              <a:gd name="T70" fmla="*/ 263 w 3963"/>
              <a:gd name="T71" fmla="*/ 799 h 6827"/>
              <a:gd name="T72" fmla="*/ 557 w 3963"/>
              <a:gd name="T73" fmla="*/ 359 h 6827"/>
              <a:gd name="T74" fmla="*/ 1209 w 3963"/>
              <a:gd name="T75" fmla="*/ 2894 h 6827"/>
              <a:gd name="T76" fmla="*/ 1328 w 3963"/>
              <a:gd name="T77" fmla="*/ 2994 h 6827"/>
              <a:gd name="T78" fmla="*/ 1805 w 3963"/>
              <a:gd name="T79" fmla="*/ 619 h 6827"/>
              <a:gd name="T80" fmla="*/ 2340 w 3963"/>
              <a:gd name="T81" fmla="*/ 383 h 6827"/>
              <a:gd name="T82" fmla="*/ 2023 w 3963"/>
              <a:gd name="T83" fmla="*/ 2649 h 6827"/>
              <a:gd name="T84" fmla="*/ 1905 w 3963"/>
              <a:gd name="T85" fmla="*/ 2998 h 6827"/>
              <a:gd name="T86" fmla="*/ 2022 w 3963"/>
              <a:gd name="T87" fmla="*/ 4343 h 6827"/>
              <a:gd name="T88" fmla="*/ 1949 w 3963"/>
              <a:gd name="T89" fmla="*/ 4311 h 6827"/>
              <a:gd name="T90" fmla="*/ 2370 w 3963"/>
              <a:gd name="T91" fmla="*/ 3661 h 6827"/>
              <a:gd name="T92" fmla="*/ 2344 w 3963"/>
              <a:gd name="T93" fmla="*/ 3213 h 6827"/>
              <a:gd name="T94" fmla="*/ 2297 w 3963"/>
              <a:gd name="T95" fmla="*/ 2590 h 6827"/>
              <a:gd name="T96" fmla="*/ 2684 w 3963"/>
              <a:gd name="T97" fmla="*/ 2418 h 6827"/>
              <a:gd name="T98" fmla="*/ 2863 w 3963"/>
              <a:gd name="T99" fmla="*/ 2785 h 6827"/>
              <a:gd name="T100" fmla="*/ 2389 w 3963"/>
              <a:gd name="T101" fmla="*/ 4164 h 6827"/>
              <a:gd name="T102" fmla="*/ 3572 w 3963"/>
              <a:gd name="T103" fmla="*/ 3302 h 6827"/>
              <a:gd name="T104" fmla="*/ 2994 w 3963"/>
              <a:gd name="T105" fmla="*/ 4711 h 6827"/>
              <a:gd name="T106" fmla="*/ 2580 w 3963"/>
              <a:gd name="T107" fmla="*/ 4345 h 6827"/>
              <a:gd name="T108" fmla="*/ 2616 w 3963"/>
              <a:gd name="T109" fmla="*/ 4242 h 6827"/>
              <a:gd name="T110" fmla="*/ 3015 w 3963"/>
              <a:gd name="T111" fmla="*/ 3086 h 6827"/>
              <a:gd name="T112" fmla="*/ 3047 w 3963"/>
              <a:gd name="T113" fmla="*/ 3026 h 6827"/>
              <a:gd name="T114" fmla="*/ 3093 w 3963"/>
              <a:gd name="T115" fmla="*/ 2975 h 6827"/>
              <a:gd name="T116" fmla="*/ 3160 w 3963"/>
              <a:gd name="T117" fmla="*/ 2928 h 6827"/>
              <a:gd name="T118" fmla="*/ 3244 w 3963"/>
              <a:gd name="T119" fmla="*/ 2903 h 6827"/>
              <a:gd name="T120" fmla="*/ 3320 w 3963"/>
              <a:gd name="T121" fmla="*/ 2900 h 6827"/>
              <a:gd name="T122" fmla="*/ 3389 w 3963"/>
              <a:gd name="T123" fmla="*/ 2914 h 6827"/>
              <a:gd name="T124" fmla="*/ 3572 w 3963"/>
              <a:gd name="T125" fmla="*/ 33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3" h="6827">
                <a:moveTo>
                  <a:pt x="3810" y="3344"/>
                </a:moveTo>
                <a:cubicBezTo>
                  <a:pt x="3814" y="3331"/>
                  <a:pt x="3814" y="3318"/>
                  <a:pt x="3817" y="3304"/>
                </a:cubicBezTo>
                <a:cubicBezTo>
                  <a:pt x="3821" y="3288"/>
                  <a:pt x="3824" y="3272"/>
                  <a:pt x="3826" y="3255"/>
                </a:cubicBezTo>
                <a:cubicBezTo>
                  <a:pt x="3828" y="3237"/>
                  <a:pt x="3828" y="3219"/>
                  <a:pt x="3828" y="3201"/>
                </a:cubicBezTo>
                <a:cubicBezTo>
                  <a:pt x="3828" y="3184"/>
                  <a:pt x="3829" y="3168"/>
                  <a:pt x="3828" y="3152"/>
                </a:cubicBezTo>
                <a:cubicBezTo>
                  <a:pt x="3826" y="3133"/>
                  <a:pt x="3822" y="3114"/>
                  <a:pt x="3818" y="3095"/>
                </a:cubicBezTo>
                <a:cubicBezTo>
                  <a:pt x="3815" y="3080"/>
                  <a:pt x="3814" y="3066"/>
                  <a:pt x="3810" y="3052"/>
                </a:cubicBezTo>
                <a:cubicBezTo>
                  <a:pt x="3803" y="3029"/>
                  <a:pt x="3794" y="3008"/>
                  <a:pt x="3785" y="2987"/>
                </a:cubicBezTo>
                <a:cubicBezTo>
                  <a:pt x="3782" y="2978"/>
                  <a:pt x="3780" y="2969"/>
                  <a:pt x="3775" y="2960"/>
                </a:cubicBezTo>
                <a:cubicBezTo>
                  <a:pt x="3775" y="2959"/>
                  <a:pt x="3774" y="2958"/>
                  <a:pt x="3773" y="2956"/>
                </a:cubicBezTo>
                <a:cubicBezTo>
                  <a:pt x="3761" y="2933"/>
                  <a:pt x="3747" y="2912"/>
                  <a:pt x="3733" y="2891"/>
                </a:cubicBezTo>
                <a:cubicBezTo>
                  <a:pt x="3727" y="2883"/>
                  <a:pt x="3723" y="2875"/>
                  <a:pt x="3718" y="2868"/>
                </a:cubicBezTo>
                <a:cubicBezTo>
                  <a:pt x="3703" y="2848"/>
                  <a:pt x="3685" y="2831"/>
                  <a:pt x="3667" y="2813"/>
                </a:cubicBezTo>
                <a:cubicBezTo>
                  <a:pt x="3660" y="2806"/>
                  <a:pt x="3654" y="2798"/>
                  <a:pt x="3647" y="2792"/>
                </a:cubicBezTo>
                <a:cubicBezTo>
                  <a:pt x="3628" y="2775"/>
                  <a:pt x="3606" y="2760"/>
                  <a:pt x="3583" y="2746"/>
                </a:cubicBezTo>
                <a:cubicBezTo>
                  <a:pt x="3576" y="2741"/>
                  <a:pt x="3570" y="2735"/>
                  <a:pt x="3563" y="2731"/>
                </a:cubicBezTo>
                <a:cubicBezTo>
                  <a:pt x="3533" y="2714"/>
                  <a:pt x="3501" y="2699"/>
                  <a:pt x="3467" y="2687"/>
                </a:cubicBezTo>
                <a:cubicBezTo>
                  <a:pt x="3435" y="2676"/>
                  <a:pt x="3402" y="2669"/>
                  <a:pt x="3370" y="2664"/>
                </a:cubicBezTo>
                <a:cubicBezTo>
                  <a:pt x="3360" y="2663"/>
                  <a:pt x="3350" y="2663"/>
                  <a:pt x="3340" y="2662"/>
                </a:cubicBezTo>
                <a:cubicBezTo>
                  <a:pt x="3317" y="2660"/>
                  <a:pt x="3295" y="2658"/>
                  <a:pt x="3272" y="2659"/>
                </a:cubicBezTo>
                <a:cubicBezTo>
                  <a:pt x="3260" y="2660"/>
                  <a:pt x="3249" y="2661"/>
                  <a:pt x="3238" y="2662"/>
                </a:cubicBezTo>
                <a:cubicBezTo>
                  <a:pt x="3216" y="2664"/>
                  <a:pt x="3195" y="2668"/>
                  <a:pt x="3173" y="2673"/>
                </a:cubicBezTo>
                <a:cubicBezTo>
                  <a:pt x="3163" y="2675"/>
                  <a:pt x="3152" y="2678"/>
                  <a:pt x="3141" y="2681"/>
                </a:cubicBezTo>
                <a:cubicBezTo>
                  <a:pt x="3134" y="2683"/>
                  <a:pt x="3126" y="2684"/>
                  <a:pt x="3119" y="2687"/>
                </a:cubicBezTo>
                <a:cubicBezTo>
                  <a:pt x="3118" y="2680"/>
                  <a:pt x="3117" y="2674"/>
                  <a:pt x="3117" y="2667"/>
                </a:cubicBezTo>
                <a:cubicBezTo>
                  <a:pt x="3116" y="2657"/>
                  <a:pt x="3115" y="2648"/>
                  <a:pt x="3114" y="2638"/>
                </a:cubicBezTo>
                <a:cubicBezTo>
                  <a:pt x="3112" y="2615"/>
                  <a:pt x="3108" y="2593"/>
                  <a:pt x="3103" y="2572"/>
                </a:cubicBezTo>
                <a:cubicBezTo>
                  <a:pt x="3101" y="2562"/>
                  <a:pt x="3099" y="2553"/>
                  <a:pt x="3096" y="2544"/>
                </a:cubicBezTo>
                <a:cubicBezTo>
                  <a:pt x="3089" y="2519"/>
                  <a:pt x="3080" y="2494"/>
                  <a:pt x="3069" y="2470"/>
                </a:cubicBezTo>
                <a:cubicBezTo>
                  <a:pt x="3067" y="2466"/>
                  <a:pt x="3065" y="2461"/>
                  <a:pt x="3064" y="2457"/>
                </a:cubicBezTo>
                <a:cubicBezTo>
                  <a:pt x="3050" y="2430"/>
                  <a:pt x="3033" y="2403"/>
                  <a:pt x="3015" y="2378"/>
                </a:cubicBezTo>
                <a:cubicBezTo>
                  <a:pt x="3010" y="2372"/>
                  <a:pt x="3005" y="2366"/>
                  <a:pt x="3000" y="2360"/>
                </a:cubicBezTo>
                <a:cubicBezTo>
                  <a:pt x="2985" y="2342"/>
                  <a:pt x="2969" y="2324"/>
                  <a:pt x="2952" y="2308"/>
                </a:cubicBezTo>
                <a:cubicBezTo>
                  <a:pt x="2945" y="2301"/>
                  <a:pt x="2938" y="2295"/>
                  <a:pt x="2930" y="2288"/>
                </a:cubicBezTo>
                <a:cubicBezTo>
                  <a:pt x="2912" y="2273"/>
                  <a:pt x="2894" y="2260"/>
                  <a:pt x="2875" y="2247"/>
                </a:cubicBezTo>
                <a:cubicBezTo>
                  <a:pt x="2867" y="2242"/>
                  <a:pt x="2859" y="2237"/>
                  <a:pt x="2851" y="2232"/>
                </a:cubicBezTo>
                <a:cubicBezTo>
                  <a:pt x="2823" y="2216"/>
                  <a:pt x="2794" y="2202"/>
                  <a:pt x="2762" y="2191"/>
                </a:cubicBezTo>
                <a:lnTo>
                  <a:pt x="2742" y="2184"/>
                </a:lnTo>
                <a:cubicBezTo>
                  <a:pt x="2708" y="2173"/>
                  <a:pt x="2674" y="2165"/>
                  <a:pt x="2640" y="2160"/>
                </a:cubicBezTo>
                <a:cubicBezTo>
                  <a:pt x="2626" y="2158"/>
                  <a:pt x="2612" y="2159"/>
                  <a:pt x="2597" y="2159"/>
                </a:cubicBezTo>
                <a:cubicBezTo>
                  <a:pt x="2577" y="2158"/>
                  <a:pt x="2557" y="2156"/>
                  <a:pt x="2537" y="2157"/>
                </a:cubicBezTo>
                <a:cubicBezTo>
                  <a:pt x="2521" y="2158"/>
                  <a:pt x="2506" y="2162"/>
                  <a:pt x="2490" y="2164"/>
                </a:cubicBezTo>
                <a:cubicBezTo>
                  <a:pt x="2472" y="2167"/>
                  <a:pt x="2455" y="2168"/>
                  <a:pt x="2438" y="2173"/>
                </a:cubicBezTo>
                <a:cubicBezTo>
                  <a:pt x="2421" y="2177"/>
                  <a:pt x="2405" y="2184"/>
                  <a:pt x="2389" y="2191"/>
                </a:cubicBezTo>
                <a:cubicBezTo>
                  <a:pt x="2375" y="2195"/>
                  <a:pt x="2362" y="2199"/>
                  <a:pt x="2349" y="2204"/>
                </a:cubicBezTo>
                <a:lnTo>
                  <a:pt x="2623" y="726"/>
                </a:lnTo>
                <a:cubicBezTo>
                  <a:pt x="2655" y="554"/>
                  <a:pt x="2626" y="386"/>
                  <a:pt x="2541" y="254"/>
                </a:cubicBezTo>
                <a:cubicBezTo>
                  <a:pt x="2439" y="95"/>
                  <a:pt x="2280" y="0"/>
                  <a:pt x="2114" y="0"/>
                </a:cubicBezTo>
                <a:cubicBezTo>
                  <a:pt x="1820" y="0"/>
                  <a:pt x="1617" y="291"/>
                  <a:pt x="1568" y="580"/>
                </a:cubicBezTo>
                <a:lnTo>
                  <a:pt x="1324" y="2127"/>
                </a:lnTo>
                <a:lnTo>
                  <a:pt x="1085" y="692"/>
                </a:lnTo>
                <a:cubicBezTo>
                  <a:pt x="971" y="194"/>
                  <a:pt x="705" y="120"/>
                  <a:pt x="557" y="120"/>
                </a:cubicBezTo>
                <a:cubicBezTo>
                  <a:pt x="390" y="120"/>
                  <a:pt x="226" y="214"/>
                  <a:pt x="120" y="371"/>
                </a:cubicBezTo>
                <a:cubicBezTo>
                  <a:pt x="34" y="499"/>
                  <a:pt x="0" y="663"/>
                  <a:pt x="26" y="834"/>
                </a:cubicBezTo>
                <a:lnTo>
                  <a:pt x="372" y="3137"/>
                </a:lnTo>
                <a:lnTo>
                  <a:pt x="519" y="3892"/>
                </a:lnTo>
                <a:lnTo>
                  <a:pt x="417" y="3977"/>
                </a:lnTo>
                <a:cubicBezTo>
                  <a:pt x="44" y="4240"/>
                  <a:pt x="11" y="4513"/>
                  <a:pt x="11" y="4896"/>
                </a:cubicBezTo>
                <a:cubicBezTo>
                  <a:pt x="10" y="4901"/>
                  <a:pt x="10" y="4906"/>
                  <a:pt x="10" y="4910"/>
                </a:cubicBezTo>
                <a:cubicBezTo>
                  <a:pt x="10" y="5425"/>
                  <a:pt x="363" y="5803"/>
                  <a:pt x="489" y="5922"/>
                </a:cubicBezTo>
                <a:lnTo>
                  <a:pt x="489" y="6349"/>
                </a:lnTo>
                <a:cubicBezTo>
                  <a:pt x="489" y="6612"/>
                  <a:pt x="703" y="6827"/>
                  <a:pt x="967" y="6827"/>
                </a:cubicBezTo>
                <a:lnTo>
                  <a:pt x="3132" y="6827"/>
                </a:lnTo>
                <a:cubicBezTo>
                  <a:pt x="3394" y="6827"/>
                  <a:pt x="3601" y="6617"/>
                  <a:pt x="3603" y="6349"/>
                </a:cubicBezTo>
                <a:lnTo>
                  <a:pt x="3604" y="5907"/>
                </a:lnTo>
                <a:cubicBezTo>
                  <a:pt x="3953" y="5435"/>
                  <a:pt x="3963" y="5267"/>
                  <a:pt x="3963" y="4431"/>
                </a:cubicBezTo>
                <a:cubicBezTo>
                  <a:pt x="3963" y="3987"/>
                  <a:pt x="3844" y="3481"/>
                  <a:pt x="3810" y="3344"/>
                </a:cubicBezTo>
                <a:close/>
                <a:moveTo>
                  <a:pt x="1905" y="2998"/>
                </a:moveTo>
                <a:cubicBezTo>
                  <a:pt x="1799" y="3010"/>
                  <a:pt x="1669" y="3054"/>
                  <a:pt x="1515" y="3157"/>
                </a:cubicBezTo>
                <a:cubicBezTo>
                  <a:pt x="1363" y="3259"/>
                  <a:pt x="1043" y="3499"/>
                  <a:pt x="733" y="3735"/>
                </a:cubicBezTo>
                <a:lnTo>
                  <a:pt x="608" y="3096"/>
                </a:lnTo>
                <a:lnTo>
                  <a:pt x="263" y="799"/>
                </a:lnTo>
                <a:cubicBezTo>
                  <a:pt x="246" y="687"/>
                  <a:pt x="266" y="583"/>
                  <a:pt x="318" y="506"/>
                </a:cubicBezTo>
                <a:cubicBezTo>
                  <a:pt x="380" y="414"/>
                  <a:pt x="469" y="359"/>
                  <a:pt x="557" y="359"/>
                </a:cubicBezTo>
                <a:cubicBezTo>
                  <a:pt x="727" y="359"/>
                  <a:pt x="811" y="569"/>
                  <a:pt x="850" y="738"/>
                </a:cubicBezTo>
                <a:lnTo>
                  <a:pt x="1209" y="2894"/>
                </a:lnTo>
                <a:cubicBezTo>
                  <a:pt x="1219" y="2952"/>
                  <a:pt x="1269" y="2994"/>
                  <a:pt x="1327" y="2994"/>
                </a:cubicBezTo>
                <a:lnTo>
                  <a:pt x="1328" y="2994"/>
                </a:lnTo>
                <a:cubicBezTo>
                  <a:pt x="1387" y="2994"/>
                  <a:pt x="1436" y="2951"/>
                  <a:pt x="1446" y="2893"/>
                </a:cubicBezTo>
                <a:lnTo>
                  <a:pt x="1805" y="619"/>
                </a:lnTo>
                <a:cubicBezTo>
                  <a:pt x="1836" y="436"/>
                  <a:pt x="1963" y="240"/>
                  <a:pt x="2114" y="240"/>
                </a:cubicBezTo>
                <a:cubicBezTo>
                  <a:pt x="2199" y="240"/>
                  <a:pt x="2281" y="292"/>
                  <a:pt x="2340" y="383"/>
                </a:cubicBezTo>
                <a:cubicBezTo>
                  <a:pt x="2391" y="464"/>
                  <a:pt x="2408" y="570"/>
                  <a:pt x="2387" y="683"/>
                </a:cubicBezTo>
                <a:lnTo>
                  <a:pt x="2023" y="2649"/>
                </a:lnTo>
                <a:lnTo>
                  <a:pt x="1906" y="2990"/>
                </a:lnTo>
                <a:cubicBezTo>
                  <a:pt x="1905" y="2993"/>
                  <a:pt x="1906" y="2995"/>
                  <a:pt x="1905" y="2998"/>
                </a:cubicBezTo>
                <a:close/>
                <a:moveTo>
                  <a:pt x="2242" y="4329"/>
                </a:moveTo>
                <a:cubicBezTo>
                  <a:pt x="2173" y="4363"/>
                  <a:pt x="2095" y="4368"/>
                  <a:pt x="2022" y="4343"/>
                </a:cubicBezTo>
                <a:lnTo>
                  <a:pt x="2002" y="4336"/>
                </a:lnTo>
                <a:cubicBezTo>
                  <a:pt x="1983" y="4330"/>
                  <a:pt x="1965" y="4321"/>
                  <a:pt x="1949" y="4311"/>
                </a:cubicBezTo>
                <a:cubicBezTo>
                  <a:pt x="2155" y="4053"/>
                  <a:pt x="2307" y="3820"/>
                  <a:pt x="2370" y="3662"/>
                </a:cubicBezTo>
                <a:cubicBezTo>
                  <a:pt x="2370" y="3661"/>
                  <a:pt x="2370" y="3661"/>
                  <a:pt x="2370" y="3661"/>
                </a:cubicBezTo>
                <a:cubicBezTo>
                  <a:pt x="2370" y="3660"/>
                  <a:pt x="2371" y="3660"/>
                  <a:pt x="2371" y="3660"/>
                </a:cubicBezTo>
                <a:cubicBezTo>
                  <a:pt x="2429" y="3507"/>
                  <a:pt x="2416" y="3341"/>
                  <a:pt x="2344" y="3213"/>
                </a:cubicBezTo>
                <a:cubicBezTo>
                  <a:pt x="2303" y="3120"/>
                  <a:pt x="2241" y="3036"/>
                  <a:pt x="2164" y="2977"/>
                </a:cubicBezTo>
                <a:lnTo>
                  <a:pt x="2297" y="2590"/>
                </a:lnTo>
                <a:cubicBezTo>
                  <a:pt x="2349" y="2440"/>
                  <a:pt x="2513" y="2359"/>
                  <a:pt x="2664" y="2411"/>
                </a:cubicBezTo>
                <a:lnTo>
                  <a:pt x="2684" y="2418"/>
                </a:lnTo>
                <a:lnTo>
                  <a:pt x="2684" y="2418"/>
                </a:lnTo>
                <a:cubicBezTo>
                  <a:pt x="2835" y="2470"/>
                  <a:pt x="2915" y="2634"/>
                  <a:pt x="2863" y="2785"/>
                </a:cubicBezTo>
                <a:lnTo>
                  <a:pt x="2782" y="3021"/>
                </a:lnTo>
                <a:lnTo>
                  <a:pt x="2389" y="4164"/>
                </a:lnTo>
                <a:cubicBezTo>
                  <a:pt x="2364" y="4237"/>
                  <a:pt x="2312" y="4295"/>
                  <a:pt x="2242" y="4329"/>
                </a:cubicBezTo>
                <a:close/>
                <a:moveTo>
                  <a:pt x="3572" y="3302"/>
                </a:moveTo>
                <a:lnTo>
                  <a:pt x="3146" y="4540"/>
                </a:lnTo>
                <a:cubicBezTo>
                  <a:pt x="3120" y="4615"/>
                  <a:pt x="3066" y="4676"/>
                  <a:pt x="2994" y="4711"/>
                </a:cubicBezTo>
                <a:cubicBezTo>
                  <a:pt x="2922" y="4746"/>
                  <a:pt x="2841" y="4752"/>
                  <a:pt x="2766" y="4726"/>
                </a:cubicBezTo>
                <a:cubicBezTo>
                  <a:pt x="2610" y="4672"/>
                  <a:pt x="2526" y="4501"/>
                  <a:pt x="2580" y="4345"/>
                </a:cubicBezTo>
                <a:lnTo>
                  <a:pt x="2615" y="4242"/>
                </a:lnTo>
                <a:cubicBezTo>
                  <a:pt x="2615" y="4242"/>
                  <a:pt x="2615" y="4242"/>
                  <a:pt x="2616" y="4242"/>
                </a:cubicBezTo>
                <a:lnTo>
                  <a:pt x="3009" y="3099"/>
                </a:lnTo>
                <a:cubicBezTo>
                  <a:pt x="3010" y="3094"/>
                  <a:pt x="3013" y="3090"/>
                  <a:pt x="3015" y="3086"/>
                </a:cubicBezTo>
                <a:cubicBezTo>
                  <a:pt x="3020" y="3072"/>
                  <a:pt x="3026" y="3058"/>
                  <a:pt x="3034" y="3045"/>
                </a:cubicBezTo>
                <a:cubicBezTo>
                  <a:pt x="3038" y="3038"/>
                  <a:pt x="3043" y="3032"/>
                  <a:pt x="3047" y="3026"/>
                </a:cubicBezTo>
                <a:cubicBezTo>
                  <a:pt x="3054" y="3016"/>
                  <a:pt x="3060" y="3006"/>
                  <a:pt x="3068" y="2998"/>
                </a:cubicBezTo>
                <a:cubicBezTo>
                  <a:pt x="3076" y="2989"/>
                  <a:pt x="3085" y="2982"/>
                  <a:pt x="3093" y="2975"/>
                </a:cubicBezTo>
                <a:cubicBezTo>
                  <a:pt x="3099" y="2969"/>
                  <a:pt x="3105" y="2963"/>
                  <a:pt x="3111" y="2959"/>
                </a:cubicBezTo>
                <a:cubicBezTo>
                  <a:pt x="3126" y="2947"/>
                  <a:pt x="3143" y="2937"/>
                  <a:pt x="3160" y="2928"/>
                </a:cubicBezTo>
                <a:cubicBezTo>
                  <a:pt x="3180" y="2919"/>
                  <a:pt x="3200" y="2912"/>
                  <a:pt x="3220" y="2907"/>
                </a:cubicBezTo>
                <a:cubicBezTo>
                  <a:pt x="3228" y="2905"/>
                  <a:pt x="3236" y="2904"/>
                  <a:pt x="3244" y="2903"/>
                </a:cubicBezTo>
                <a:cubicBezTo>
                  <a:pt x="3256" y="2901"/>
                  <a:pt x="3269" y="2899"/>
                  <a:pt x="3282" y="2899"/>
                </a:cubicBezTo>
                <a:cubicBezTo>
                  <a:pt x="3294" y="2898"/>
                  <a:pt x="3307" y="2898"/>
                  <a:pt x="3320" y="2900"/>
                </a:cubicBezTo>
                <a:cubicBezTo>
                  <a:pt x="3325" y="2900"/>
                  <a:pt x="3329" y="2900"/>
                  <a:pt x="3334" y="2901"/>
                </a:cubicBezTo>
                <a:cubicBezTo>
                  <a:pt x="3352" y="2903"/>
                  <a:pt x="3371" y="2907"/>
                  <a:pt x="3389" y="2914"/>
                </a:cubicBezTo>
                <a:cubicBezTo>
                  <a:pt x="3464" y="2939"/>
                  <a:pt x="3525" y="2993"/>
                  <a:pt x="3560" y="3066"/>
                </a:cubicBezTo>
                <a:cubicBezTo>
                  <a:pt x="3595" y="3138"/>
                  <a:pt x="3601" y="3219"/>
                  <a:pt x="3572" y="3302"/>
                </a:cubicBezTo>
                <a:close/>
              </a:path>
            </a:pathLst>
          </a:custGeom>
          <a:solidFill>
            <a:srgbClr val="FFC000"/>
          </a:solidFill>
          <a:ln>
            <a:noFill/>
          </a:ln>
        </p:spPr>
      </p:sp>
      <p:grpSp>
        <p:nvGrpSpPr>
          <p:cNvPr id="68" name="组合 67"/>
          <p:cNvGrpSpPr/>
          <p:nvPr/>
        </p:nvGrpSpPr>
        <p:grpSpPr>
          <a:xfrm>
            <a:off x="6501130" y="5537835"/>
            <a:ext cx="3519170" cy="624976"/>
            <a:chOff x="9143" y="8687"/>
            <a:chExt cx="6933" cy="1409"/>
          </a:xfrm>
        </p:grpSpPr>
        <p:sp>
          <p:nvSpPr>
            <p:cNvPr id="53" name="ïšlïďè"/>
            <p:cNvSpPr/>
            <p:nvPr/>
          </p:nvSpPr>
          <p:spPr bwMode="auto">
            <a:xfrm>
              <a:off x="9143" y="9515"/>
              <a:ext cx="2413" cy="563"/>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endParaRPr>
            </a:p>
          </p:txBody>
        </p:sp>
        <p:sp>
          <p:nvSpPr>
            <p:cNvPr id="54" name="íṣļídê"/>
            <p:cNvSpPr/>
            <p:nvPr/>
          </p:nvSpPr>
          <p:spPr bwMode="auto">
            <a:xfrm>
              <a:off x="9928" y="8687"/>
              <a:ext cx="843" cy="828"/>
            </a:xfrm>
            <a:prstGeom prst="ellipse">
              <a:avLst/>
            </a:prstGeom>
            <a:solidFill>
              <a:schemeClr val="tx1">
                <a:lumMod val="65000"/>
                <a:lumOff val="35000"/>
              </a:schemeClr>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a:bodyPr>
            <a:p>
              <a:pPr algn="ctr"/>
              <a:endParaRPr lang="en-US">
                <a:solidFill>
                  <a:schemeClr val="lt1"/>
                </a:solidFill>
              </a:endParaRPr>
            </a:p>
          </p:txBody>
        </p:sp>
        <p:sp>
          <p:nvSpPr>
            <p:cNvPr id="55" name="işḷïḍê"/>
            <p:cNvSpPr txBox="1"/>
            <p:nvPr/>
          </p:nvSpPr>
          <p:spPr>
            <a:xfrm>
              <a:off x="10011" y="8788"/>
              <a:ext cx="623" cy="602"/>
            </a:xfrm>
            <a:prstGeom prst="rect">
              <a:avLst/>
            </a:prstGeom>
            <a:noFill/>
          </p:spPr>
          <p:txBody>
            <a:bodyPr wrap="square" lIns="91440" tIns="45720" rIns="91440" bIns="45720" rtlCol="0" anchor="ctr">
              <a:normAutofit fontScale="30000"/>
            </a:bodyPr>
            <a:p>
              <a:pPr algn="ctr"/>
              <a:r>
                <a:rPr lang="en-US" altLang="zh-CN" sz="3200" b="1" i="1" dirty="0">
                  <a:solidFill>
                    <a:schemeClr val="bg1"/>
                  </a:solidFill>
                </a:rPr>
                <a:t>1</a:t>
              </a:r>
              <a:endParaRPr lang="zh-CN" altLang="en-US" sz="3200" b="1" i="1" dirty="0">
                <a:solidFill>
                  <a:schemeClr val="bg1"/>
                </a:solidFill>
              </a:endParaRPr>
            </a:p>
          </p:txBody>
        </p:sp>
        <p:sp>
          <p:nvSpPr>
            <p:cNvPr id="56" name="文本框 55"/>
            <p:cNvSpPr txBox="1"/>
            <p:nvPr/>
          </p:nvSpPr>
          <p:spPr>
            <a:xfrm>
              <a:off x="9892" y="9543"/>
              <a:ext cx="1073" cy="553"/>
            </a:xfrm>
            <a:prstGeom prst="rect">
              <a:avLst/>
            </a:prstGeom>
            <a:noFill/>
          </p:spPr>
          <p:txBody>
            <a:bodyPr wrap="square" rtlCol="0">
              <a:spAutoFit/>
            </a:bodyPr>
            <a:p>
              <a:r>
                <a:rPr lang="en-US" altLang="zh-CN" sz="1000" b="1">
                  <a:solidFill>
                    <a:schemeClr val="bg1"/>
                  </a:solidFill>
                </a:rPr>
                <a:t>LSN</a:t>
              </a:r>
              <a:endParaRPr lang="en-US" altLang="zh-CN" sz="1000" b="1">
                <a:solidFill>
                  <a:schemeClr val="bg1"/>
                </a:solidFill>
              </a:endParaRPr>
            </a:p>
          </p:txBody>
        </p:sp>
        <p:sp>
          <p:nvSpPr>
            <p:cNvPr id="57" name="ïšlïďè"/>
            <p:cNvSpPr/>
            <p:nvPr/>
          </p:nvSpPr>
          <p:spPr bwMode="auto">
            <a:xfrm>
              <a:off x="11402" y="9527"/>
              <a:ext cx="2413" cy="563"/>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endParaRPr>
            </a:p>
          </p:txBody>
        </p:sp>
        <p:sp>
          <p:nvSpPr>
            <p:cNvPr id="58" name="íṣļídê"/>
            <p:cNvSpPr/>
            <p:nvPr/>
          </p:nvSpPr>
          <p:spPr bwMode="auto">
            <a:xfrm>
              <a:off x="12187" y="8699"/>
              <a:ext cx="843" cy="828"/>
            </a:xfrm>
            <a:prstGeom prst="ellipse">
              <a:avLst/>
            </a:prstGeom>
            <a:solidFill>
              <a:schemeClr val="tx1">
                <a:lumMod val="65000"/>
                <a:lumOff val="35000"/>
              </a:schemeClr>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a:bodyPr>
            <a:p>
              <a:pPr algn="ctr"/>
              <a:endParaRPr lang="en-US">
                <a:solidFill>
                  <a:schemeClr val="lt1"/>
                </a:solidFill>
              </a:endParaRPr>
            </a:p>
          </p:txBody>
        </p:sp>
        <p:sp>
          <p:nvSpPr>
            <p:cNvPr id="59" name="işḷïḍê"/>
            <p:cNvSpPr txBox="1"/>
            <p:nvPr/>
          </p:nvSpPr>
          <p:spPr>
            <a:xfrm>
              <a:off x="12270" y="8800"/>
              <a:ext cx="623" cy="602"/>
            </a:xfrm>
            <a:prstGeom prst="rect">
              <a:avLst/>
            </a:prstGeom>
            <a:noFill/>
          </p:spPr>
          <p:txBody>
            <a:bodyPr wrap="square" lIns="91440" tIns="45720" rIns="91440" bIns="45720" rtlCol="0" anchor="ctr">
              <a:normAutofit fontScale="30000"/>
            </a:bodyPr>
            <a:p>
              <a:pPr algn="ctr"/>
              <a:r>
                <a:rPr lang="en-US" altLang="zh-CN" sz="3200" b="1" i="1" dirty="0">
                  <a:solidFill>
                    <a:schemeClr val="bg1"/>
                  </a:solidFill>
                </a:rPr>
                <a:t>2</a:t>
              </a:r>
              <a:endParaRPr lang="zh-CN" altLang="en-US" sz="3200" b="1" i="1" dirty="0">
                <a:solidFill>
                  <a:schemeClr val="bg1"/>
                </a:solidFill>
              </a:endParaRPr>
            </a:p>
          </p:txBody>
        </p:sp>
        <p:sp>
          <p:nvSpPr>
            <p:cNvPr id="60" name="文本框 59"/>
            <p:cNvSpPr txBox="1"/>
            <p:nvPr/>
          </p:nvSpPr>
          <p:spPr>
            <a:xfrm>
              <a:off x="11993" y="9523"/>
              <a:ext cx="1765" cy="553"/>
            </a:xfrm>
            <a:prstGeom prst="rect">
              <a:avLst/>
            </a:prstGeom>
            <a:noFill/>
          </p:spPr>
          <p:txBody>
            <a:bodyPr wrap="square" rtlCol="0">
              <a:spAutoFit/>
            </a:bodyPr>
            <a:p>
              <a:r>
                <a:rPr lang="en-US" altLang="de-DE" sz="1000" b="1" dirty="0">
                  <a:solidFill>
                    <a:schemeClr val="bg1"/>
                  </a:solidFill>
                  <a:sym typeface="+mn-ea"/>
                </a:rPr>
                <a:t>Priority</a:t>
              </a:r>
              <a:endParaRPr lang="en-US" altLang="de-DE" sz="1000" b="1" dirty="0">
                <a:solidFill>
                  <a:schemeClr val="bg1"/>
                </a:solidFill>
                <a:sym typeface="+mn-ea"/>
              </a:endParaRPr>
            </a:p>
          </p:txBody>
        </p:sp>
        <p:sp>
          <p:nvSpPr>
            <p:cNvPr id="61" name="ïšlïďè"/>
            <p:cNvSpPr/>
            <p:nvPr/>
          </p:nvSpPr>
          <p:spPr bwMode="auto">
            <a:xfrm>
              <a:off x="13663" y="9527"/>
              <a:ext cx="2413" cy="563"/>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endParaRPr>
            </a:p>
          </p:txBody>
        </p:sp>
        <p:sp>
          <p:nvSpPr>
            <p:cNvPr id="62" name="íṣļídê"/>
            <p:cNvSpPr/>
            <p:nvPr/>
          </p:nvSpPr>
          <p:spPr bwMode="auto">
            <a:xfrm>
              <a:off x="14448" y="8699"/>
              <a:ext cx="843" cy="828"/>
            </a:xfrm>
            <a:prstGeom prst="ellipse">
              <a:avLst/>
            </a:prstGeom>
            <a:solidFill>
              <a:schemeClr val="tx1">
                <a:lumMod val="65000"/>
                <a:lumOff val="35000"/>
              </a:schemeClr>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a:bodyPr>
            <a:p>
              <a:pPr algn="ctr"/>
              <a:endParaRPr lang="en-US">
                <a:solidFill>
                  <a:schemeClr val="lt1"/>
                </a:solidFill>
              </a:endParaRPr>
            </a:p>
          </p:txBody>
        </p:sp>
        <p:sp>
          <p:nvSpPr>
            <p:cNvPr id="63" name="işḷïḍê"/>
            <p:cNvSpPr txBox="1"/>
            <p:nvPr/>
          </p:nvSpPr>
          <p:spPr>
            <a:xfrm>
              <a:off x="14531" y="8800"/>
              <a:ext cx="623" cy="602"/>
            </a:xfrm>
            <a:prstGeom prst="rect">
              <a:avLst/>
            </a:prstGeom>
            <a:noFill/>
          </p:spPr>
          <p:txBody>
            <a:bodyPr wrap="square" lIns="91440" tIns="45720" rIns="91440" bIns="45720" rtlCol="0" anchor="ctr">
              <a:normAutofit fontScale="30000"/>
            </a:bodyPr>
            <a:p>
              <a:pPr algn="ctr"/>
              <a:r>
                <a:rPr lang="en-US" altLang="zh-CN" sz="3200" b="1" i="1" dirty="0">
                  <a:solidFill>
                    <a:schemeClr val="bg1"/>
                  </a:solidFill>
                </a:rPr>
                <a:t>3</a:t>
              </a:r>
              <a:endParaRPr lang="zh-CN" altLang="en-US" sz="3200" b="1" i="1" dirty="0">
                <a:solidFill>
                  <a:schemeClr val="bg1"/>
                </a:solidFill>
              </a:endParaRPr>
            </a:p>
          </p:txBody>
        </p:sp>
        <p:sp>
          <p:nvSpPr>
            <p:cNvPr id="64" name="文本框 63"/>
            <p:cNvSpPr txBox="1"/>
            <p:nvPr/>
          </p:nvSpPr>
          <p:spPr>
            <a:xfrm>
              <a:off x="14271" y="9530"/>
              <a:ext cx="1765" cy="553"/>
            </a:xfrm>
            <a:prstGeom prst="rect">
              <a:avLst/>
            </a:prstGeom>
            <a:noFill/>
          </p:spPr>
          <p:txBody>
            <a:bodyPr wrap="square" rtlCol="0">
              <a:spAutoFit/>
            </a:bodyPr>
            <a:p>
              <a:r>
                <a:rPr lang="en-US" altLang="de-DE" sz="1000" b="1" dirty="0">
                  <a:solidFill>
                    <a:schemeClr val="bg1"/>
                  </a:solidFill>
                  <a:sym typeface="+mn-ea"/>
                </a:rPr>
                <a:t>Node Id</a:t>
              </a:r>
              <a:endParaRPr lang="en-US" altLang="de-DE" sz="1000" b="1" dirty="0">
                <a:solidFill>
                  <a:schemeClr val="bg1"/>
                </a:solidFill>
                <a:sym typeface="+mn-ea"/>
              </a:endParaRPr>
            </a:p>
          </p:txBody>
        </p:sp>
      </p:grpSp>
      <p:grpSp>
        <p:nvGrpSpPr>
          <p:cNvPr id="69" name="组合 68"/>
          <p:cNvGrpSpPr/>
          <p:nvPr/>
        </p:nvGrpSpPr>
        <p:grpSpPr>
          <a:xfrm>
            <a:off x="7853680" y="4737735"/>
            <a:ext cx="459105" cy="626110"/>
            <a:chOff x="12734" y="7282"/>
            <a:chExt cx="723" cy="986"/>
          </a:xfrm>
        </p:grpSpPr>
        <p:sp>
          <p:nvSpPr>
            <p:cNvPr id="65" name="椭圆 64"/>
            <p:cNvSpPr/>
            <p:nvPr/>
          </p:nvSpPr>
          <p:spPr>
            <a:xfrm>
              <a:off x="12734" y="7282"/>
              <a:ext cx="119" cy="1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12906" y="7566"/>
              <a:ext cx="235" cy="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椭圆 66"/>
            <p:cNvSpPr/>
            <p:nvPr/>
          </p:nvSpPr>
          <p:spPr>
            <a:xfrm>
              <a:off x="13131" y="7932"/>
              <a:ext cx="326" cy="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0" name="文本框 69"/>
          <p:cNvSpPr txBox="1"/>
          <p:nvPr/>
        </p:nvSpPr>
        <p:spPr>
          <a:xfrm>
            <a:off x="6076950" y="366839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1" name="文本框 70"/>
          <p:cNvSpPr txBox="1"/>
          <p:nvPr/>
        </p:nvSpPr>
        <p:spPr>
          <a:xfrm>
            <a:off x="10523220" y="366839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2" name="文本框 71"/>
          <p:cNvSpPr txBox="1"/>
          <p:nvPr/>
        </p:nvSpPr>
        <p:spPr>
          <a:xfrm>
            <a:off x="7251700" y="1452245"/>
            <a:ext cx="510540" cy="245110"/>
          </a:xfrm>
          <a:prstGeom prst="rect">
            <a:avLst/>
          </a:prstGeom>
          <a:noFill/>
        </p:spPr>
        <p:txBody>
          <a:bodyPr wrap="square" rtlCol="0">
            <a:spAutoFit/>
          </a:bodyPr>
          <a:p>
            <a:r>
              <a:rPr lang="zh-CN" altLang="en-US" sz="1000">
                <a:solidFill>
                  <a:schemeClr val="bg1"/>
                </a:solidFill>
              </a:rPr>
              <a:t>监控</a:t>
            </a:r>
            <a:endParaRPr lang="zh-CN" altLang="en-US" sz="1000">
              <a:solidFill>
                <a:schemeClr val="bg1"/>
              </a:solidFill>
            </a:endParaRPr>
          </a:p>
        </p:txBody>
      </p:sp>
      <p:sp>
        <p:nvSpPr>
          <p:cNvPr id="73" name="文本框 72"/>
          <p:cNvSpPr txBox="1"/>
          <p:nvPr/>
        </p:nvSpPr>
        <p:spPr>
          <a:xfrm>
            <a:off x="7635875" y="303911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
        <p:nvSpPr>
          <p:cNvPr id="74" name="文本框 73"/>
          <p:cNvSpPr txBox="1"/>
          <p:nvPr/>
        </p:nvSpPr>
        <p:spPr>
          <a:xfrm>
            <a:off x="9085580" y="3065780"/>
            <a:ext cx="510540" cy="245110"/>
          </a:xfrm>
          <a:prstGeom prst="rect">
            <a:avLst/>
          </a:prstGeom>
          <a:noFill/>
        </p:spPr>
        <p:txBody>
          <a:bodyPr wrap="square" rtlCol="0">
            <a:spAutoFit/>
          </a:bodyPr>
          <a:p>
            <a:r>
              <a:rPr lang="en-US" altLang="zh-CN" sz="1000">
                <a:solidFill>
                  <a:schemeClr val="bg1"/>
                </a:solidFill>
              </a:rPr>
              <a:t>WAL</a:t>
            </a:r>
            <a:endParaRPr lang="en-US" altLang="zh-CN" sz="1000">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linds(horizont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strips(downLeft)">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ISLIDE.DIAGRAM" val="2b751056-6b97-492c-b763-340acee7e99d"/>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ISLIDE.DIAGRAM" val="271956"/>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ISLIDE.DIAGRAM" val="311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ISLIDE.DIAGRAM" val="210841"/>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2872</Words>
  <Application>WPS 演示</Application>
  <PresentationFormat>宽屏</PresentationFormat>
  <Paragraphs>605</Paragraphs>
  <Slides>30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微软雅黑</vt:lpstr>
      <vt:lpstr>Impact</vt:lpstr>
      <vt:lpstr>方正兰亭准黑_GBK</vt:lpstr>
      <vt:lpstr>黑体</vt:lpstr>
      <vt:lpstr>Arial Unicode MS</vt:lpstr>
      <vt:lpstr>Arial Black</vt:lpstr>
      <vt:lpstr>方正兰亭准黑_GBK</vt:lpstr>
      <vt:lpstr>Office 主题​​</vt:lpstr>
      <vt:lpstr>PowerPoint 演示文稿</vt:lpstr>
      <vt:lpstr>PowerPoint 演示文稿</vt:lpstr>
      <vt:lpstr>Repmgr功能介绍</vt:lpstr>
      <vt:lpstr>Repmgr 简介</vt:lpstr>
      <vt:lpstr>Repmgr 架构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基于Repmgr高可用方案的优化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魏波</cp:lastModifiedBy>
  <cp:revision>61</cp:revision>
  <dcterms:created xsi:type="dcterms:W3CDTF">2019-06-20T08:33:00Z</dcterms:created>
  <dcterms:modified xsi:type="dcterms:W3CDTF">2020-08-07T02:25:20Z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